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0" r:id="rId2"/>
    <p:sldId id="271" r:id="rId3"/>
    <p:sldId id="256" r:id="rId4"/>
    <p:sldId id="272" r:id="rId5"/>
    <p:sldId id="273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74" r:id="rId18"/>
    <p:sldId id="275" r:id="rId19"/>
    <p:sldId id="276" r:id="rId20"/>
    <p:sldId id="277" r:id="rId21"/>
    <p:sldId id="278" r:id="rId22"/>
    <p:sldId id="279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বয়স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তানিয়া</c:v>
                </c:pt>
                <c:pt idx="1">
                  <c:v>আচমা</c:v>
                </c:pt>
                <c:pt idx="2">
                  <c:v>মিতু</c:v>
                </c:pt>
                <c:pt idx="3">
                  <c:v>লিজা</c:v>
                </c:pt>
                <c:pt idx="4">
                  <c:v>সুখী</c:v>
                </c:pt>
              </c:strCache>
            </c:strRef>
          </c:cat>
          <c:val>
            <c:numRef>
              <c:f>Sheet1!$B$2:$B$6</c:f>
              <c:numCache>
                <c:formatCode>[$-5000445]0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17</c:v>
                </c:pt>
                <c:pt idx="3">
                  <c:v>18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20832"/>
        <c:axId val="57722368"/>
      </c:barChart>
      <c:catAx>
        <c:axId val="57720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7722368"/>
        <c:crosses val="autoZero"/>
        <c:auto val="1"/>
        <c:lblAlgn val="ctr"/>
        <c:lblOffset val="100"/>
        <c:noMultiLvlLbl val="0"/>
      </c:catAx>
      <c:valAx>
        <c:axId val="57722368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7720832"/>
        <c:crosses val="autoZero"/>
        <c:crossBetween val="between"/>
      </c:valAx>
      <c:spPr>
        <a:ln w="38100">
          <a:solidFill>
            <a:srgbClr val="00B050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 w="57150">
      <a:solidFill>
        <a:schemeClr val="tx1">
          <a:lumMod val="85000"/>
          <a:lumOff val="1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D4BEF-3801-4049-92A3-9E05B0BF77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20F2C-C1E5-42CE-9749-FA181A50E36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0" dirty="0" smtClean="0">
              <a:solidFill>
                <a:srgbClr val="C00000"/>
              </a:solidFill>
              <a:latin typeface="Kalpurush" pitchFamily="2" charset="0"/>
              <a:cs typeface="Kalpurush" pitchFamily="2" charset="0"/>
            </a:rPr>
            <a:t>১।</a:t>
          </a:r>
          <a:r>
            <a:rPr lang="bn-BD" sz="2800" b="0" dirty="0" smtClean="0">
              <a:solidFill>
                <a:srgbClr val="C00000"/>
              </a:solidFill>
              <a:latin typeface="Kalpurush" pitchFamily="2" charset="0"/>
              <a:cs typeface="Kalpurush" pitchFamily="2" charset="0"/>
            </a:rPr>
            <a:t> লেখচিত্র কী এবং এর প্রয়োজনীয়তা ব্যাখ্যা করতে পারবে।    </a:t>
          </a:r>
          <a:endParaRPr lang="en-US" sz="2800" b="0" dirty="0">
            <a:solidFill>
              <a:srgbClr val="C00000"/>
            </a:solidFill>
            <a:latin typeface="Kalpurush" pitchFamily="2" charset="0"/>
            <a:cs typeface="Kalpurush" pitchFamily="2" charset="0"/>
          </a:endParaRPr>
        </a:p>
      </dgm:t>
    </dgm:pt>
    <dgm:pt modelId="{51B8707A-584B-4558-9E2E-3E3213ECE337}" type="parTrans" cxnId="{807D5531-CE9A-4898-868A-18D1642C9372}">
      <dgm:prSet/>
      <dgm:spPr/>
      <dgm:t>
        <a:bodyPr/>
        <a:lstStyle/>
        <a:p>
          <a:endParaRPr lang="en-US"/>
        </a:p>
      </dgm:t>
    </dgm:pt>
    <dgm:pt modelId="{EE0DB261-C1B9-449D-848F-420FCF666F1C}" type="sibTrans" cxnId="{807D5531-CE9A-4898-868A-18D1642C9372}">
      <dgm:prSet/>
      <dgm:spPr/>
      <dgm:t>
        <a:bodyPr/>
        <a:lstStyle/>
        <a:p>
          <a:endParaRPr lang="en-US"/>
        </a:p>
      </dgm:t>
    </dgm:pt>
    <dgm:pt modelId="{90615EF1-CA3C-47DA-817D-F6F6372FB44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200" smtClean="0">
              <a:solidFill>
                <a:srgbClr val="7030A0"/>
              </a:solidFill>
              <a:latin typeface="Kalpurush" pitchFamily="2" charset="0"/>
              <a:cs typeface="Kalpurush" pitchFamily="2" charset="0"/>
            </a:rPr>
            <a:t>২।আয়তলেখ অঙ্কন করতে পারবে ।</a:t>
          </a:r>
          <a:endParaRPr lang="en-US" sz="3200" dirty="0">
            <a:solidFill>
              <a:srgbClr val="7030A0"/>
            </a:solidFill>
            <a:latin typeface="Kalpurush" pitchFamily="2" charset="0"/>
            <a:cs typeface="Kalpurush" pitchFamily="2" charset="0"/>
          </a:endParaRPr>
        </a:p>
      </dgm:t>
    </dgm:pt>
    <dgm:pt modelId="{8F49A26B-633B-4F06-99B0-C8E65A041188}" type="parTrans" cxnId="{35FBB80F-32A0-4727-A5D1-4763928B4B30}">
      <dgm:prSet/>
      <dgm:spPr/>
      <dgm:t>
        <a:bodyPr/>
        <a:lstStyle/>
        <a:p>
          <a:endParaRPr lang="en-US"/>
        </a:p>
      </dgm:t>
    </dgm:pt>
    <dgm:pt modelId="{B7297489-74C3-44B5-B047-D95274E06A3A}" type="sibTrans" cxnId="{35FBB80F-32A0-4727-A5D1-4763928B4B30}">
      <dgm:prSet/>
      <dgm:spPr/>
      <dgm:t>
        <a:bodyPr/>
        <a:lstStyle/>
        <a:p>
          <a:endParaRPr lang="en-US"/>
        </a:p>
      </dgm:t>
    </dgm:pt>
    <dgm:pt modelId="{6608BC22-2893-48BD-9544-8849B8E0F22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৩। পাইচিত্র অঙ্কন করতে পারবে ।</a:t>
          </a:r>
          <a:endParaRPr lang="en-US" sz="2800" dirty="0">
            <a:solidFill>
              <a:srgbClr val="00B050"/>
            </a:solidFill>
            <a:latin typeface="Kalpurush" pitchFamily="2" charset="0"/>
            <a:cs typeface="Kalpurush" pitchFamily="2" charset="0"/>
          </a:endParaRPr>
        </a:p>
      </dgm:t>
    </dgm:pt>
    <dgm:pt modelId="{4431A741-059E-427A-A2D4-D022C6823AFB}" type="parTrans" cxnId="{B1577B92-5187-427E-9BC2-B09FD4405988}">
      <dgm:prSet/>
      <dgm:spPr/>
      <dgm:t>
        <a:bodyPr/>
        <a:lstStyle/>
        <a:p>
          <a:endParaRPr lang="en-US"/>
        </a:p>
      </dgm:t>
    </dgm:pt>
    <dgm:pt modelId="{B6AA7654-8C86-4F39-8E48-1CFC0054D9E7}" type="sibTrans" cxnId="{B1577B92-5187-427E-9BC2-B09FD4405988}">
      <dgm:prSet/>
      <dgm:spPr/>
      <dgm:t>
        <a:bodyPr/>
        <a:lstStyle/>
        <a:p>
          <a:endParaRPr lang="en-US"/>
        </a:p>
      </dgm:t>
    </dgm:pt>
    <dgm:pt modelId="{56D64EE0-2308-4271-9960-23EC1AED0C0E}" type="pres">
      <dgm:prSet presAssocID="{250D4BEF-3801-4049-92A3-9E05B0BF77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D1E86-5340-44AF-9622-474C682267FC}" type="pres">
      <dgm:prSet presAssocID="{78C20F2C-C1E5-42CE-9749-FA181A50E361}" presName="parentLin" presStyleCnt="0"/>
      <dgm:spPr/>
    </dgm:pt>
    <dgm:pt modelId="{2FE3BBAE-B4A7-40AF-B5CA-59410F022098}" type="pres">
      <dgm:prSet presAssocID="{78C20F2C-C1E5-42CE-9749-FA181A50E3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E5509E1-1CB1-49FB-82ED-C8C0C2B3BFD8}" type="pres">
      <dgm:prSet presAssocID="{78C20F2C-C1E5-42CE-9749-FA181A50E361}" presName="parentText" presStyleLbl="node1" presStyleIdx="0" presStyleCnt="3" custScaleX="142857" custScaleY="116215" custLinFactNeighborX="-4522" custLinFactNeighborY="9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B4B22-67B4-48A5-96F4-36B9D0DFAF64}" type="pres">
      <dgm:prSet presAssocID="{78C20F2C-C1E5-42CE-9749-FA181A50E361}" presName="negativeSpace" presStyleCnt="0"/>
      <dgm:spPr/>
    </dgm:pt>
    <dgm:pt modelId="{DEF29A35-953F-421D-9AFD-752177638260}" type="pres">
      <dgm:prSet presAssocID="{78C20F2C-C1E5-42CE-9749-FA181A50E361}" presName="childText" presStyleLbl="conFgAcc1" presStyleIdx="0" presStyleCnt="3">
        <dgm:presLayoutVars>
          <dgm:bulletEnabled val="1"/>
        </dgm:presLayoutVars>
      </dgm:prSet>
      <dgm:spPr/>
    </dgm:pt>
    <dgm:pt modelId="{B84421DA-DD01-4990-AA9A-B3886BE69C9F}" type="pres">
      <dgm:prSet presAssocID="{EE0DB261-C1B9-449D-848F-420FCF666F1C}" presName="spaceBetweenRectangles" presStyleCnt="0"/>
      <dgm:spPr/>
    </dgm:pt>
    <dgm:pt modelId="{2CA866EB-72D8-4B5F-923F-010BF20ECA66}" type="pres">
      <dgm:prSet presAssocID="{90615EF1-CA3C-47DA-817D-F6F6372FB442}" presName="parentLin" presStyleCnt="0"/>
      <dgm:spPr/>
    </dgm:pt>
    <dgm:pt modelId="{43ECF231-F39C-408E-B785-1EC9D0BBBB28}" type="pres">
      <dgm:prSet presAssocID="{90615EF1-CA3C-47DA-817D-F6F6372FB4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7972F8-6225-449B-B34C-D175C8459178}" type="pres">
      <dgm:prSet presAssocID="{90615EF1-CA3C-47DA-817D-F6F6372FB44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10850-20D4-4C48-AC91-613A6CBBC1DF}" type="pres">
      <dgm:prSet presAssocID="{90615EF1-CA3C-47DA-817D-F6F6372FB442}" presName="negativeSpace" presStyleCnt="0"/>
      <dgm:spPr/>
    </dgm:pt>
    <dgm:pt modelId="{5D475D1D-0A92-48B2-AEE0-AD7C344CB9A3}" type="pres">
      <dgm:prSet presAssocID="{90615EF1-CA3C-47DA-817D-F6F6372FB442}" presName="childText" presStyleLbl="conFgAcc1" presStyleIdx="1" presStyleCnt="3">
        <dgm:presLayoutVars>
          <dgm:bulletEnabled val="1"/>
        </dgm:presLayoutVars>
      </dgm:prSet>
      <dgm:spPr/>
    </dgm:pt>
    <dgm:pt modelId="{F984A142-94D0-46D1-9EE8-3FF83681E336}" type="pres">
      <dgm:prSet presAssocID="{B7297489-74C3-44B5-B047-D95274E06A3A}" presName="spaceBetweenRectangles" presStyleCnt="0"/>
      <dgm:spPr/>
    </dgm:pt>
    <dgm:pt modelId="{72CB3EC3-290B-4090-9387-F85FEDF34BDA}" type="pres">
      <dgm:prSet presAssocID="{6608BC22-2893-48BD-9544-8849B8E0F221}" presName="parentLin" presStyleCnt="0"/>
      <dgm:spPr/>
    </dgm:pt>
    <dgm:pt modelId="{A97CB181-8D00-4F2A-A2D8-E47B4A635FD3}" type="pres">
      <dgm:prSet presAssocID="{6608BC22-2893-48BD-9544-8849B8E0F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507A14-7C11-43CF-9E2D-B500B8425C3F}" type="pres">
      <dgm:prSet presAssocID="{6608BC22-2893-48BD-9544-8849B8E0F221}" presName="parentText" presStyleLbl="node1" presStyleIdx="2" presStyleCnt="3" custScaleX="142857" custLinFactNeighborX="21734" custLinFactNeighborY="6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5248-108F-41A5-8EAC-99CE3E2C7F07}" type="pres">
      <dgm:prSet presAssocID="{6608BC22-2893-48BD-9544-8849B8E0F221}" presName="negativeSpace" presStyleCnt="0"/>
      <dgm:spPr/>
    </dgm:pt>
    <dgm:pt modelId="{A9758808-C51A-4D34-BD52-ACBB1F706558}" type="pres">
      <dgm:prSet presAssocID="{6608BC22-2893-48BD-9544-8849B8E0F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7D5531-CE9A-4898-868A-18D1642C9372}" srcId="{250D4BEF-3801-4049-92A3-9E05B0BF7726}" destId="{78C20F2C-C1E5-42CE-9749-FA181A50E361}" srcOrd="0" destOrd="0" parTransId="{51B8707A-584B-4558-9E2E-3E3213ECE337}" sibTransId="{EE0DB261-C1B9-449D-848F-420FCF666F1C}"/>
    <dgm:cxn modelId="{CF9A0F54-BD0C-4734-80D6-50838106EEBE}" type="presOf" srcId="{90615EF1-CA3C-47DA-817D-F6F6372FB442}" destId="{43ECF231-F39C-408E-B785-1EC9D0BBBB28}" srcOrd="0" destOrd="0" presId="urn:microsoft.com/office/officeart/2005/8/layout/list1"/>
    <dgm:cxn modelId="{5B8D5EBA-4507-4147-A118-CF0198825564}" type="presOf" srcId="{6608BC22-2893-48BD-9544-8849B8E0F221}" destId="{62507A14-7C11-43CF-9E2D-B500B8425C3F}" srcOrd="1" destOrd="0" presId="urn:microsoft.com/office/officeart/2005/8/layout/list1"/>
    <dgm:cxn modelId="{35FBB80F-32A0-4727-A5D1-4763928B4B30}" srcId="{250D4BEF-3801-4049-92A3-9E05B0BF7726}" destId="{90615EF1-CA3C-47DA-817D-F6F6372FB442}" srcOrd="1" destOrd="0" parTransId="{8F49A26B-633B-4F06-99B0-C8E65A041188}" sibTransId="{B7297489-74C3-44B5-B047-D95274E06A3A}"/>
    <dgm:cxn modelId="{97E3538A-1A35-4A1F-9D8C-9A101D48ED47}" type="presOf" srcId="{6608BC22-2893-48BD-9544-8849B8E0F221}" destId="{A97CB181-8D00-4F2A-A2D8-E47B4A635FD3}" srcOrd="0" destOrd="0" presId="urn:microsoft.com/office/officeart/2005/8/layout/list1"/>
    <dgm:cxn modelId="{524A4A3A-CC9B-4C33-8893-AAEF67E1AB6A}" type="presOf" srcId="{90615EF1-CA3C-47DA-817D-F6F6372FB442}" destId="{057972F8-6225-449B-B34C-D175C8459178}" srcOrd="1" destOrd="0" presId="urn:microsoft.com/office/officeart/2005/8/layout/list1"/>
    <dgm:cxn modelId="{62D8707C-BFAF-4DA8-9E10-F6CFA34851E0}" type="presOf" srcId="{250D4BEF-3801-4049-92A3-9E05B0BF7726}" destId="{56D64EE0-2308-4271-9960-23EC1AED0C0E}" srcOrd="0" destOrd="0" presId="urn:microsoft.com/office/officeart/2005/8/layout/list1"/>
    <dgm:cxn modelId="{E010F63E-CF06-4BA2-AEBC-BDF9AACC15D8}" type="presOf" srcId="{78C20F2C-C1E5-42CE-9749-FA181A50E361}" destId="{2FE3BBAE-B4A7-40AF-B5CA-59410F022098}" srcOrd="0" destOrd="0" presId="urn:microsoft.com/office/officeart/2005/8/layout/list1"/>
    <dgm:cxn modelId="{B1577B92-5187-427E-9BC2-B09FD4405988}" srcId="{250D4BEF-3801-4049-92A3-9E05B0BF7726}" destId="{6608BC22-2893-48BD-9544-8849B8E0F221}" srcOrd="2" destOrd="0" parTransId="{4431A741-059E-427A-A2D4-D022C6823AFB}" sibTransId="{B6AA7654-8C86-4F39-8E48-1CFC0054D9E7}"/>
    <dgm:cxn modelId="{2D66F027-6420-45E0-AA32-FCED0B9DB275}" type="presOf" srcId="{78C20F2C-C1E5-42CE-9749-FA181A50E361}" destId="{8E5509E1-1CB1-49FB-82ED-C8C0C2B3BFD8}" srcOrd="1" destOrd="0" presId="urn:microsoft.com/office/officeart/2005/8/layout/list1"/>
    <dgm:cxn modelId="{661D6446-0597-4E5E-AA70-BE877248FB80}" type="presParOf" srcId="{56D64EE0-2308-4271-9960-23EC1AED0C0E}" destId="{6B2D1E86-5340-44AF-9622-474C682267FC}" srcOrd="0" destOrd="0" presId="urn:microsoft.com/office/officeart/2005/8/layout/list1"/>
    <dgm:cxn modelId="{FD8B1D6A-3C8E-4C8D-9F0B-C19BED4B2282}" type="presParOf" srcId="{6B2D1E86-5340-44AF-9622-474C682267FC}" destId="{2FE3BBAE-B4A7-40AF-B5CA-59410F022098}" srcOrd="0" destOrd="0" presId="urn:microsoft.com/office/officeart/2005/8/layout/list1"/>
    <dgm:cxn modelId="{2424658A-4FC6-4C29-953C-7D4B2FC6ED58}" type="presParOf" srcId="{6B2D1E86-5340-44AF-9622-474C682267FC}" destId="{8E5509E1-1CB1-49FB-82ED-C8C0C2B3BFD8}" srcOrd="1" destOrd="0" presId="urn:microsoft.com/office/officeart/2005/8/layout/list1"/>
    <dgm:cxn modelId="{2359FDCF-1580-48E7-8FCF-2F4BA8F4D97F}" type="presParOf" srcId="{56D64EE0-2308-4271-9960-23EC1AED0C0E}" destId="{A0FB4B22-67B4-48A5-96F4-36B9D0DFAF64}" srcOrd="1" destOrd="0" presId="urn:microsoft.com/office/officeart/2005/8/layout/list1"/>
    <dgm:cxn modelId="{9B1C9C71-B924-45C6-8924-0AE736DA657D}" type="presParOf" srcId="{56D64EE0-2308-4271-9960-23EC1AED0C0E}" destId="{DEF29A35-953F-421D-9AFD-752177638260}" srcOrd="2" destOrd="0" presId="urn:microsoft.com/office/officeart/2005/8/layout/list1"/>
    <dgm:cxn modelId="{BD0F0186-0F1D-4A78-B3FF-7E25AA14E6D8}" type="presParOf" srcId="{56D64EE0-2308-4271-9960-23EC1AED0C0E}" destId="{B84421DA-DD01-4990-AA9A-B3886BE69C9F}" srcOrd="3" destOrd="0" presId="urn:microsoft.com/office/officeart/2005/8/layout/list1"/>
    <dgm:cxn modelId="{20E50871-0C29-4D24-AECE-5A5764BE5FFA}" type="presParOf" srcId="{56D64EE0-2308-4271-9960-23EC1AED0C0E}" destId="{2CA866EB-72D8-4B5F-923F-010BF20ECA66}" srcOrd="4" destOrd="0" presId="urn:microsoft.com/office/officeart/2005/8/layout/list1"/>
    <dgm:cxn modelId="{9BCF7104-7B65-430F-A7FC-45F46F30B849}" type="presParOf" srcId="{2CA866EB-72D8-4B5F-923F-010BF20ECA66}" destId="{43ECF231-F39C-408E-B785-1EC9D0BBBB28}" srcOrd="0" destOrd="0" presId="urn:microsoft.com/office/officeart/2005/8/layout/list1"/>
    <dgm:cxn modelId="{A4DA4825-982D-47D5-837D-B6855EA0BCDE}" type="presParOf" srcId="{2CA866EB-72D8-4B5F-923F-010BF20ECA66}" destId="{057972F8-6225-449B-B34C-D175C8459178}" srcOrd="1" destOrd="0" presId="urn:microsoft.com/office/officeart/2005/8/layout/list1"/>
    <dgm:cxn modelId="{2E6C0A1E-95CB-43C7-B502-D9897B0096DE}" type="presParOf" srcId="{56D64EE0-2308-4271-9960-23EC1AED0C0E}" destId="{D9A10850-20D4-4C48-AC91-613A6CBBC1DF}" srcOrd="5" destOrd="0" presId="urn:microsoft.com/office/officeart/2005/8/layout/list1"/>
    <dgm:cxn modelId="{A21CFD53-6C82-448C-B5D1-391782C4772F}" type="presParOf" srcId="{56D64EE0-2308-4271-9960-23EC1AED0C0E}" destId="{5D475D1D-0A92-48B2-AEE0-AD7C344CB9A3}" srcOrd="6" destOrd="0" presId="urn:microsoft.com/office/officeart/2005/8/layout/list1"/>
    <dgm:cxn modelId="{E9FA9579-DA77-4897-8DAB-142909EFA8C1}" type="presParOf" srcId="{56D64EE0-2308-4271-9960-23EC1AED0C0E}" destId="{F984A142-94D0-46D1-9EE8-3FF83681E336}" srcOrd="7" destOrd="0" presId="urn:microsoft.com/office/officeart/2005/8/layout/list1"/>
    <dgm:cxn modelId="{31243ADD-7105-4878-A05F-9AC0A82E825F}" type="presParOf" srcId="{56D64EE0-2308-4271-9960-23EC1AED0C0E}" destId="{72CB3EC3-290B-4090-9387-F85FEDF34BDA}" srcOrd="8" destOrd="0" presId="urn:microsoft.com/office/officeart/2005/8/layout/list1"/>
    <dgm:cxn modelId="{DDE52EA1-37A1-4FD9-8368-CC3B269EC10F}" type="presParOf" srcId="{72CB3EC3-290B-4090-9387-F85FEDF34BDA}" destId="{A97CB181-8D00-4F2A-A2D8-E47B4A635FD3}" srcOrd="0" destOrd="0" presId="urn:microsoft.com/office/officeart/2005/8/layout/list1"/>
    <dgm:cxn modelId="{A7E5A9E8-8A0A-4DFE-B9AB-257BC11B0A4B}" type="presParOf" srcId="{72CB3EC3-290B-4090-9387-F85FEDF34BDA}" destId="{62507A14-7C11-43CF-9E2D-B500B8425C3F}" srcOrd="1" destOrd="0" presId="urn:microsoft.com/office/officeart/2005/8/layout/list1"/>
    <dgm:cxn modelId="{113C6A98-FF57-4391-903B-609532EE0A70}" type="presParOf" srcId="{56D64EE0-2308-4271-9960-23EC1AED0C0E}" destId="{B1955248-108F-41A5-8EAC-99CE3E2C7F07}" srcOrd="9" destOrd="0" presId="urn:microsoft.com/office/officeart/2005/8/layout/list1"/>
    <dgm:cxn modelId="{9616211A-CB07-4150-A1A5-0F95921743D2}" type="presParOf" srcId="{56D64EE0-2308-4271-9960-23EC1AED0C0E}" destId="{A9758808-C51A-4D34-BD52-ACBB1F7065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9C5F7-E595-4BEB-8C28-7D0F46C651FC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88D74-B53B-4F4F-9F48-E8E29CF71AEB}">
      <dgm:prSet phldrT="[Text]"/>
      <dgm:spPr/>
      <dgm:t>
        <a:bodyPr/>
        <a:lstStyle/>
        <a:p>
          <a:r>
            <a:rPr lang="bn-BD" dirty="0" smtClean="0"/>
            <a:t>লেখচিত্র </a:t>
          </a:r>
          <a:endParaRPr lang="en-US" dirty="0"/>
        </a:p>
      </dgm:t>
    </dgm:pt>
    <dgm:pt modelId="{E04F2DF2-B551-4F00-8DC3-DD851D0C55B8}" type="parTrans" cxnId="{E6C7F306-62EB-4BBD-BCC7-C1DECB5EE492}">
      <dgm:prSet/>
      <dgm:spPr/>
      <dgm:t>
        <a:bodyPr/>
        <a:lstStyle/>
        <a:p>
          <a:endParaRPr lang="en-US"/>
        </a:p>
      </dgm:t>
    </dgm:pt>
    <dgm:pt modelId="{3E1A4330-14BE-4B54-9641-FB9D6395BF8F}" type="sibTrans" cxnId="{E6C7F306-62EB-4BBD-BCC7-C1DECB5EE492}">
      <dgm:prSet/>
      <dgm:spPr/>
      <dgm:t>
        <a:bodyPr/>
        <a:lstStyle/>
        <a:p>
          <a:endParaRPr lang="en-US"/>
        </a:p>
      </dgm:t>
    </dgm:pt>
    <dgm:pt modelId="{41E580A0-00B2-4139-B639-DCEFFDC7617D}">
      <dgm:prSet phldrT="[Text]"/>
      <dgm:spPr/>
      <dgm:t>
        <a:bodyPr/>
        <a:lstStyle/>
        <a:p>
          <a:r>
            <a:rPr lang="bn-BD" dirty="0" smtClean="0"/>
            <a:t>আয়তলেখ </a:t>
          </a:r>
          <a:endParaRPr lang="en-US" dirty="0"/>
        </a:p>
      </dgm:t>
    </dgm:pt>
    <dgm:pt modelId="{09FA39DD-9C88-42F5-B524-5EFDB328B639}" type="parTrans" cxnId="{4336B991-4F90-4F8A-B5D9-0C2DF1F5E679}">
      <dgm:prSet/>
      <dgm:spPr/>
      <dgm:t>
        <a:bodyPr/>
        <a:lstStyle/>
        <a:p>
          <a:endParaRPr lang="en-US"/>
        </a:p>
      </dgm:t>
    </dgm:pt>
    <dgm:pt modelId="{0CEE29C2-152C-4E37-BC5C-5787F24A8F56}" type="sibTrans" cxnId="{4336B991-4F90-4F8A-B5D9-0C2DF1F5E679}">
      <dgm:prSet/>
      <dgm:spPr/>
      <dgm:t>
        <a:bodyPr/>
        <a:lstStyle/>
        <a:p>
          <a:endParaRPr lang="en-US"/>
        </a:p>
      </dgm:t>
    </dgm:pt>
    <dgm:pt modelId="{38C962BC-022F-4853-93BC-277F2D5FFA26}">
      <dgm:prSet phldrT="[Text]"/>
      <dgm:spPr/>
      <dgm:t>
        <a:bodyPr/>
        <a:lstStyle/>
        <a:p>
          <a:r>
            <a:rPr lang="bn-BD" dirty="0" smtClean="0"/>
            <a:t>পাইচিত্র</a:t>
          </a:r>
          <a:endParaRPr lang="en-US" dirty="0"/>
        </a:p>
      </dgm:t>
    </dgm:pt>
    <dgm:pt modelId="{9BED19C9-A700-484E-912B-2541F4A736DD}" type="sibTrans" cxnId="{D0D5CFBC-C497-4096-9598-65C1891E3B30}">
      <dgm:prSet/>
      <dgm:spPr/>
      <dgm:t>
        <a:bodyPr/>
        <a:lstStyle/>
        <a:p>
          <a:endParaRPr lang="en-US"/>
        </a:p>
      </dgm:t>
    </dgm:pt>
    <dgm:pt modelId="{06387F30-D433-4056-A8D3-BD11F7557D1D}" type="parTrans" cxnId="{D0D5CFBC-C497-4096-9598-65C1891E3B30}">
      <dgm:prSet/>
      <dgm:spPr/>
      <dgm:t>
        <a:bodyPr/>
        <a:lstStyle/>
        <a:p>
          <a:endParaRPr lang="en-US"/>
        </a:p>
      </dgm:t>
    </dgm:pt>
    <dgm:pt modelId="{842DA51E-AA65-4067-8F55-AF5865C082EC}" type="pres">
      <dgm:prSet presAssocID="{9BA9C5F7-E595-4BEB-8C28-7D0F46C651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BFE026-DAA7-44C3-82E0-D9D1D6BF27DC}" type="pres">
      <dgm:prSet presAssocID="{3BA88D74-B53B-4F4F-9F48-E8E29CF71AEB}" presName="hierRoot1" presStyleCnt="0"/>
      <dgm:spPr/>
    </dgm:pt>
    <dgm:pt modelId="{ABBDCF0B-4617-4C05-AF6F-064FB8D2952A}" type="pres">
      <dgm:prSet presAssocID="{3BA88D74-B53B-4F4F-9F48-E8E29CF71AEB}" presName="composite" presStyleCnt="0"/>
      <dgm:spPr/>
    </dgm:pt>
    <dgm:pt modelId="{967721E1-69A2-4434-82F9-8988D4466760}" type="pres">
      <dgm:prSet presAssocID="{3BA88D74-B53B-4F4F-9F48-E8E29CF71AEB}" presName="background" presStyleLbl="node0" presStyleIdx="0" presStyleCnt="1"/>
      <dgm:spPr/>
    </dgm:pt>
    <dgm:pt modelId="{A3056CA0-5E51-4393-86E9-9334CF2F7D3E}" type="pres">
      <dgm:prSet presAssocID="{3BA88D74-B53B-4F4F-9F48-E8E29CF71AE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78F75-B184-4FC1-ADCF-DA179E8265F5}" type="pres">
      <dgm:prSet presAssocID="{3BA88D74-B53B-4F4F-9F48-E8E29CF71AEB}" presName="hierChild2" presStyleCnt="0"/>
      <dgm:spPr/>
    </dgm:pt>
    <dgm:pt modelId="{10234D63-6179-4873-B35D-60170738933C}" type="pres">
      <dgm:prSet presAssocID="{09FA39DD-9C88-42F5-B524-5EFDB328B63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BBD84DA-6BA2-4C25-9CC1-82249861A95C}" type="pres">
      <dgm:prSet presAssocID="{41E580A0-00B2-4139-B639-DCEFFDC7617D}" presName="hierRoot2" presStyleCnt="0"/>
      <dgm:spPr/>
    </dgm:pt>
    <dgm:pt modelId="{43C4E37B-BFD2-48FC-B708-C182D3CD631B}" type="pres">
      <dgm:prSet presAssocID="{41E580A0-00B2-4139-B639-DCEFFDC7617D}" presName="composite2" presStyleCnt="0"/>
      <dgm:spPr/>
    </dgm:pt>
    <dgm:pt modelId="{0A364170-90B5-49FF-956B-B5F99ECF1EC9}" type="pres">
      <dgm:prSet presAssocID="{41E580A0-00B2-4139-B639-DCEFFDC7617D}" presName="background2" presStyleLbl="node2" presStyleIdx="0" presStyleCnt="2"/>
      <dgm:spPr/>
    </dgm:pt>
    <dgm:pt modelId="{C56CDA43-A480-4FC0-B617-F33104E05D04}" type="pres">
      <dgm:prSet presAssocID="{41E580A0-00B2-4139-B639-DCEFFDC7617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94875-AAA7-488B-93A0-3E3725D86162}" type="pres">
      <dgm:prSet presAssocID="{41E580A0-00B2-4139-B639-DCEFFDC7617D}" presName="hierChild3" presStyleCnt="0"/>
      <dgm:spPr/>
    </dgm:pt>
    <dgm:pt modelId="{BD10F319-AB92-4AD7-8718-03701BEC1ACF}" type="pres">
      <dgm:prSet presAssocID="{06387F30-D433-4056-A8D3-BD11F7557D1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2BDA05-E4AB-4D21-A882-B523E0D66632}" type="pres">
      <dgm:prSet presAssocID="{38C962BC-022F-4853-93BC-277F2D5FFA26}" presName="hierRoot2" presStyleCnt="0"/>
      <dgm:spPr/>
    </dgm:pt>
    <dgm:pt modelId="{2B88B14B-D41B-4DC1-8EB0-E081878DD285}" type="pres">
      <dgm:prSet presAssocID="{38C962BC-022F-4853-93BC-277F2D5FFA26}" presName="composite2" presStyleCnt="0"/>
      <dgm:spPr/>
    </dgm:pt>
    <dgm:pt modelId="{350CC6A9-639B-4106-AB32-1D0D5B477127}" type="pres">
      <dgm:prSet presAssocID="{38C962BC-022F-4853-93BC-277F2D5FFA26}" presName="background2" presStyleLbl="node2" presStyleIdx="1" presStyleCnt="2"/>
      <dgm:spPr/>
    </dgm:pt>
    <dgm:pt modelId="{BDF0B19C-BE2D-4229-A778-897530103F80}" type="pres">
      <dgm:prSet presAssocID="{38C962BC-022F-4853-93BC-277F2D5FFA2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824A2-3DD9-456C-81CC-089707A24844}" type="pres">
      <dgm:prSet presAssocID="{38C962BC-022F-4853-93BC-277F2D5FFA26}" presName="hierChild3" presStyleCnt="0"/>
      <dgm:spPr/>
    </dgm:pt>
  </dgm:ptLst>
  <dgm:cxnLst>
    <dgm:cxn modelId="{DAA686C0-0A93-408C-8848-81B6C2E18852}" type="presOf" srcId="{9BA9C5F7-E595-4BEB-8C28-7D0F46C651FC}" destId="{842DA51E-AA65-4067-8F55-AF5865C082EC}" srcOrd="0" destOrd="0" presId="urn:microsoft.com/office/officeart/2005/8/layout/hierarchy1"/>
    <dgm:cxn modelId="{1F893C81-79A1-4210-A5FC-313D5CD47B72}" type="presOf" srcId="{06387F30-D433-4056-A8D3-BD11F7557D1D}" destId="{BD10F319-AB92-4AD7-8718-03701BEC1ACF}" srcOrd="0" destOrd="0" presId="urn:microsoft.com/office/officeart/2005/8/layout/hierarchy1"/>
    <dgm:cxn modelId="{4336B991-4F90-4F8A-B5D9-0C2DF1F5E679}" srcId="{3BA88D74-B53B-4F4F-9F48-E8E29CF71AEB}" destId="{41E580A0-00B2-4139-B639-DCEFFDC7617D}" srcOrd="0" destOrd="0" parTransId="{09FA39DD-9C88-42F5-B524-5EFDB328B639}" sibTransId="{0CEE29C2-152C-4E37-BC5C-5787F24A8F56}"/>
    <dgm:cxn modelId="{A1DFBFC0-C193-46CA-9C50-35E6310B248C}" type="presOf" srcId="{38C962BC-022F-4853-93BC-277F2D5FFA26}" destId="{BDF0B19C-BE2D-4229-A778-897530103F80}" srcOrd="0" destOrd="0" presId="urn:microsoft.com/office/officeart/2005/8/layout/hierarchy1"/>
    <dgm:cxn modelId="{76B785ED-7488-4ACA-A7E6-4A69AD138865}" type="presOf" srcId="{3BA88D74-B53B-4F4F-9F48-E8E29CF71AEB}" destId="{A3056CA0-5E51-4393-86E9-9334CF2F7D3E}" srcOrd="0" destOrd="0" presId="urn:microsoft.com/office/officeart/2005/8/layout/hierarchy1"/>
    <dgm:cxn modelId="{E6C7F306-62EB-4BBD-BCC7-C1DECB5EE492}" srcId="{9BA9C5F7-E595-4BEB-8C28-7D0F46C651FC}" destId="{3BA88D74-B53B-4F4F-9F48-E8E29CF71AEB}" srcOrd="0" destOrd="0" parTransId="{E04F2DF2-B551-4F00-8DC3-DD851D0C55B8}" sibTransId="{3E1A4330-14BE-4B54-9641-FB9D6395BF8F}"/>
    <dgm:cxn modelId="{0B068D7C-5C9E-45F2-898F-E8B0DB94D765}" type="presOf" srcId="{41E580A0-00B2-4139-B639-DCEFFDC7617D}" destId="{C56CDA43-A480-4FC0-B617-F33104E05D04}" srcOrd="0" destOrd="0" presId="urn:microsoft.com/office/officeart/2005/8/layout/hierarchy1"/>
    <dgm:cxn modelId="{D0D5CFBC-C497-4096-9598-65C1891E3B30}" srcId="{3BA88D74-B53B-4F4F-9F48-E8E29CF71AEB}" destId="{38C962BC-022F-4853-93BC-277F2D5FFA26}" srcOrd="1" destOrd="0" parTransId="{06387F30-D433-4056-A8D3-BD11F7557D1D}" sibTransId="{9BED19C9-A700-484E-912B-2541F4A736DD}"/>
    <dgm:cxn modelId="{FB477BF7-0EB8-4658-9DD5-3D1163F77A44}" type="presOf" srcId="{09FA39DD-9C88-42F5-B524-5EFDB328B639}" destId="{10234D63-6179-4873-B35D-60170738933C}" srcOrd="0" destOrd="0" presId="urn:microsoft.com/office/officeart/2005/8/layout/hierarchy1"/>
    <dgm:cxn modelId="{5DA4B0DA-018E-4E3F-B63F-079B52567075}" type="presParOf" srcId="{842DA51E-AA65-4067-8F55-AF5865C082EC}" destId="{DDBFE026-DAA7-44C3-82E0-D9D1D6BF27DC}" srcOrd="0" destOrd="0" presId="urn:microsoft.com/office/officeart/2005/8/layout/hierarchy1"/>
    <dgm:cxn modelId="{1B594BD5-2EA1-430A-84F4-B2BC195C3DB9}" type="presParOf" srcId="{DDBFE026-DAA7-44C3-82E0-D9D1D6BF27DC}" destId="{ABBDCF0B-4617-4C05-AF6F-064FB8D2952A}" srcOrd="0" destOrd="0" presId="urn:microsoft.com/office/officeart/2005/8/layout/hierarchy1"/>
    <dgm:cxn modelId="{AB8301F6-11B4-4B74-AC29-B3DCCBE3BF96}" type="presParOf" srcId="{ABBDCF0B-4617-4C05-AF6F-064FB8D2952A}" destId="{967721E1-69A2-4434-82F9-8988D4466760}" srcOrd="0" destOrd="0" presId="urn:microsoft.com/office/officeart/2005/8/layout/hierarchy1"/>
    <dgm:cxn modelId="{03E19439-125F-4AF2-8AE6-18F945553221}" type="presParOf" srcId="{ABBDCF0B-4617-4C05-AF6F-064FB8D2952A}" destId="{A3056CA0-5E51-4393-86E9-9334CF2F7D3E}" srcOrd="1" destOrd="0" presId="urn:microsoft.com/office/officeart/2005/8/layout/hierarchy1"/>
    <dgm:cxn modelId="{FF0FAE05-8D4D-41A8-B6C4-B1A681CD1599}" type="presParOf" srcId="{DDBFE026-DAA7-44C3-82E0-D9D1D6BF27DC}" destId="{26C78F75-B184-4FC1-ADCF-DA179E8265F5}" srcOrd="1" destOrd="0" presId="urn:microsoft.com/office/officeart/2005/8/layout/hierarchy1"/>
    <dgm:cxn modelId="{AE1F9D4C-7A28-4A6E-9E2B-0C4E547866E1}" type="presParOf" srcId="{26C78F75-B184-4FC1-ADCF-DA179E8265F5}" destId="{10234D63-6179-4873-B35D-60170738933C}" srcOrd="0" destOrd="0" presId="urn:microsoft.com/office/officeart/2005/8/layout/hierarchy1"/>
    <dgm:cxn modelId="{06C5AA6E-ED6F-4443-B82D-1FF177761A53}" type="presParOf" srcId="{26C78F75-B184-4FC1-ADCF-DA179E8265F5}" destId="{CBBD84DA-6BA2-4C25-9CC1-82249861A95C}" srcOrd="1" destOrd="0" presId="urn:microsoft.com/office/officeart/2005/8/layout/hierarchy1"/>
    <dgm:cxn modelId="{AAB4B454-C196-402A-AED7-1C11686E6B5D}" type="presParOf" srcId="{CBBD84DA-6BA2-4C25-9CC1-82249861A95C}" destId="{43C4E37B-BFD2-48FC-B708-C182D3CD631B}" srcOrd="0" destOrd="0" presId="urn:microsoft.com/office/officeart/2005/8/layout/hierarchy1"/>
    <dgm:cxn modelId="{0520ABF9-9822-459F-9F5D-F873350B3B53}" type="presParOf" srcId="{43C4E37B-BFD2-48FC-B708-C182D3CD631B}" destId="{0A364170-90B5-49FF-956B-B5F99ECF1EC9}" srcOrd="0" destOrd="0" presId="urn:microsoft.com/office/officeart/2005/8/layout/hierarchy1"/>
    <dgm:cxn modelId="{E453D046-0C2E-45BC-BC1E-CFD63F0A3C78}" type="presParOf" srcId="{43C4E37B-BFD2-48FC-B708-C182D3CD631B}" destId="{C56CDA43-A480-4FC0-B617-F33104E05D04}" srcOrd="1" destOrd="0" presId="urn:microsoft.com/office/officeart/2005/8/layout/hierarchy1"/>
    <dgm:cxn modelId="{B4C969B3-ABAF-458C-8EE1-02831F173D41}" type="presParOf" srcId="{CBBD84DA-6BA2-4C25-9CC1-82249861A95C}" destId="{41C94875-AAA7-488B-93A0-3E3725D86162}" srcOrd="1" destOrd="0" presId="urn:microsoft.com/office/officeart/2005/8/layout/hierarchy1"/>
    <dgm:cxn modelId="{0AF7FADD-CFBC-4DF6-846D-CD9092B72E7A}" type="presParOf" srcId="{26C78F75-B184-4FC1-ADCF-DA179E8265F5}" destId="{BD10F319-AB92-4AD7-8718-03701BEC1ACF}" srcOrd="2" destOrd="0" presId="urn:microsoft.com/office/officeart/2005/8/layout/hierarchy1"/>
    <dgm:cxn modelId="{E055CC34-F91E-4E32-9E15-0BAFD00972BA}" type="presParOf" srcId="{26C78F75-B184-4FC1-ADCF-DA179E8265F5}" destId="{C52BDA05-E4AB-4D21-A882-B523E0D66632}" srcOrd="3" destOrd="0" presId="urn:microsoft.com/office/officeart/2005/8/layout/hierarchy1"/>
    <dgm:cxn modelId="{F2C982F9-5B38-400B-A62C-C9CF54629343}" type="presParOf" srcId="{C52BDA05-E4AB-4D21-A882-B523E0D66632}" destId="{2B88B14B-D41B-4DC1-8EB0-E081878DD285}" srcOrd="0" destOrd="0" presId="urn:microsoft.com/office/officeart/2005/8/layout/hierarchy1"/>
    <dgm:cxn modelId="{B337B490-A3D4-4A0B-885C-20A50A273919}" type="presParOf" srcId="{2B88B14B-D41B-4DC1-8EB0-E081878DD285}" destId="{350CC6A9-639B-4106-AB32-1D0D5B477127}" srcOrd="0" destOrd="0" presId="urn:microsoft.com/office/officeart/2005/8/layout/hierarchy1"/>
    <dgm:cxn modelId="{ABE1D629-A8BF-4B18-B8A5-5B2F80AC8136}" type="presParOf" srcId="{2B88B14B-D41B-4DC1-8EB0-E081878DD285}" destId="{BDF0B19C-BE2D-4229-A778-897530103F80}" srcOrd="1" destOrd="0" presId="urn:microsoft.com/office/officeart/2005/8/layout/hierarchy1"/>
    <dgm:cxn modelId="{F58581FB-F07C-43D8-844F-C9F21F0D5D51}" type="presParOf" srcId="{C52BDA05-E4AB-4D21-A882-B523E0D66632}" destId="{56E824A2-3DD9-456C-81CC-089707A248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29A35-953F-421D-9AFD-752177638260}">
      <dsp:nvSpPr>
        <dsp:cNvPr id="0" name=""/>
        <dsp:cNvSpPr/>
      </dsp:nvSpPr>
      <dsp:spPr>
        <a:xfrm>
          <a:off x="0" y="634586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509E1-1CB1-49FB-82ED-C8C0C2B3BFD8}">
      <dsp:nvSpPr>
        <dsp:cNvPr id="0" name=""/>
        <dsp:cNvSpPr/>
      </dsp:nvSpPr>
      <dsp:spPr>
        <a:xfrm>
          <a:off x="277091" y="152399"/>
          <a:ext cx="5804291" cy="99489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C00000"/>
              </a:solidFill>
              <a:latin typeface="Kalpurush" pitchFamily="2" charset="0"/>
              <a:cs typeface="Kalpurush" pitchFamily="2" charset="0"/>
            </a:rPr>
            <a:t>১।</a:t>
          </a:r>
          <a:r>
            <a:rPr lang="bn-BD" sz="2800" b="0" kern="1200" dirty="0" smtClean="0">
              <a:solidFill>
                <a:srgbClr val="C00000"/>
              </a:solidFill>
              <a:latin typeface="Kalpurush" pitchFamily="2" charset="0"/>
              <a:cs typeface="Kalpurush" pitchFamily="2" charset="0"/>
            </a:rPr>
            <a:t> লেখচিত্র কী এবং এর প্রয়োজনীয়তা ব্যাখ্যা করতে পারবে।    </a:t>
          </a:r>
          <a:endParaRPr lang="en-US" sz="2800" b="0" kern="1200" dirty="0">
            <a:solidFill>
              <a:srgbClr val="C00000"/>
            </a:solidFill>
            <a:latin typeface="Kalpurush" pitchFamily="2" charset="0"/>
            <a:cs typeface="Kalpurush" pitchFamily="2" charset="0"/>
          </a:endParaRPr>
        </a:p>
      </dsp:txBody>
      <dsp:txXfrm>
        <a:off x="325658" y="200966"/>
        <a:ext cx="5707157" cy="897759"/>
      </dsp:txXfrm>
    </dsp:sp>
    <dsp:sp modelId="{5D475D1D-0A92-48B2-AEE0-AD7C344CB9A3}">
      <dsp:nvSpPr>
        <dsp:cNvPr id="0" name=""/>
        <dsp:cNvSpPr/>
      </dsp:nvSpPr>
      <dsp:spPr>
        <a:xfrm>
          <a:off x="0" y="1950026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972F8-6225-449B-B34C-D175C8459178}">
      <dsp:nvSpPr>
        <dsp:cNvPr id="0" name=""/>
        <dsp:cNvSpPr/>
      </dsp:nvSpPr>
      <dsp:spPr>
        <a:xfrm>
          <a:off x="290214" y="1521986"/>
          <a:ext cx="5804291" cy="8560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solidFill>
                <a:srgbClr val="7030A0"/>
              </a:solidFill>
              <a:latin typeface="Kalpurush" pitchFamily="2" charset="0"/>
              <a:cs typeface="Kalpurush" pitchFamily="2" charset="0"/>
            </a:rPr>
            <a:t>২।আয়তলেখ অঙ্কন করতে পারবে ।</a:t>
          </a:r>
          <a:endParaRPr lang="en-US" sz="3200" kern="1200" dirty="0">
            <a:solidFill>
              <a:srgbClr val="7030A0"/>
            </a:solidFill>
            <a:latin typeface="Kalpurush" pitchFamily="2" charset="0"/>
            <a:cs typeface="Kalpurush" pitchFamily="2" charset="0"/>
          </a:endParaRPr>
        </a:p>
      </dsp:txBody>
      <dsp:txXfrm>
        <a:off x="332004" y="1563776"/>
        <a:ext cx="5720711" cy="772500"/>
      </dsp:txXfrm>
    </dsp:sp>
    <dsp:sp modelId="{A9758808-C51A-4D34-BD52-ACBB1F706558}">
      <dsp:nvSpPr>
        <dsp:cNvPr id="0" name=""/>
        <dsp:cNvSpPr/>
      </dsp:nvSpPr>
      <dsp:spPr>
        <a:xfrm>
          <a:off x="0" y="3265466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07A14-7C11-43CF-9E2D-B500B8425C3F}">
      <dsp:nvSpPr>
        <dsp:cNvPr id="0" name=""/>
        <dsp:cNvSpPr/>
      </dsp:nvSpPr>
      <dsp:spPr>
        <a:xfrm>
          <a:off x="291708" y="2895597"/>
          <a:ext cx="5804291" cy="85608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৩। পাইচিত্র অঙ্কন করতে পারবে ।</a:t>
          </a:r>
          <a:endParaRPr lang="en-US" sz="2800" kern="1200" dirty="0">
            <a:solidFill>
              <a:srgbClr val="00B050"/>
            </a:solidFill>
            <a:latin typeface="Kalpurush" pitchFamily="2" charset="0"/>
            <a:cs typeface="Kalpurush" pitchFamily="2" charset="0"/>
          </a:endParaRPr>
        </a:p>
      </dsp:txBody>
      <dsp:txXfrm>
        <a:off x="333498" y="2937387"/>
        <a:ext cx="5720711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0F319-AB92-4AD7-8718-03701BEC1ACF}">
      <dsp:nvSpPr>
        <dsp:cNvPr id="0" name=""/>
        <dsp:cNvSpPr/>
      </dsp:nvSpPr>
      <dsp:spPr>
        <a:xfrm>
          <a:off x="2663377" y="784093"/>
          <a:ext cx="754219" cy="35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06"/>
              </a:lnTo>
              <a:lnTo>
                <a:pt x="754219" y="244606"/>
              </a:lnTo>
              <a:lnTo>
                <a:pt x="754219" y="358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34D63-6179-4873-B35D-60170738933C}">
      <dsp:nvSpPr>
        <dsp:cNvPr id="0" name=""/>
        <dsp:cNvSpPr/>
      </dsp:nvSpPr>
      <dsp:spPr>
        <a:xfrm>
          <a:off x="1909158" y="784093"/>
          <a:ext cx="754219" cy="358939"/>
        </a:xfrm>
        <a:custGeom>
          <a:avLst/>
          <a:gdLst/>
          <a:ahLst/>
          <a:cxnLst/>
          <a:rect l="0" t="0" r="0" b="0"/>
          <a:pathLst>
            <a:path>
              <a:moveTo>
                <a:pt x="754219" y="0"/>
              </a:moveTo>
              <a:lnTo>
                <a:pt x="754219" y="244606"/>
              </a:lnTo>
              <a:lnTo>
                <a:pt x="0" y="244606"/>
              </a:lnTo>
              <a:lnTo>
                <a:pt x="0" y="358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721E1-69A2-4434-82F9-8988D4466760}">
      <dsp:nvSpPr>
        <dsp:cNvPr id="0" name=""/>
        <dsp:cNvSpPr/>
      </dsp:nvSpPr>
      <dsp:spPr>
        <a:xfrm>
          <a:off x="2046289" y="390"/>
          <a:ext cx="1234176" cy="78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056CA0-5E51-4393-86E9-9334CF2F7D3E}">
      <dsp:nvSpPr>
        <dsp:cNvPr id="0" name=""/>
        <dsp:cNvSpPr/>
      </dsp:nvSpPr>
      <dsp:spPr>
        <a:xfrm>
          <a:off x="2183420" y="130665"/>
          <a:ext cx="1234176" cy="783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লেখচিত্র </a:t>
          </a:r>
          <a:endParaRPr lang="en-US" sz="1800" kern="1200" dirty="0"/>
        </a:p>
      </dsp:txBody>
      <dsp:txXfrm>
        <a:off x="2206374" y="153619"/>
        <a:ext cx="1188268" cy="737794"/>
      </dsp:txXfrm>
    </dsp:sp>
    <dsp:sp modelId="{0A364170-90B5-49FF-956B-B5F99ECF1EC9}">
      <dsp:nvSpPr>
        <dsp:cNvPr id="0" name=""/>
        <dsp:cNvSpPr/>
      </dsp:nvSpPr>
      <dsp:spPr>
        <a:xfrm>
          <a:off x="1292070" y="1143032"/>
          <a:ext cx="1234176" cy="78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6CDA43-A480-4FC0-B617-F33104E05D04}">
      <dsp:nvSpPr>
        <dsp:cNvPr id="0" name=""/>
        <dsp:cNvSpPr/>
      </dsp:nvSpPr>
      <dsp:spPr>
        <a:xfrm>
          <a:off x="1429201" y="1273306"/>
          <a:ext cx="1234176" cy="783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আয়তলেখ </a:t>
          </a:r>
          <a:endParaRPr lang="en-US" sz="1800" kern="1200" dirty="0"/>
        </a:p>
      </dsp:txBody>
      <dsp:txXfrm>
        <a:off x="1452155" y="1296260"/>
        <a:ext cx="1188268" cy="737794"/>
      </dsp:txXfrm>
    </dsp:sp>
    <dsp:sp modelId="{350CC6A9-639B-4106-AB32-1D0D5B477127}">
      <dsp:nvSpPr>
        <dsp:cNvPr id="0" name=""/>
        <dsp:cNvSpPr/>
      </dsp:nvSpPr>
      <dsp:spPr>
        <a:xfrm>
          <a:off x="2800508" y="1143032"/>
          <a:ext cx="1234176" cy="78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F0B19C-BE2D-4229-A778-897530103F80}">
      <dsp:nvSpPr>
        <dsp:cNvPr id="0" name=""/>
        <dsp:cNvSpPr/>
      </dsp:nvSpPr>
      <dsp:spPr>
        <a:xfrm>
          <a:off x="2937639" y="1273306"/>
          <a:ext cx="1234176" cy="783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পাইচিত্র</a:t>
          </a:r>
          <a:endParaRPr lang="en-US" sz="1800" kern="1200" dirty="0"/>
        </a:p>
      </dsp:txBody>
      <dsp:txXfrm>
        <a:off x="2960593" y="1296260"/>
        <a:ext cx="1188268" cy="73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0.00087</cdr:x>
      <cdr:y>0.9854</cdr:y>
    </cdr:from>
    <cdr:to>
      <cdr:x>0.99663</cdr:x>
      <cdr:y>1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6579" y="3759278"/>
          <a:ext cx="7510194" cy="556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0.1208</cdr:x>
      <cdr:y>0.13043</cdr:y>
    </cdr:from>
    <cdr:to>
      <cdr:x>0.99541</cdr:x>
      <cdr:y>0.93478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4068" y="457200"/>
          <a:ext cx="4953000" cy="281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0.01346</cdr:x>
      <cdr:y>0.01304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-152400" y="0"/>
          <a:ext cx="762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E72BE-E9EB-455A-950D-F224987A9B81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8C91-36ED-44F9-871D-F179C2966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এই স্লাইডের মাধ্যমে শিক্ষার্থীর কী শিখনফল অর্জিত হবে তা জানা যাবে। প্রয়োজনে হাইড করে রাখা যেতে পারে।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718B-9176-4050-9253-B0C70C9375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718B-9176-4050-9253-B0C70C9375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BB15D-8067-4B78-A98D-954C39B15EE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5D35D9-1312-463F-8B91-E5BB5787830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441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Explosion 2 4"/>
          <p:cNvSpPr/>
          <p:nvPr/>
        </p:nvSpPr>
        <p:spPr>
          <a:xfrm>
            <a:off x="1305791" y="152400"/>
            <a:ext cx="5867400" cy="281940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1237060"/>
            <a:ext cx="312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স্বাগতম</a:t>
            </a:r>
            <a:endParaRPr lang="en-US" sz="5400" b="1" cap="all" spc="0" dirty="0">
              <a:ln w="0"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1" y="8509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(ক)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79778"/>
              </p:ext>
            </p:extLst>
          </p:nvPr>
        </p:nvGraphicFramePr>
        <p:xfrm>
          <a:off x="2895600" y="894460"/>
          <a:ext cx="1187901" cy="4480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7901"/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39750"/>
              </p:ext>
            </p:extLst>
          </p:nvPr>
        </p:nvGraphicFramePr>
        <p:xfrm>
          <a:off x="1143000" y="2133600"/>
          <a:ext cx="6781800" cy="266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0600"/>
                <a:gridCol w="2260600"/>
                <a:gridCol w="226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শ্রেণিব্যাপ্তি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গণসংখ্যা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যোজিত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গণসংখ্যা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৪১-৪৫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৪৬-৫০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১৪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৫১-৫৫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৫৬-৬০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৩৭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৬১-৬৫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৬৬-৭০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5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75492"/>
              </p:ext>
            </p:extLst>
          </p:nvPr>
        </p:nvGraphicFramePr>
        <p:xfrm>
          <a:off x="2209801" y="952968"/>
          <a:ext cx="5562599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1454"/>
                <a:gridCol w="1311454"/>
                <a:gridCol w="1311454"/>
                <a:gridCol w="1628237"/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মধ্যমান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৪১-৪৫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২৫৮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৪৬-৫০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৩৮৪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৫১-৫৫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৬৮৯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৫৬-৬০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৫৮০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৬১-৬৫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৫০৪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৬৬-৭০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৩৪০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32577"/>
              </p:ext>
            </p:extLst>
          </p:nvPr>
        </p:nvGraphicFramePr>
        <p:xfrm>
          <a:off x="4922051" y="2047430"/>
          <a:ext cx="1127897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27897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৬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১০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477000" y="6080148"/>
            <a:ext cx="15115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২৭৫৫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38300" y="6007100"/>
            <a:ext cx="1295400" cy="530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 = ৫০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133700" y="6007099"/>
                <a:ext cx="1643513" cy="5302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40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  <m:r>
                            <a:rPr lang="en-US" sz="14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14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00" y="6007099"/>
                <a:ext cx="1643513" cy="530249"/>
              </a:xfrm>
              <a:prstGeom prst="rect">
                <a:avLst/>
              </a:prstGeom>
              <a:blipFill rotWithShape="1">
                <a:blip r:embed="rId3"/>
                <a:stretch>
                  <a:fillRect b="-43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05200" y="2413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 animBg="1"/>
      <p:bldP spid="4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47875" y="1801127"/>
            <a:ext cx="23462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২৭৫৫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57915" y="1017967"/>
            <a:ext cx="1295400" cy="86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 = ৫০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65193" y="1600200"/>
                <a:ext cx="1643513" cy="859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93" y="1600200"/>
                <a:ext cx="1643513" cy="859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2475" y="3294246"/>
                <a:ext cx="2752805" cy="79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75" y="3294246"/>
                <a:ext cx="2752805" cy="790345"/>
              </a:xfrm>
              <a:prstGeom prst="rect">
                <a:avLst/>
              </a:prstGeom>
              <a:blipFill rotWithShape="1">
                <a:blip r:embed="rId6"/>
                <a:stretch>
                  <a:fillRect l="-5765" r="-7982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82431" y="3259891"/>
                <a:ext cx="1643513" cy="859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31" y="3259891"/>
                <a:ext cx="1643513" cy="859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3151838" y="1801127"/>
            <a:ext cx="106783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২৭৫৫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67515" y="1235911"/>
            <a:ext cx="685800" cy="43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79583" y="4267200"/>
            <a:ext cx="685800" cy="43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stCxn id="64" idx="3"/>
          </p:cNvCxnSpPr>
          <p:nvPr/>
        </p:nvCxnSpPr>
        <p:spPr>
          <a:xfrm flipV="1">
            <a:off x="2765383" y="4482793"/>
            <a:ext cx="1197017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79583" y="4979013"/>
            <a:ext cx="685800" cy="43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14600" y="5002150"/>
            <a:ext cx="106783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৫৫.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838200"/>
            <a:ext cx="136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এখানে,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63891" y="5459350"/>
            <a:ext cx="20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</a:rPr>
              <a:t>(উত্তর 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819E-6 L -0.01441 0.325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6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5416 0.46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48" grpId="0"/>
      <p:bldP spid="6" grpId="0"/>
      <p:bldP spid="59" grpId="0"/>
      <p:bldP spid="60" grpId="0"/>
      <p:bldP spid="60" grpId="1"/>
      <p:bldP spid="63" grpId="0"/>
      <p:bldP spid="63" grpId="1"/>
      <p:bldP spid="64" grpId="0"/>
      <p:bldP spid="65" grpId="0"/>
      <p:bldP spid="66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82696"/>
              </p:ext>
            </p:extLst>
          </p:nvPr>
        </p:nvGraphicFramePr>
        <p:xfrm>
          <a:off x="1447800" y="1409300"/>
          <a:ext cx="5943600" cy="466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1200"/>
                <a:gridCol w="18288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সীমা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58982"/>
              </p:ext>
            </p:extLst>
          </p:nvPr>
        </p:nvGraphicFramePr>
        <p:xfrm>
          <a:off x="5571704" y="2277310"/>
          <a:ext cx="1270000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70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৬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১০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5253216" y="6067124"/>
            <a:ext cx="2138183" cy="448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 = ৫০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58428" y="709193"/>
            <a:ext cx="7733172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শ্রেণিসীমা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446421" y="2362200"/>
            <a:ext cx="339528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৪০.৫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34374" y="2971800"/>
            <a:ext cx="34193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৪৫.৫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34374" y="3572175"/>
            <a:ext cx="377628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৫৫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34374" y="4197550"/>
            <a:ext cx="296655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46421" y="4822925"/>
            <a:ext cx="316513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85829" y="5456724"/>
            <a:ext cx="259747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42371"/>
              </p:ext>
            </p:extLst>
          </p:nvPr>
        </p:nvGraphicFramePr>
        <p:xfrm>
          <a:off x="1447800" y="2239344"/>
          <a:ext cx="1981200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1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৪১-৪৫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৪৬-৫০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৫১-৫৫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৫৬-৬০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৬১-৬৫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৬৬-৭০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505200" y="2413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 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57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3" grpId="0"/>
      <p:bldP spid="65" grpId="0"/>
      <p:bldP spid="66" grpId="0"/>
      <p:bldP spid="67" grpId="0"/>
      <p:bldP spid="68" grpId="0"/>
      <p:bldP spid="6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57764"/>
            <a:ext cx="6153968" cy="4876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11611" y="5803900"/>
            <a:ext cx="63718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24000" y="850900"/>
            <a:ext cx="0" cy="4953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5147" y="5725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18096" y="56436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8053" y="76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Y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47588" y="2958068"/>
            <a:ext cx="476412" cy="2163128"/>
            <a:chOff x="1047588" y="2958068"/>
            <a:chExt cx="476412" cy="2163128"/>
          </a:xfrm>
        </p:grpSpPr>
        <p:sp>
          <p:nvSpPr>
            <p:cNvPr id="15" name="TextBox 14"/>
            <p:cNvSpPr txBox="1"/>
            <p:nvPr/>
          </p:nvSpPr>
          <p:spPr>
            <a:xfrm>
              <a:off x="1166210" y="475186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৫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0030" y="385393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১০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7588" y="295806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১৫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1200" y="5809734"/>
            <a:ext cx="5040315" cy="406400"/>
            <a:chOff x="1981200" y="5809734"/>
            <a:chExt cx="5040315" cy="406400"/>
          </a:xfrm>
        </p:grpSpPr>
        <p:sp>
          <p:nvSpPr>
            <p:cNvPr id="18" name="TextBox 17"/>
            <p:cNvSpPr txBox="1"/>
            <p:nvPr/>
          </p:nvSpPr>
          <p:spPr>
            <a:xfrm>
              <a:off x="1981200" y="58351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৪০.৫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7820" y="5820370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৪৫.৫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5522" y="580973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৫</a:t>
              </a:r>
              <a:r>
                <a:rPr lang="bn-BD" dirty="0" smtClean="0"/>
                <a:t>০</a:t>
              </a:r>
              <a:r>
                <a:rPr lang="en-US" dirty="0" smtClean="0"/>
                <a:t>.৫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8438" y="5828268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৫</a:t>
              </a:r>
              <a:r>
                <a:rPr lang="bn-BD" dirty="0" smtClean="0"/>
                <a:t>৫</a:t>
              </a:r>
              <a:r>
                <a:rPr lang="en-US" dirty="0" smtClean="0"/>
                <a:t>.৫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8289" y="5828268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/>
                <a:t>৬</a:t>
              </a:r>
              <a:r>
                <a:rPr lang="bn-BD" dirty="0" smtClean="0"/>
                <a:t>০</a:t>
              </a:r>
              <a:r>
                <a:rPr lang="en-US" dirty="0" smtClean="0"/>
                <a:t>.৫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5272" y="5835134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/>
                <a:t>৬</a:t>
              </a:r>
              <a:r>
                <a:rPr lang="en-US" dirty="0" smtClean="0"/>
                <a:t>৫.৫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6255" y="5846802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/>
                <a:t>৭</a:t>
              </a:r>
              <a:r>
                <a:rPr lang="bn-BD" dirty="0"/>
                <a:t>০</a:t>
              </a:r>
              <a:r>
                <a:rPr lang="en-US" dirty="0" smtClean="0"/>
                <a:t>.৫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951939" y="6242566"/>
            <a:ext cx="2502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-23441" y="4192354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গণসংখ্যা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553200" y="7526298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44263" y="6427232"/>
            <a:ext cx="212689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14901" y="2438400"/>
            <a:ext cx="0" cy="1295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24000" y="5486400"/>
            <a:ext cx="762000" cy="317500"/>
            <a:chOff x="1524000" y="5486400"/>
            <a:chExt cx="762000" cy="31750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524000" y="5486400"/>
              <a:ext cx="16772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691720" y="5486400"/>
              <a:ext cx="163667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55387" y="5486400"/>
              <a:ext cx="125813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981200" y="5486400"/>
              <a:ext cx="30480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33895" y="1290935"/>
            <a:ext cx="218130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গণসংখ্যার ক্ষেত্রে প্রতি দুই ঘর কে ১ একক ধরে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4751864"/>
            <a:ext cx="685800" cy="1052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৬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14542" y="4423186"/>
            <a:ext cx="685800" cy="137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70113" y="4038600"/>
            <a:ext cx="685800" cy="1752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১০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37384" y="3790950"/>
            <a:ext cx="685800" cy="199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১৩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03930" y="4413066"/>
            <a:ext cx="685800" cy="137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922674" y="4914642"/>
            <a:ext cx="685800" cy="882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8" grpId="0"/>
      <p:bldP spid="30" grpId="0"/>
      <p:bldP spid="8" grpId="0" animBg="1"/>
      <p:bldP spid="9" grpId="0" animBg="1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8887" y="1143000"/>
                <a:ext cx="7248313" cy="1095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মনে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করি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𝑋𝑂𝑋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∕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𝑌𝑂𝑌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∕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যথাক্রমে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X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অক্ষ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ও Y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অক্ষ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O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মূলবিন্দু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।  </a:t>
                </a:r>
                <a:endParaRPr lang="en-US" sz="3200" dirty="0">
                  <a:solidFill>
                    <a:srgbClr val="0070C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87" y="1143000"/>
                <a:ext cx="7248313" cy="1095685"/>
              </a:xfrm>
              <a:prstGeom prst="rect">
                <a:avLst/>
              </a:prstGeom>
              <a:blipFill rotWithShape="1">
                <a:blip r:embed="rId3"/>
                <a:stretch>
                  <a:fillRect l="-2187" t="-6704" r="-4037" b="-1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8887" y="2362200"/>
            <a:ext cx="7248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উভয়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অক্ষে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ক্ষুদ্রতম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বর্গের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ঘরকে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একক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ধরে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x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অক্ষ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বরাবর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অবিচ্ছিন্ন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শ্রেণিসীমা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y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অক্ষ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বরাবর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গণসংখ্যা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নিয়ে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প্রদত্ত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গণসংখ্যা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নিবেশনের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আয়তলেখ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অঙ্কন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bn-BD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প্রথম পাঁচ ঘর ভাঙ্গা চিহ্ন দ্বারা (০-৪০.৫) আছে বোঝানো হয়েছে। </a:t>
            </a:r>
            <a:endParaRPr lang="en-US" sz="32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3926" y="685800"/>
            <a:ext cx="3498273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একক  কাজ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</a:rPr>
              <a:t>নিচে একটি সারণি দেয়া হলঃ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62354"/>
              </p:ext>
            </p:extLst>
          </p:nvPr>
        </p:nvGraphicFramePr>
        <p:xfrm>
          <a:off x="1094509" y="2895600"/>
          <a:ext cx="7114308" cy="1797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6268"/>
                <a:gridCol w="1035168"/>
                <a:gridCol w="1185718"/>
                <a:gridCol w="1185718"/>
                <a:gridCol w="1185718"/>
                <a:gridCol w="1185718"/>
              </a:tblGrid>
              <a:tr h="898708">
                <a:tc>
                  <a:txBody>
                    <a:bodyPr/>
                    <a:lstStyle/>
                    <a:p>
                      <a:r>
                        <a:rPr lang="bn-BD" dirty="0" smtClean="0"/>
                        <a:t>শ্রেণিব্যাপ্তি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২০-২৯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৩০-৩৯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৪০-৪৯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৫০-৫৯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৬০-৬৯</a:t>
                      </a:r>
                      <a:endParaRPr lang="en-US" dirty="0"/>
                    </a:p>
                  </a:txBody>
                  <a:tcPr/>
                </a:tc>
              </a:tr>
              <a:tr h="898708">
                <a:tc>
                  <a:txBody>
                    <a:bodyPr/>
                    <a:lstStyle/>
                    <a:p>
                      <a:r>
                        <a:rPr lang="bn-BD" dirty="0" smtClean="0"/>
                        <a:t>গণসংখ্যা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872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উপাত্তগুলোর আয়তলেখ আঁক।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71800" y="925576"/>
            <a:ext cx="3886200" cy="15128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1400" y="1144123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পাইচি্ত্র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55800" y="2857499"/>
                <a:ext cx="6273800" cy="124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bn-BD" sz="2400" dirty="0" smtClean="0">
                    <a:solidFill>
                      <a:srgbClr val="7030A0"/>
                    </a:solidFill>
                  </a:rPr>
                  <a:t>পাইচিত্রও একটি লেখচিত্র।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bn-BD" sz="2400" dirty="0" smtClean="0">
                    <a:solidFill>
                      <a:srgbClr val="7030A0"/>
                    </a:solidFill>
                  </a:rPr>
                  <a:t>পাইচিত্রকে বৃত্তলেখও বলা হয়।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bn-BD" sz="2400" dirty="0" smtClean="0">
                    <a:solidFill>
                      <a:srgbClr val="7030A0"/>
                    </a:solidFill>
                  </a:rPr>
                  <a:t>বৃত্তের কেন্দ্রে সৃষ্ট কোনের পরিমান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৩৬০</m:t>
                        </m:r>
                      </m:e>
                      <m:sup>
                        <m: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।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857499"/>
                <a:ext cx="6273800" cy="1240083"/>
              </a:xfrm>
              <a:prstGeom prst="rect">
                <a:avLst/>
              </a:prstGeom>
              <a:blipFill rotWithShape="1">
                <a:blip r:embed="rId2"/>
                <a:stretch>
                  <a:fillRect l="-1555" t="-3448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4648200"/>
                <a:ext cx="7162800" cy="914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কোনো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পরিসংখ্যান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৩৬০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এর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অংশ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হিসেবে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উপস্থাপিত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হলে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তা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হবে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পাইচিত্র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।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648200"/>
                <a:ext cx="7162800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679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8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19400" y="838200"/>
            <a:ext cx="2895600" cy="103327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</a:rPr>
              <a:t>সমস্যা-০২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610600" cy="1285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70C0"/>
                    </a:solidFill>
                  </a:rPr>
                  <a:t>দুর্ঘটনায়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মৃত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৪৫০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জনের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মধ্যে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কতজন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নারী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,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পুরুয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ওশিশু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তা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পাইচিত্রে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দেখানো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হয়েছে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।</a:t>
                </a:r>
                <a:endParaRPr lang="bn-BD" sz="2400" dirty="0" smtClean="0">
                  <a:solidFill>
                    <a:srgbClr val="0070C0"/>
                  </a:solidFill>
                </a:endParaRPr>
              </a:p>
              <a:p>
                <a:r>
                  <a:rPr lang="bn-BD" sz="2400" dirty="0" smtClean="0">
                    <a:solidFill>
                      <a:srgbClr val="0070C0"/>
                    </a:solidFill>
                  </a:rPr>
                  <a:t>নারীর জন্য নির্দেশিত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৮০</m:t>
                        </m:r>
                      </m:e>
                      <m:sup>
                        <m:r>
                          <a:rPr lang="bn-BD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  <m:r>
                      <a:rPr lang="bn-BD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।</m:t>
                    </m:r>
                  </m:oMath>
                </a14:m>
                <a:r>
                  <a:rPr lang="bn-BD" sz="2400" dirty="0" smtClean="0">
                    <a:solidFill>
                      <a:srgbClr val="0070C0"/>
                    </a:solidFill>
                  </a:rPr>
                  <a:t> নারীর সংখ্যা কত?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610600" cy="1285865"/>
              </a:xfrm>
              <a:prstGeom prst="rect">
                <a:avLst/>
              </a:prstGeom>
              <a:blipFill rotWithShape="1">
                <a:blip r:embed="rId2"/>
                <a:stretch>
                  <a:fillRect l="-1133" t="-42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505200" y="3618131"/>
            <a:ext cx="2743200" cy="2743200"/>
            <a:chOff x="990600" y="3581400"/>
            <a:chExt cx="2743200" cy="2743200"/>
          </a:xfrm>
        </p:grpSpPr>
        <p:sp>
          <p:nvSpPr>
            <p:cNvPr id="9" name="Oval 8"/>
            <p:cNvSpPr/>
            <p:nvPr/>
          </p:nvSpPr>
          <p:spPr>
            <a:xfrm>
              <a:off x="990600" y="3581400"/>
              <a:ext cx="2743200" cy="274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H="1">
              <a:off x="2209800" y="3581400"/>
              <a:ext cx="152400" cy="1371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209800" y="4648200"/>
              <a:ext cx="15240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438400" y="4038600"/>
                  <a:ext cx="1066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নারী ৮০</a:t>
                  </a:r>
                  <a14:m>
                    <m:oMath xmlns:m="http://schemas.openxmlformats.org/officeDocument/2006/math">
                      <m:r>
                        <a:rPr lang="bn-BD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4038600"/>
                  <a:ext cx="10668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143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9611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745" y="914400"/>
            <a:ext cx="3352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সমাধানঃ ০২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1752600"/>
                <a:ext cx="6705600" cy="340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rgbClr val="C00000"/>
                    </a:solidFill>
                  </a:rPr>
                  <a:t>আমরা জানি, </a:t>
                </a:r>
                <a:endParaRPr lang="bn-BD" sz="2400" dirty="0" smtClean="0">
                  <a:solidFill>
                    <a:srgbClr val="C00000"/>
                  </a:solidFill>
                </a:endParaRPr>
              </a:p>
              <a:p>
                <a:r>
                  <a:rPr lang="bn-BD" sz="2400" dirty="0">
                    <a:solidFill>
                      <a:srgbClr val="C00000"/>
                    </a:solidFill>
                  </a:rPr>
                  <a:t>	</a:t>
                </a:r>
                <a:r>
                  <a:rPr lang="bn-BD" sz="2400" dirty="0" smtClean="0">
                    <a:solidFill>
                      <a:srgbClr val="C00000"/>
                    </a:solidFill>
                  </a:rPr>
                  <a:t>বৃত্তের কেন্দ্রে সৃষ্ট কোন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৩৬০</m:t>
                        </m:r>
                      </m:e>
                      <m:sup>
                        <m:r>
                          <a:rPr lang="bn-BD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C00000"/>
                    </a:solidFill>
                  </a:rPr>
                  <a:t>।</a:t>
                </a:r>
              </a:p>
              <a:p>
                <a:r>
                  <a:rPr lang="bn-BD" sz="2400" dirty="0" smtClean="0">
                    <a:solidFill>
                      <a:srgbClr val="00B0F0"/>
                    </a:solidFill>
                  </a:rPr>
                  <a:t>সুতরাং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৩৬০</m:t>
                        </m:r>
                      </m:e>
                      <m:sup>
                        <m: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00B0F0"/>
                    </a:solidFill>
                  </a:rPr>
                  <a:t>এর জন্য ৪৫০ জন</a:t>
                </a:r>
              </a:p>
              <a:p>
                <a:r>
                  <a:rPr lang="bn-BD" sz="2400" dirty="0" smtClean="0">
                    <a:solidFill>
                      <a:srgbClr val="00B0F0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∴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১</m:t>
                        </m:r>
                      </m:e>
                      <m:sup>
                        <m: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00B0F0"/>
                    </a:solidFill>
                  </a:rPr>
                  <a:t> এর জন্য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৪৫০</m:t>
                        </m:r>
                      </m:num>
                      <m:den>
                        <m: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৩৬০</m:t>
                        </m:r>
                      </m:den>
                    </m:f>
                  </m:oMath>
                </a14:m>
                <a:r>
                  <a:rPr lang="bn-BD" sz="2400" dirty="0" smtClean="0">
                    <a:solidFill>
                      <a:srgbClr val="00B0F0"/>
                    </a:solidFill>
                  </a:rPr>
                  <a:t> জন</a:t>
                </a:r>
              </a:p>
              <a:p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              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৮০</m:t>
                        </m:r>
                      </m:e>
                      <m:sup>
                        <m: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00B0F0"/>
                    </a:solidFill>
                  </a:rPr>
                  <a:t> এর জন্য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৪৫০</m:t>
                        </m:r>
                      </m:num>
                      <m:den>
                        <m: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৩৬০</m:t>
                        </m:r>
                      </m:den>
                    </m:f>
                  </m:oMath>
                </a14:m>
                <a:r>
                  <a:rPr lang="bn-BD" sz="2400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৮০</m:t>
                    </m:r>
                    <m:r>
                      <a:rPr lang="bn-BD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জন</m:t>
                    </m:r>
                  </m:oMath>
                </a14:m>
                <a:endParaRPr lang="bn-BD" sz="2400" b="0" dirty="0" smtClean="0">
                  <a:solidFill>
                    <a:srgbClr val="00B0F0"/>
                  </a:solidFill>
                  <a:ea typeface="Cambria Math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</a:rPr>
                  <a:t>                                     = ১০০ জন</a:t>
                </a:r>
              </a:p>
              <a:p>
                <a:r>
                  <a:rPr lang="bn-BD" sz="2400" dirty="0" smtClean="0">
                    <a:solidFill>
                      <a:srgbClr val="002060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নিণেয়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নারীর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সংখ্যা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১০০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জন।</m:t>
                    </m:r>
                  </m:oMath>
                </a14:m>
                <a:r>
                  <a:rPr lang="bn-BD" sz="2400" dirty="0" smtClean="0">
                    <a:solidFill>
                      <a:srgbClr val="00206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752600"/>
                <a:ext cx="6705600" cy="3408562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252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9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5096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72206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</a:rPr>
              <a:t>মোঃ আবদুল মতিন</a:t>
            </a:r>
          </a:p>
          <a:p>
            <a:r>
              <a:rPr lang="bn-IN" sz="2400" dirty="0">
                <a:solidFill>
                  <a:srgbClr val="C00000"/>
                </a:solidFill>
              </a:rPr>
              <a:t>সহকারী শিক্ষক(গণিত)</a:t>
            </a:r>
          </a:p>
          <a:p>
            <a:r>
              <a:rPr lang="bn-IN" sz="2400" dirty="0">
                <a:solidFill>
                  <a:srgbClr val="C00000"/>
                </a:solidFill>
              </a:rPr>
              <a:t>হালিশহর হাউজিং এস্টেট উচ্চ বিদ্যালয়</a:t>
            </a:r>
            <a:r>
              <a:rPr lang="en-US" sz="2400" dirty="0">
                <a:solidFill>
                  <a:srgbClr val="C00000"/>
                </a:solidFill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801192"/>
            <a:ext cx="35814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</a:rPr>
              <a:t>শিক্ষক পরিচিতি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0555" y="3429000"/>
            <a:ext cx="53617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 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 গণিত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 ( তথ্য ও উপাত্ত)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৪০ মিনিট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3429000"/>
            <a:ext cx="2514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6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939800"/>
            <a:ext cx="3505200" cy="119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সমস্যা-০৩ 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34270"/>
              </p:ext>
            </p:extLst>
          </p:nvPr>
        </p:nvGraphicFramePr>
        <p:xfrm>
          <a:off x="1219200" y="3505199"/>
          <a:ext cx="6400800" cy="13297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487802">
                <a:tc>
                  <a:txBody>
                    <a:bodyPr/>
                    <a:lstStyle/>
                    <a:p>
                      <a:r>
                        <a:rPr kumimoji="0" lang="bn-BD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দুর্ঘটনা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বাস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ট্রাক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নৌযান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মোট</a:t>
                      </a:r>
                      <a:endParaRPr lang="en-US" dirty="0"/>
                    </a:p>
                  </a:txBody>
                  <a:tcPr/>
                </a:tc>
              </a:tr>
              <a:tr h="841959">
                <a:tc>
                  <a:txBody>
                    <a:bodyPr/>
                    <a:lstStyle/>
                    <a:p>
                      <a:r>
                        <a:rPr lang="bn-BD" dirty="0" smtClean="0"/>
                        <a:t>মৃতের 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১২০০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2438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</a:rPr>
              <a:t>কোনো এক বছরে দুর্ঘটনাজনিত কারনে সংঘটিত মৃত্যুর সারণি নিচে দেয়া হলো।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573" y="5125721"/>
            <a:ext cx="689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</a:rPr>
              <a:t>প্রদত্ত উপাত্তকে পাইচিত্রের মাধ্যমে প্রকাশ কর।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73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873" y="381000"/>
            <a:ext cx="2597727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</a:rPr>
              <a:t>সমাধানঃ০৩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88" y="1078530"/>
                <a:ext cx="7467600" cy="352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srgbClr val="C00000"/>
                    </a:solidFill>
                  </a:rPr>
                  <a:t>আমরা জানি, বৃত্তের </a:t>
                </a:r>
                <a:r>
                  <a:rPr lang="bn-BD" dirty="0">
                    <a:solidFill>
                      <a:srgbClr val="C00000"/>
                    </a:solidFill>
                  </a:rPr>
                  <a:t>কেন্দ্রে সৃষ্ট কোন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৩৬০</m:t>
                        </m:r>
                      </m:e>
                      <m:sup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C00000"/>
                    </a:solidFill>
                  </a:rPr>
                  <a:t>।</a:t>
                </a:r>
              </a:p>
              <a:p>
                <a:r>
                  <a:rPr lang="bn-BD" dirty="0" smtClean="0">
                    <a:solidFill>
                      <a:srgbClr val="00B050"/>
                    </a:solidFill>
                  </a:rPr>
                  <a:t>বাস দু</a:t>
                </a:r>
                <a:r>
                  <a:rPr lang="en-US" dirty="0" err="1">
                    <a:solidFill>
                      <a:srgbClr val="00B050"/>
                    </a:solidFill>
                  </a:rPr>
                  <a:t>র্ঘটনায়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</a:rPr>
                  <a:t>মৃত</a:t>
                </a:r>
                <a:r>
                  <a:rPr lang="en-US" dirty="0">
                    <a:solidFill>
                      <a:srgbClr val="00B050"/>
                    </a:solidFill>
                  </a:rPr>
                  <a:t> ৪৫</a:t>
                </a:r>
                <a:r>
                  <a:rPr lang="bn-BD" dirty="0">
                    <a:solidFill>
                      <a:srgbClr val="00B050"/>
                    </a:solidFill>
                  </a:rPr>
                  <a:t>০ জনের জন্য কোন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৪৫০</m:t>
                        </m:r>
                      </m:num>
                      <m:den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১২০০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৩৬০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১৩৫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endParaRPr lang="bn-BD" dirty="0" smtClean="0">
                  <a:solidFill>
                    <a:srgbClr val="00B050"/>
                  </a:solidFill>
                </a:endParaRPr>
              </a:p>
              <a:p>
                <a:endParaRPr lang="bn-BD" dirty="0" smtClean="0">
                  <a:solidFill>
                    <a:srgbClr val="00B050"/>
                  </a:solidFill>
                </a:endParaRPr>
              </a:p>
              <a:p>
                <a:r>
                  <a:rPr lang="bn-BD" dirty="0" smtClean="0">
                    <a:solidFill>
                      <a:srgbClr val="00B050"/>
                    </a:solidFill>
                  </a:rPr>
                  <a:t>ট্রাক দু</a:t>
                </a:r>
                <a:r>
                  <a:rPr lang="en-US" dirty="0" err="1">
                    <a:solidFill>
                      <a:srgbClr val="00B050"/>
                    </a:solidFill>
                  </a:rPr>
                  <a:t>র্ঘটনায়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</a:rPr>
                  <a:t>মৃত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bn-BD" dirty="0" smtClean="0">
                    <a:solidFill>
                      <a:srgbClr val="00B050"/>
                    </a:solidFill>
                  </a:rPr>
                  <a:t>৩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৫</a:t>
                </a:r>
                <a:r>
                  <a:rPr lang="bn-BD" dirty="0">
                    <a:solidFill>
                      <a:srgbClr val="00B050"/>
                    </a:solidFill>
                  </a:rPr>
                  <a:t>০ জনের জন্য কোন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৩</m:t>
                        </m:r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৫০</m:t>
                        </m:r>
                      </m:num>
                      <m:den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১২০০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৩৬০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১</m:t>
                        </m:r>
                        <m:r>
                          <a:rPr lang="bn-BD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০</m:t>
                        </m:r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৫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endParaRPr lang="bn-BD" dirty="0" smtClean="0">
                  <a:solidFill>
                    <a:srgbClr val="00B050"/>
                  </a:solidFill>
                </a:endParaRPr>
              </a:p>
              <a:p>
                <a:endParaRPr lang="bn-BD" dirty="0">
                  <a:solidFill>
                    <a:srgbClr val="00B050"/>
                  </a:solidFill>
                </a:endParaRPr>
              </a:p>
              <a:p>
                <a:r>
                  <a:rPr lang="bn-BD" dirty="0" smtClean="0">
                    <a:solidFill>
                      <a:srgbClr val="00B050"/>
                    </a:solidFill>
                  </a:rPr>
                  <a:t>কার </a:t>
                </a:r>
                <a:r>
                  <a:rPr lang="bn-BD" dirty="0">
                    <a:solidFill>
                      <a:srgbClr val="00B050"/>
                    </a:solidFill>
                  </a:rPr>
                  <a:t>দু</a:t>
                </a:r>
                <a:r>
                  <a:rPr lang="en-US" dirty="0" err="1">
                    <a:solidFill>
                      <a:srgbClr val="00B050"/>
                    </a:solidFill>
                  </a:rPr>
                  <a:t>র্ঘটনায়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</a:rPr>
                  <a:t>মৃত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bn-BD" dirty="0" smtClean="0">
                    <a:solidFill>
                      <a:srgbClr val="00B050"/>
                    </a:solidFill>
                  </a:rPr>
                  <a:t>২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৫</a:t>
                </a:r>
                <a:r>
                  <a:rPr lang="bn-BD" dirty="0">
                    <a:solidFill>
                      <a:srgbClr val="00B050"/>
                    </a:solidFill>
                  </a:rPr>
                  <a:t>০ জনের জন্য কোন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২</m:t>
                        </m:r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৫০</m:t>
                        </m:r>
                      </m:num>
                      <m:den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১২০০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৩৬০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=</a:t>
                </a:r>
                <a:r>
                  <a:rPr lang="bn-BD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৭</m:t>
                        </m:r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৫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endParaRPr lang="bn-BD" dirty="0">
                  <a:solidFill>
                    <a:srgbClr val="00B050"/>
                  </a:solidFill>
                </a:endParaRPr>
              </a:p>
              <a:p>
                <a:endParaRPr lang="bn-BD" dirty="0">
                  <a:solidFill>
                    <a:srgbClr val="00B050"/>
                  </a:solidFill>
                </a:endParaRPr>
              </a:p>
              <a:p>
                <a:r>
                  <a:rPr lang="bn-BD" dirty="0" smtClean="0">
                    <a:solidFill>
                      <a:srgbClr val="00B050"/>
                    </a:solidFill>
                  </a:rPr>
                  <a:t>নৌযান </a:t>
                </a:r>
                <a:r>
                  <a:rPr lang="bn-BD" dirty="0">
                    <a:solidFill>
                      <a:srgbClr val="00B050"/>
                    </a:solidFill>
                  </a:rPr>
                  <a:t>দু</a:t>
                </a:r>
                <a:r>
                  <a:rPr lang="en-US" dirty="0" err="1">
                    <a:solidFill>
                      <a:srgbClr val="00B050"/>
                    </a:solidFill>
                  </a:rPr>
                  <a:t>র্ঘটনায়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</a:rPr>
                  <a:t>মৃত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bn-BD" dirty="0">
                    <a:solidFill>
                      <a:srgbClr val="00B050"/>
                    </a:solidFill>
                  </a:rPr>
                  <a:t>১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৫</a:t>
                </a:r>
                <a:r>
                  <a:rPr lang="bn-BD" dirty="0">
                    <a:solidFill>
                      <a:srgbClr val="00B050"/>
                    </a:solidFill>
                  </a:rPr>
                  <a:t>০ জনের জন্য কোন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১</m:t>
                        </m:r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৫০</m:t>
                        </m:r>
                      </m:num>
                      <m:den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১২০০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৩৬০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00B050"/>
                    </a:solidFill>
                  </a:rPr>
                  <a:t> </a:t>
                </a:r>
                <a:r>
                  <a:rPr lang="bn-BD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৪৫</m:t>
                        </m:r>
                      </m:e>
                      <m:sup>
                        <m:r>
                          <a:rPr lang="bn-B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endParaRPr lang="bn-BD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8" y="1078530"/>
                <a:ext cx="7467600" cy="3522887"/>
              </a:xfrm>
              <a:prstGeom prst="rect">
                <a:avLst/>
              </a:prstGeom>
              <a:blipFill rotWithShape="1"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382000" y="2362200"/>
            <a:ext cx="3048000" cy="2667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21650" y="6055996"/>
                <a:ext cx="5410200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srgbClr val="FF0000"/>
                    </a:solidFill>
                  </a:rPr>
                  <a:t>এখন, কোণগুলো</a:t>
                </a:r>
                <a:r>
                  <a:rPr lang="bn-BD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৩৬০</m:t>
                        </m:r>
                      </m:e>
                      <m:sup>
                        <m:r>
                          <a:rPr lang="bn-BD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dirty="0" smtClean="0">
                    <a:solidFill>
                      <a:srgbClr val="FF0000"/>
                    </a:solidFill>
                  </a:rPr>
                  <a:t>এর অংশ হিসাবে আঁকা হলো ,  যা নির্ণেয় পাইচিত্র।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50" y="6055996"/>
                <a:ext cx="5410200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1015" r="-315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endCxn id="25" idx="6"/>
          </p:cNvCxnSpPr>
          <p:nvPr/>
        </p:nvCxnSpPr>
        <p:spPr>
          <a:xfrm flipV="1">
            <a:off x="1952972" y="5370013"/>
            <a:ext cx="1568678" cy="381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33922" y="4661505"/>
                <a:ext cx="946028" cy="98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/>
                  <a:t>বাস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১৩৫</m:t>
                          </m:r>
                        </m:e>
                        <m:sup>
                          <m: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bn-BD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22" y="4661505"/>
                <a:ext cx="946028" cy="987450"/>
              </a:xfrm>
              <a:prstGeom prst="rect">
                <a:avLst/>
              </a:prstGeom>
              <a:blipFill rotWithShape="1">
                <a:blip r:embed="rId4"/>
                <a:stretch>
                  <a:fillRect l="-5161" t="-3086" r="-5806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71907" y="5501998"/>
                <a:ext cx="859531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/>
                  <a:t>নৌযান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৪৫</m:t>
                          </m:r>
                        </m:e>
                        <m:sup>
                          <m:r>
                            <a:rPr lang="bn-BD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07" y="5501998"/>
                <a:ext cx="859531" cy="710451"/>
              </a:xfrm>
              <a:prstGeom prst="rect">
                <a:avLst/>
              </a:prstGeom>
              <a:blipFill rotWithShape="1">
                <a:blip r:embed="rId5"/>
                <a:stretch>
                  <a:fillRect l="-6383" t="-4310" r="-1418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35321" y="4182838"/>
            <a:ext cx="2586329" cy="2374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40485" y="4555263"/>
            <a:ext cx="1371600" cy="1893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42999" y="5408114"/>
            <a:ext cx="850900" cy="647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25797" y="5185347"/>
                <a:ext cx="877933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/>
                  <a:t>ট্রাক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১০৫</m:t>
                          </m:r>
                        </m:e>
                        <m:sup>
                          <m: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97" y="5185347"/>
                <a:ext cx="877933" cy="710451"/>
              </a:xfrm>
              <a:prstGeom prst="rect">
                <a:avLst/>
              </a:prstGeom>
              <a:blipFill rotWithShape="1">
                <a:blip r:embed="rId6"/>
                <a:stretch>
                  <a:fillRect l="-6250" t="-4310" r="-694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56286" y="5745840"/>
                <a:ext cx="755271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/>
                  <a:t>কার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৭৫</m:t>
                          </m:r>
                        </m:e>
                        <m:sup>
                          <m:r>
                            <a:rPr lang="bn-BD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86" y="5745840"/>
                <a:ext cx="755271" cy="710451"/>
              </a:xfrm>
              <a:prstGeom prst="rect">
                <a:avLst/>
              </a:prstGeom>
              <a:blipFill rotWithShape="1">
                <a:blip r:embed="rId7"/>
                <a:stretch>
                  <a:fillRect l="-6452" t="-4310" r="-8871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70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24" grpId="0"/>
      <p:bldP spid="21" grpId="0"/>
      <p:bldP spid="22" grpId="0"/>
      <p:bldP spid="25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3926" y="685800"/>
            <a:ext cx="3498273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দলগত  কাজ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418" y="2286000"/>
            <a:ext cx="8215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নিচের সারণিতে ২০০ জন শিক্ষার্থীর পছন্দের ফল দেখানো হলঃ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53898"/>
              </p:ext>
            </p:extLst>
          </p:nvPr>
        </p:nvGraphicFramePr>
        <p:xfrm>
          <a:off x="436418" y="3352800"/>
          <a:ext cx="7696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50315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ফল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আম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কাঁঠাল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লিচু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জামরুল </a:t>
                      </a:r>
                      <a:endParaRPr lang="en-US" dirty="0"/>
                    </a:p>
                  </a:txBody>
                  <a:tcPr/>
                </a:tc>
              </a:tr>
              <a:tr h="86845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শিক্ষার্থীর</a:t>
                      </a:r>
                      <a:r>
                        <a:rPr lang="bn-BD" baseline="0" dirty="0" smtClean="0"/>
                        <a:t> সংখ্যা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৭০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6418" y="4918364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</a:rPr>
              <a:t>প্রদত্ত উপাত্তের পাই চিত্র অংকন কর।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52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44000" cy="7086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773" y="2509775"/>
            <a:ext cx="724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173" y="5029200"/>
            <a:ext cx="7475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১০, ১৪, ১৫, ১৩, ১২, ১৫, ১৩, ১১, ১৩, ১৮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সংখ্যাগুলোর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বিবরণসহ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90777"/>
              </p:ext>
            </p:extLst>
          </p:nvPr>
        </p:nvGraphicFramePr>
        <p:xfrm>
          <a:off x="836144" y="3505200"/>
          <a:ext cx="731519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751"/>
                <a:gridCol w="904751"/>
                <a:gridCol w="904751"/>
                <a:gridCol w="904751"/>
                <a:gridCol w="904751"/>
                <a:gridCol w="904751"/>
                <a:gridCol w="904751"/>
                <a:gridCol w="981941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/>
                        <a:t>প্রাপ্ত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নম্বর</a:t>
                      </a:r>
                      <a:r>
                        <a:rPr lang="en-US" sz="2000" kern="1200" dirty="0" smtClean="0"/>
                        <a:t> </a:t>
                      </a:r>
                      <a:endParaRPr lang="en-US" sz="2000" b="0" kern="1200" dirty="0">
                        <a:solidFill>
                          <a:sysClr val="windowText" lastClr="00000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৬৬–৭০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৭১–৭৫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৭৬–৮০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৮১–৮৫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৮৬–৯০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৯১–৯৫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৯৬–১০০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গণসংখ্যা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১০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১৪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১৯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২৪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১৬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১২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৫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128474" y="1066800"/>
            <a:ext cx="4424726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icture\afsary (13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0430" cy="68767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Wave 5"/>
          <p:cNvSpPr/>
          <p:nvPr/>
        </p:nvSpPr>
        <p:spPr>
          <a:xfrm>
            <a:off x="894915" y="4114800"/>
            <a:ext cx="7029885" cy="2487808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</a:rPr>
              <a:t>ধন্যবাদ 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685800"/>
            <a:ext cx="5411101" cy="840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solidFill>
                  <a:srgbClr val="7030A0"/>
                </a:solidFill>
              </a:rPr>
              <a:t>শিখনফল</a:t>
            </a:r>
            <a:endParaRPr lang="en-US" sz="54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0353592"/>
              </p:ext>
            </p:extLst>
          </p:nvPr>
        </p:nvGraphicFramePr>
        <p:xfrm>
          <a:off x="155171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60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5509E1-1CB1-49FB-82ED-C8C0C2B3B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E5509E1-1CB1-49FB-82ED-C8C0C2B3B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F29A35-953F-421D-9AFD-752177638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EF29A35-953F-421D-9AFD-752177638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7972F8-6225-449B-B34C-D175C8459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57972F8-6225-449B-B34C-D175C8459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75D1D-0A92-48B2-AEE0-AD7C344CB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D475D1D-0A92-48B2-AEE0-AD7C344CB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07A14-7C11-43CF-9E2D-B500B8425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2507A14-7C11-43CF-9E2D-B500B8425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758808-C51A-4D34-BD52-ACBB1F706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9758808-C51A-4D34-BD52-ACBB1F706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473036" y="381000"/>
            <a:ext cx="3429000" cy="1676400"/>
          </a:xfrm>
          <a:prstGeom prst="wedgeRoundRectCallout">
            <a:avLst>
              <a:gd name="adj1" fmla="val -22449"/>
              <a:gd name="adj2" fmla="val 765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</a:rPr>
              <a:t>লেখচিত্র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327" y="25908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BD" sz="2800" dirty="0" smtClean="0"/>
              <a:t>এটি তথ্য ও উপাত্ত প্রকাশের একটি বহুল প্রচলিত পদ্ধতি। 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800" dirty="0" smtClean="0"/>
              <a:t>উপস্থাপিত তথ্য বুঝা ও সিদ্ধান্ত গ্রহণে সুবিধা হয়। 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800" dirty="0" smtClean="0"/>
              <a:t>উপাত্ত চিত্তাকর্ষক হয়। </a:t>
            </a:r>
            <a:endParaRPr lang="en-US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6301117"/>
              </p:ext>
            </p:extLst>
          </p:nvPr>
        </p:nvGraphicFramePr>
        <p:xfrm>
          <a:off x="1981200" y="4381064"/>
          <a:ext cx="5463886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844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7721E1-69A2-4434-82F9-8988D4466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967721E1-69A2-4434-82F9-8988D4466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056CA0-5E51-4393-86E9-9334CF2F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A3056CA0-5E51-4393-86E9-9334CF2F7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234D63-6179-4873-B35D-60170738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10234D63-6179-4873-B35D-601707389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364170-90B5-49FF-956B-B5F99ECF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0A364170-90B5-49FF-956B-B5F99ECF1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6CDA43-A480-4FC0-B617-F33104E0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C56CDA43-A480-4FC0-B617-F33104E05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10F319-AB92-4AD7-8718-03701BEC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BD10F319-AB92-4AD7-8718-03701BEC1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0CC6A9-639B-4106-AB32-1D0D5B47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350CC6A9-639B-4106-AB32-1D0D5B477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F0B19C-BE2D-4229-A778-89753010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BDF0B19C-BE2D-4229-A778-897530103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Graphic spid="8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552700" y="533400"/>
            <a:ext cx="4191000" cy="1143000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আয়তলেখ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27312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rgbClr val="7030A0"/>
                </a:solidFill>
              </a:rPr>
              <a:t>এটি গনসংখ্যা নিবেশনের একটি লেখচিত্র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rgbClr val="7030A0"/>
                </a:solidFill>
              </a:rPr>
              <a:t>এটি অংকনের  জন্য ছক কাগজে x ও y অক্ষ আঁকা হয়।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</a:rPr>
              <a:t>X</a:t>
            </a:r>
            <a:r>
              <a:rPr lang="bn-BD" sz="2800" dirty="0" smtClean="0">
                <a:solidFill>
                  <a:srgbClr val="7030A0"/>
                </a:solidFill>
              </a:rPr>
              <a:t> অক্ষ বরাবর শ্রেণিব্যাপ্তি এবং Y অক্ষ বরাবর গনসংখ্যা  নেওয়া হয়।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rgbClr val="7030A0"/>
                </a:solidFill>
              </a:rPr>
              <a:t>আয়তের ভুমি হয় শ্রেণিব্যাপ্তি এবং উচ্চতা হয় গণসংখ্যা । 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5518251"/>
            <a:ext cx="703810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শ্রেণিব্যবধান দেওয়া থাকলে </a:t>
            </a:r>
            <a:r>
              <a:rPr lang="en-US" sz="2800" dirty="0" smtClean="0">
                <a:solidFill>
                  <a:srgbClr val="002060"/>
                </a:solidFill>
              </a:rPr>
              <a:t>X</a:t>
            </a:r>
            <a:r>
              <a:rPr lang="bn-BD" sz="2800" dirty="0" smtClean="0">
                <a:solidFill>
                  <a:srgbClr val="002060"/>
                </a:solidFill>
              </a:rPr>
              <a:t> অক্ষ বরাবর অবিচ্ছিন্ন শ্রেণিসিমা নেওয়া হয়।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65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077199" cy="4800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505200" y="65809"/>
            <a:ext cx="2971800" cy="1295400"/>
          </a:xfrm>
          <a:prstGeom prst="cloudCallout">
            <a:avLst>
              <a:gd name="adj1" fmla="val -25029"/>
              <a:gd name="adj2" fmla="val 8496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একটি গ্রাফ কাগজ 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3399" y="1905000"/>
            <a:ext cx="0" cy="44958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5800" y="4152900"/>
            <a:ext cx="7315201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4495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X অক্ষ 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3808163" y="28010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Y</a:t>
            </a:r>
            <a:r>
              <a:rPr lang="bn-BD" sz="2800" b="1" dirty="0" smtClean="0"/>
              <a:t>  অক্ষ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4035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14265" y="373559"/>
            <a:ext cx="46482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</a:rPr>
              <a:t>আয়তলেখ অংকন 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9144000" cy="5715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320800" y="1371600"/>
            <a:ext cx="25400" cy="41783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46200" y="5549900"/>
            <a:ext cx="7315201" cy="0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1415728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Y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1200" y="5334000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/>
              <a:t>O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75601" y="5445349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X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438400"/>
            <a:ext cx="31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গণসংখ্যা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14265" y="5887879"/>
            <a:ext cx="423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অবিচ্ছিন্ন শ্রেণিসীমা </a:t>
            </a:r>
            <a:endParaRPr lang="en-US" sz="2800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5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8" grpId="0"/>
      <p:bldP spid="2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6" y="304800"/>
            <a:ext cx="725788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নিচের চিত্র দুটি লক্ষ কর </a:t>
            </a:r>
            <a:r>
              <a:rPr lang="bn-BD" sz="2800" b="1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2800" b="1" dirty="0">
              <a:latin typeface="NikoshLightBAN" pitchFamily="2" charset="0"/>
              <a:cs typeface="NikoshLightBAN" pitchFamily="2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35983"/>
              </p:ext>
            </p:extLst>
          </p:nvPr>
        </p:nvGraphicFramePr>
        <p:xfrm>
          <a:off x="671946" y="1066800"/>
          <a:ext cx="7365570" cy="9932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7595"/>
                <a:gridCol w="1227595"/>
                <a:gridCol w="1278610"/>
                <a:gridCol w="1176580"/>
                <a:gridCol w="1227595"/>
                <a:gridCol w="1227595"/>
              </a:tblGrid>
              <a:tr h="353278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নাম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তানিয়া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আচমা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লিজা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সুখী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605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8429204"/>
              </p:ext>
            </p:extLst>
          </p:nvPr>
        </p:nvGraphicFramePr>
        <p:xfrm>
          <a:off x="977035" y="2299810"/>
          <a:ext cx="7542173" cy="381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437577" y="5038890"/>
            <a:ext cx="640080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74800" y="2219489"/>
            <a:ext cx="0" cy="281940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19556" y="5181600"/>
            <a:ext cx="10148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-অক্ষ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65" y="1724680"/>
            <a:ext cx="126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r>
              <a:rPr lang="bn-BD" sz="2800" b="1" dirty="0" smtClean="0"/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অক্ষ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87500" y="623158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সংখ্যা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) ছাত্রীদের নাম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572654" y="4639334"/>
            <a:ext cx="251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84646" y="2514600"/>
            <a:ext cx="0" cy="1676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78500" y="6462419"/>
            <a:ext cx="16002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15" grpId="0"/>
      <p:bldP spid="16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600200"/>
            <a:ext cx="7973747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457" y="4572000"/>
            <a:ext cx="8001886" cy="1884336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ক্রমযোজিত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গণসংখ্যা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সারণি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তৈরি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খ.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প্রাপ্ত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নম্বরের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গড়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নির্ণয়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গ.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বর্ণনাসহ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প্রদত্ত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উপাত্তের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আয়তলেখ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অঙ্কন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2108200" y="609600"/>
            <a:ext cx="5257800" cy="685800"/>
          </a:xfrm>
          <a:prstGeom prst="ellipse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সমস্যা-০১  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59657"/>
              </p:ext>
            </p:extLst>
          </p:nvPr>
        </p:nvGraphicFramePr>
        <p:xfrm>
          <a:off x="457200" y="3296332"/>
          <a:ext cx="8100747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6045"/>
                <a:gridCol w="1092355"/>
                <a:gridCol w="990600"/>
                <a:gridCol w="968548"/>
                <a:gridCol w="1099387"/>
                <a:gridCol w="1361065"/>
                <a:gridCol w="1242747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/>
                        <a:t>শ্রেণিব্যাপ্তি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৪১-৪৫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৪৬-৫০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৫১-৫৫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৫৬-৬০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৬১-৬৫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৬৬-৭০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dirty="0" smtClean="0"/>
                        <a:t>গণসংখ্যা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৫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515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9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963</Words>
  <Application>Microsoft Office PowerPoint</Application>
  <PresentationFormat>On-screen Show (4:3)</PresentationFormat>
  <Paragraphs>298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61</cp:revision>
  <dcterms:created xsi:type="dcterms:W3CDTF">2020-08-21T10:38:38Z</dcterms:created>
  <dcterms:modified xsi:type="dcterms:W3CDTF">2020-08-30T06:27:06Z</dcterms:modified>
</cp:coreProperties>
</file>