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93" r:id="rId3"/>
    <p:sldId id="292" r:id="rId4"/>
    <p:sldId id="280" r:id="rId5"/>
    <p:sldId id="258" r:id="rId6"/>
    <p:sldId id="284" r:id="rId7"/>
    <p:sldId id="259" r:id="rId8"/>
    <p:sldId id="281" r:id="rId9"/>
    <p:sldId id="260" r:id="rId10"/>
    <p:sldId id="288" r:id="rId11"/>
    <p:sldId id="290" r:id="rId12"/>
    <p:sldId id="261" r:id="rId13"/>
    <p:sldId id="262" r:id="rId14"/>
    <p:sldId id="265" r:id="rId15"/>
    <p:sldId id="266" r:id="rId16"/>
    <p:sldId id="263" r:id="rId17"/>
    <p:sldId id="273" r:id="rId18"/>
    <p:sldId id="264" r:id="rId19"/>
    <p:sldId id="286" r:id="rId20"/>
    <p:sldId id="287" r:id="rId21"/>
    <p:sldId id="272" r:id="rId22"/>
    <p:sldId id="269" r:id="rId23"/>
    <p:sldId id="268" r:id="rId24"/>
    <p:sldId id="267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99"/>
    <a:srgbClr val="CCFF33"/>
    <a:srgbClr val="CCECFF"/>
    <a:srgbClr val="66FFFF"/>
    <a:srgbClr val="FFB9FF"/>
    <a:srgbClr val="89FF89"/>
    <a:srgbClr val="CCCCFF"/>
    <a:srgbClr val="A427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16D2-A5E4-4CDA-9143-03F9D1F6580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9D6F-F503-4B86-9064-24D27D0B8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800080"/>
              </a:buClr>
            </a:pPr>
            <a:fld id="{497F7C40-0123-4021-B3BE-E5E6C296358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buClr>
                  <a:srgbClr val="800080"/>
                </a:buClr>
              </a:pPr>
              <a:t>2</a:t>
            </a:fld>
            <a:endParaRPr lang="en-US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9D6F-F503-4B86-9064-24D27D0B85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C4D6C57D-4D5C-4446-889A-80C3F1CD5FD0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E23DA308-E298-439A-A3C0-7D52D6C12C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72238E45-59F6-4CA6-AB69-34066CD646B6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7CC79B55-EB76-4430-ADE6-276C23D32C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3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1933F882-3359-4F5E-8A45-2687AA3F3FDA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41137D3B-8D90-44A4-9291-DF3E2D8C5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4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AACC5764-E917-41EF-88E1-E4E0A3141783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562561EA-1765-441C-874A-E81C6B83C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6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917A7356-46F4-4807-9C96-3CFD9388AAD2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8A109F02-F9A4-4EFB-9722-E848655564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6CC8A62A-0A2F-4FE7-9397-2E170CB212FB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65D29FF8-D5EA-4841-B647-6E8CD75724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4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16AE53B9-49C4-4A6F-8EC0-F30CF1AE5CA0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AC9F50A5-00BD-411F-9F6C-9AACFA9C6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13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6FAD389B-28E7-4651-97E7-18494BBF3E1C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FBEDBABC-C547-461F-9062-301D31FE0C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3BF97640-1B32-4D54-8AE6-828518D99B7E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446F9193-6BF7-405D-801E-F6E0FDDCCB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20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AA415EDF-6FF6-4957-BF65-5D09E151C73F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1B53F97F-1902-4F03-A648-149EE9880D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E7566CCE-CEA9-46C9-AD14-BC416A341841}" type="datetime3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00080"/>
              </a:buClr>
              <a:defRPr/>
            </a:pPr>
            <a:fld id="{B49C1804-D51D-4345-BBE8-1E4C582EB0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/>
            </a:pPr>
            <a:fld id="{72C26186-C29D-4379-AA90-15ED41125836}" type="datetime3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SzPct val="50000"/>
                <a:buFont typeface="Wingdings" pitchFamily="2" charset="2"/>
                <a:buChar char="n"/>
                <a:defRPr/>
              </a:pPr>
              <a:t>16 September 2020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/>
            </a:pPr>
            <a:fld id="{E8A22437-3145-41BF-A861-F685716A6C4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SzPct val="50000"/>
                <a:buFont typeface="Wingdings" pitchFamily="2" charset="2"/>
                <a:buChar char="n"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syedaziz6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ademic Section\Desktop\117921237_395515138093466_912755185745067370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vel 3"/>
          <p:cNvSpPr/>
          <p:nvPr/>
        </p:nvSpPr>
        <p:spPr>
          <a:xfrm>
            <a:off x="702129" y="381000"/>
            <a:ext cx="1943100" cy="8382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677886" y="1099456"/>
            <a:ext cx="1932214" cy="881743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503964" y="1989364"/>
            <a:ext cx="2133600" cy="805543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604907" y="2794907"/>
            <a:ext cx="2190750" cy="88718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8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51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569">
        <p:circle/>
      </p:transition>
    </mc:Choice>
    <mc:Fallback>
      <p:transition spd="slow" advTm="125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93373" y="623455"/>
            <a:ext cx="4572000" cy="1295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ট্রান্সফরমার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29718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আরোহী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562600" y="3505200"/>
            <a:ext cx="28194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অবরোহী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55718" y="1946563"/>
            <a:ext cx="15621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1918855"/>
            <a:ext cx="1447800" cy="143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594">
        <p:circle/>
      </p:transition>
    </mc:Choice>
    <mc:Fallback>
      <p:transition spd="slow" advTm="135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117431"/>
            <a:ext cx="7696200" cy="4419602"/>
            <a:chOff x="1066800" y="1219199"/>
            <a:chExt cx="7010400" cy="44196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19199"/>
              <a:ext cx="7010400" cy="441960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Oval 2"/>
            <p:cNvSpPr/>
            <p:nvPr/>
          </p:nvSpPr>
          <p:spPr>
            <a:xfrm>
              <a:off x="1363980" y="2792728"/>
              <a:ext cx="609600" cy="609602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728460" y="2377439"/>
              <a:ext cx="849630" cy="6591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33600" y="304802"/>
            <a:ext cx="4267200" cy="1015663"/>
          </a:xfrm>
          <a:prstGeom prst="rect">
            <a:avLst/>
          </a:prstGeom>
          <a:solidFill>
            <a:srgbClr val="FF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মূলনীতি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696200" cy="584775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পর্যাবৃত্ত নিম্ন বিভবকে পর্যাবৃত্ত উচ্চ বিভবে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7696200" cy="584775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পর্যাবৃত্ত উচ্চ বিভবকে পর্যাবৃত্ত নিম্ন বিভবে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10" y="4505980"/>
            <a:ext cx="7730490" cy="52322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মূখ্য কুন্ডলী ও গৌণ কুন্ডলীর ক্ষমতা সব সময় সমান থাকে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4538" y="3450606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26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763">
        <p:circle/>
      </p:transition>
    </mc:Choice>
    <mc:Fallback>
      <p:transition spd="slow" advTm="367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784" y="1466850"/>
            <a:ext cx="5786682" cy="3486150"/>
            <a:chOff x="1594884" y="1447800"/>
            <a:chExt cx="5312646" cy="34861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447800"/>
              <a:ext cx="4867275" cy="34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297930" y="2842260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94884" y="2842260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8080" y="1524000"/>
              <a:ext cx="425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8997" y="1524000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aseline="-250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3515380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28600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7400" y="609599"/>
            <a:ext cx="4800600" cy="769441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আরোহী ট্রান্সফরমার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183" y="5029200"/>
            <a:ext cx="7933217" cy="584775"/>
          </a:xfrm>
          <a:prstGeom prst="rect">
            <a:avLst/>
          </a:prstGeom>
          <a:solidFill>
            <a:srgbClr val="FF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পর্যাবৃত্ত নিম্ন বিভবকে পর্যাবৃত্ত উচ্চ বিভবে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183" y="5791200"/>
            <a:ext cx="793321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 তড়িৎ প্রবাহকে অল্প তড়িৎ প্রবাহে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0982" y="1598235"/>
            <a:ext cx="1905000" cy="3354765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6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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  <a:p>
            <a:pPr algn="ctr"/>
            <a:endParaRPr lang="en-US" sz="3600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2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9123">
        <p:circle/>
      </p:transition>
    </mc:Choice>
    <mc:Fallback>
      <p:transition spd="slow" advTm="791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62000" y="1371600"/>
            <a:ext cx="5177789" cy="3543300"/>
            <a:chOff x="1982155" y="1657350"/>
            <a:chExt cx="5177789" cy="3543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1" b="2551"/>
            <a:stretch/>
          </p:blipFill>
          <p:spPr bwMode="auto">
            <a:xfrm>
              <a:off x="2243138" y="1657350"/>
              <a:ext cx="4657725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849429" y="3657600"/>
              <a:ext cx="5715" cy="838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68857" y="2362200"/>
              <a:ext cx="0" cy="17145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550344" y="3790950"/>
              <a:ext cx="609600" cy="571500"/>
            </a:xfrm>
            <a:prstGeom prst="ellipse">
              <a:avLst/>
            </a:prstGeom>
            <a:solidFill>
              <a:srgbClr val="00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82155" y="2933700"/>
              <a:ext cx="609600" cy="571500"/>
            </a:xfrm>
            <a:prstGeom prst="ellipse">
              <a:avLst/>
            </a:prstGeom>
            <a:solidFill>
              <a:srgbClr val="00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6830" y="165735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6640" y="2889557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2514600"/>
              <a:ext cx="441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0852" y="3810000"/>
              <a:ext cx="418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591755" y="2362200"/>
              <a:ext cx="1357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05792" y="3646170"/>
              <a:ext cx="1357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389128" y="4495800"/>
              <a:ext cx="135732" cy="0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96830" y="4040832"/>
              <a:ext cx="194925" cy="0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362200" y="449759"/>
            <a:ext cx="5105400" cy="769441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অবরোহী ট্রান্সফরমার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183" y="5130225"/>
            <a:ext cx="7933217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পর্যাবৃত্ত উচ্চ বিভবকে পর্যাবৃত্ত নিম্ন বিভবে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183" y="5791200"/>
            <a:ext cx="793321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অল্প তড়িৎ প্রবাহকে অধিক তড়িৎ প্রবাহে রূপান্তরিত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4418" y="1281202"/>
            <a:ext cx="2429982" cy="3724096"/>
          </a:xfrm>
          <a:prstGeom prst="rect">
            <a:avLst/>
          </a:prstGeom>
          <a:solidFill>
            <a:srgbClr val="FF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6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  <a:p>
            <a:pPr algn="ctr"/>
            <a:endParaRPr lang="en-US" sz="4800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0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841">
        <p:circle/>
      </p:transition>
    </mc:Choice>
    <mc:Fallback>
      <p:transition spd="slow" advTm="4484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1010734"/>
            <a:ext cx="6869430" cy="4255508"/>
            <a:chOff x="1143000" y="1010734"/>
            <a:chExt cx="6869430" cy="42555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" r="-1050"/>
            <a:stretch/>
          </p:blipFill>
          <p:spPr bwMode="auto">
            <a:xfrm>
              <a:off x="1143000" y="1010734"/>
              <a:ext cx="6869430" cy="42555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345680" y="2438400"/>
              <a:ext cx="601980" cy="7620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138488"/>
              <a:ext cx="601980" cy="7620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6109" y="1219200"/>
            <a:ext cx="1835759" cy="64633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মূখ্য কুন্ডলী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521396"/>
            <a:ext cx="2514600" cy="64633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গৌণ কুন্ডলী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987" y="5607984"/>
            <a:ext cx="2514600" cy="584775"/>
          </a:xfrm>
          <a:prstGeom prst="rect">
            <a:avLst/>
          </a:prstGeom>
          <a:solidFill>
            <a:srgbClr val="89FF8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কাচা লোহার কোর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791200"/>
            <a:ext cx="2501803" cy="584775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অন্তরীত 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43149" y="4953000"/>
            <a:ext cx="0" cy="653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4572000"/>
            <a:ext cx="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>
            <a:off x="5562600" y="6083587"/>
            <a:ext cx="5334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62800" y="2819400"/>
            <a:ext cx="0" cy="1701996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57400" y="1879404"/>
            <a:ext cx="0" cy="17019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6110" y="381000"/>
            <a:ext cx="8071693" cy="707886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ট্রান্সফরমারের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3758010" y="1995194"/>
            <a:ext cx="0" cy="17019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751607" y="3111402"/>
            <a:ext cx="0" cy="17019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68932" y="2438400"/>
            <a:ext cx="61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3544669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22148" y="3200400"/>
            <a:ext cx="702564" cy="631305"/>
          </a:xfrm>
          <a:prstGeom prst="rightArrow">
            <a:avLst>
              <a:gd name="adj1" fmla="val 46379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947660" y="2514384"/>
            <a:ext cx="702564" cy="631305"/>
          </a:xfrm>
          <a:prstGeom prst="rightArrow">
            <a:avLst>
              <a:gd name="adj1" fmla="val 46379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1392" y="240723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78522" y="1575672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448" y="3810000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9784" y="3258234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11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8049">
        <p:circle/>
      </p:transition>
    </mc:Choice>
    <mc:Fallback>
      <p:transition spd="slow" advTm="4804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9" grpId="0" animBg="1"/>
      <p:bldP spid="32" grpId="0"/>
      <p:bldP spid="33" grpId="0"/>
      <p:bldP spid="35" grpId="0" animBg="1"/>
      <p:bldP spid="36" grpId="0" animBg="1"/>
      <p:bldP spid="37" grpId="0"/>
      <p:bldP spid="38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76944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ট্রান্সফরমারের কার্যপ্রনালী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4405" r="5763" b="3983"/>
          <a:stretch/>
        </p:blipFill>
        <p:spPr bwMode="auto">
          <a:xfrm>
            <a:off x="1524000" y="1436370"/>
            <a:ext cx="2148840" cy="206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4061" r="3659" b="3634"/>
          <a:stretch/>
        </p:blipFill>
        <p:spPr bwMode="auto">
          <a:xfrm>
            <a:off x="1581150" y="3569970"/>
            <a:ext cx="2160270" cy="206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31520" y="190881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1520" y="312801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3" idx="0"/>
          </p:cNvCxnSpPr>
          <p:nvPr/>
        </p:nvCxnSpPr>
        <p:spPr>
          <a:xfrm>
            <a:off x="762000" y="1908810"/>
            <a:ext cx="0" cy="30480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</p:cNvCxnSpPr>
          <p:nvPr/>
        </p:nvCxnSpPr>
        <p:spPr>
          <a:xfrm>
            <a:off x="762000" y="2823210"/>
            <a:ext cx="0" cy="30480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" y="2213610"/>
            <a:ext cx="609600" cy="60960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657600" y="190881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312801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4" idx="0"/>
          </p:cNvCxnSpPr>
          <p:nvPr/>
        </p:nvCxnSpPr>
        <p:spPr>
          <a:xfrm>
            <a:off x="4484370" y="1908810"/>
            <a:ext cx="0" cy="30480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4370" y="2807970"/>
            <a:ext cx="0" cy="30480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179570" y="2213610"/>
            <a:ext cx="609600" cy="60960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62000" y="4088130"/>
            <a:ext cx="819150" cy="1143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3430" y="526161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" y="4099560"/>
            <a:ext cx="0" cy="24384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3430" y="4956810"/>
            <a:ext cx="0" cy="30480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68630" y="4343400"/>
            <a:ext cx="609600" cy="609600"/>
          </a:xfrm>
          <a:prstGeom prst="ellipse">
            <a:avLst/>
          </a:prstGeom>
          <a:solidFill>
            <a:srgbClr val="FF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669030" y="410337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69030" y="5170170"/>
            <a:ext cx="838200" cy="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5" idx="0"/>
          </p:cNvCxnSpPr>
          <p:nvPr/>
        </p:nvCxnSpPr>
        <p:spPr>
          <a:xfrm flipH="1">
            <a:off x="4495800" y="4088130"/>
            <a:ext cx="5715" cy="25908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5" idx="4"/>
          </p:cNvCxnSpPr>
          <p:nvPr/>
        </p:nvCxnSpPr>
        <p:spPr>
          <a:xfrm>
            <a:off x="4495800" y="4956810"/>
            <a:ext cx="11430" cy="213360"/>
          </a:xfrm>
          <a:prstGeom prst="line">
            <a:avLst/>
          </a:prstGeom>
          <a:ln w="57150">
            <a:solidFill>
              <a:srgbClr val="A95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191000" y="4347210"/>
            <a:ext cx="609600" cy="609600"/>
          </a:xfrm>
          <a:prstGeom prst="ellipse">
            <a:avLst/>
          </a:prstGeom>
          <a:solidFill>
            <a:srgbClr val="FF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440" y="5816025"/>
            <a:ext cx="8138160" cy="584775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মূখ্য কুন্ডল্ডতে পরিবর্তী বিভব ও তড়িৎ প্রবাহ প্রয়োগ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5885" y="4539037"/>
                <a:ext cx="3769956" cy="117596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sz="3200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sz="3200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85" y="4539037"/>
                <a:ext cx="3769956" cy="11759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3741420" y="1295400"/>
            <a:ext cx="4869180" cy="584775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আবিষ্ট তড়িচ্চালক শক্তি উৎপন্ন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5885" y="2691825"/>
            <a:ext cx="375471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চৌম্বক বলরেখা উৎপন্ন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5885" y="3911025"/>
            <a:ext cx="37699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তড়িচ্চালক শক্তি আবিষ্ট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5885" y="3301425"/>
            <a:ext cx="37547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তড়িৎ প্রবাহ আবিষ্ট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55885" y="1939410"/>
            <a:ext cx="3754715" cy="584775"/>
          </a:xfrm>
          <a:prstGeom prst="rect">
            <a:avLst/>
          </a:prstGeom>
          <a:solidFill>
            <a:srgbClr val="89FF8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কাঁচা লোহায় চুম্বক উৎপন্ন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808" y="223179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আরোহী</a:t>
            </a:r>
            <a:endParaRPr lang="en-US" sz="2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65797" y="444888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অবরোহী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43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8685">
        <p:circle/>
      </p:transition>
    </mc:Choice>
    <mc:Fallback>
      <p:transition spd="slow" advTm="586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4" grpId="0" animBg="1"/>
      <p:bldP spid="40" grpId="0" animBg="1"/>
      <p:bldP spid="45" grpId="0" animBg="1"/>
      <p:bldP spid="48" grpId="0" animBg="1"/>
      <p:bldP spid="5" grpId="0" animBg="1"/>
      <p:bldP spid="62" grpId="0" animBg="1"/>
      <p:bldP spid="17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t="-1806" r="-3200" b="-1527"/>
          <a:stretch/>
        </p:blipFill>
        <p:spPr>
          <a:xfrm>
            <a:off x="571500" y="662940"/>
            <a:ext cx="7978140" cy="566928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914400"/>
            <a:ext cx="399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সম্পূর্ণ ট্রান্সফরমার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6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373">
        <p:circle/>
      </p:transition>
    </mc:Choice>
    <mc:Fallback>
      <p:transition spd="slow" advTm="1837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821" y="990600"/>
            <a:ext cx="7635642" cy="769441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ট্রান্সফরমারের 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51284" cy="52322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নিম্ন  ভোল্টেজ ব্যবহারকারী যন্ত্রে অবরোহী ট্রান্সফরমার ব্যবহৃত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09800"/>
            <a:ext cx="2423160" cy="2061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1" y="2234851"/>
            <a:ext cx="2465472" cy="2022112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05" y="2197404"/>
            <a:ext cx="2486025" cy="205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30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865">
        <p:circle/>
      </p:transition>
    </mc:Choice>
    <mc:Fallback>
      <p:transition spd="slow" advTm="168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599" y="449759"/>
            <a:ext cx="4800601" cy="769441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ট্রান্সফরমারের 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4" y="2244916"/>
            <a:ext cx="2438399" cy="1999548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1" y="4876800"/>
            <a:ext cx="7651284" cy="52322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দূরদূরান্তে তড়িৎ প্রেরনের জন্য আরোহী ট্রান্সফরমার ব্যবহৃত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"/>
          <a:stretch/>
        </p:blipFill>
        <p:spPr bwMode="auto">
          <a:xfrm>
            <a:off x="5871613" y="2231061"/>
            <a:ext cx="2465472" cy="19683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3497" r="940" b="4247"/>
          <a:stretch/>
        </p:blipFill>
        <p:spPr bwMode="auto">
          <a:xfrm>
            <a:off x="3289385" y="2231061"/>
            <a:ext cx="2444116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06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490">
        <p:circle/>
      </p:transition>
    </mc:Choice>
    <mc:Fallback>
      <p:transition spd="slow" advTm="949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74312"/>
            <a:ext cx="3657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romotosh\Pictures\transfo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4236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romotosh\Pictures\transforme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5700" y="2383304"/>
            <a:ext cx="5067300" cy="193899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ট্রান্সফরমার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আরোহী ট্রান্সফরমার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অবরোহী ট্রান্সফরমার কী ?</a:t>
            </a:r>
          </a:p>
        </p:txBody>
      </p:sp>
    </p:spTree>
    <p:extLst>
      <p:ext uri="{BB962C8B-B14F-4D97-AF65-F5344CB8AC3E}">
        <p14:creationId xmlns:p14="http://schemas.microsoft.com/office/powerpoint/2010/main" val="6244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45">
        <p:circle/>
      </p:transition>
    </mc:Choice>
    <mc:Fallback>
      <p:transition spd="slow" advTm="100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5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"/>
            <a:ext cx="8839200" cy="6477000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16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u="sng" dirty="0" err="1" smtClean="0">
                <a:solidFill>
                  <a:schemeClr val="tx1"/>
                </a:solidFill>
              </a:rPr>
              <a:t>উপস্থাপনায়</a:t>
            </a:r>
            <a:endParaRPr lang="en-GB" sz="4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GB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মোস্তাফিজুর</a:t>
            </a:r>
            <a:r>
              <a:rPr lang="en-GB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রহমান</a:t>
            </a:r>
            <a:r>
              <a:rPr lang="en-GB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Bb÷ª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v±i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bovBj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bovBj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2400" b="1" dirty="0" smtClean="0">
              <a:latin typeface="SutonnyMJ" pitchFamily="2" charset="0"/>
              <a:cs typeface="SutonnyMJ" pitchFamily="2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1" dirty="0" smtClean="0">
                <a:hlinkClick r:id="rId3"/>
              </a:rPr>
              <a:t>Email-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mostafiz.arik</a:t>
            </a:r>
            <a:r>
              <a:rPr lang="en-GB" sz="2000" b="1" dirty="0" smtClean="0">
                <a:hlinkClick r:id="rId3"/>
              </a:rPr>
              <a:t>@gmail.com</a:t>
            </a:r>
            <a:endParaRPr lang="en-GB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buClr>
                <a:srgbClr val="800080"/>
              </a:buCl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19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Octobor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2019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123836" y="2267566"/>
            <a:ext cx="3998556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227"/>
    </mc:Choice>
    <mc:Fallback>
      <p:transition spd="slow" advTm="62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17320" y="1737359"/>
            <a:ext cx="6217920" cy="3337561"/>
            <a:chOff x="1417320" y="1737359"/>
            <a:chExt cx="6217920" cy="33375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" t="3016" r="4704" b="4286"/>
            <a:stretch/>
          </p:blipFill>
          <p:spPr bwMode="auto">
            <a:xfrm>
              <a:off x="1417320" y="1737359"/>
              <a:ext cx="6217920" cy="333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447800" y="3627118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44740" y="3200400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17320" y="3200400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82840" y="3703318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1" y="5294293"/>
            <a:ext cx="784859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ট্রান্সফরমারটি কোন কোন ক্ষেত্রে ব্যবহার করা যাবে বলে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তুমি মনে কর?উত্তরের সপক্ষে যুক্তি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1" y="533400"/>
            <a:ext cx="4267200" cy="92333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41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087">
        <p:circle/>
      </p:transition>
    </mc:Choice>
    <mc:Fallback>
      <p:transition spd="slow" advTm="1308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830997"/>
          </a:xfrm>
          <a:prstGeom prst="rect">
            <a:avLst/>
          </a:prstGeom>
          <a:solidFill>
            <a:srgbClr val="FF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170668" cy="2085976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19998"/>
            <a:ext cx="2170668" cy="208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15498" y="1219200"/>
            <a:ext cx="5818902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*টেলিভিশনে কোন ট্রান্সফরমার ব্যবহার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5498" y="1743670"/>
            <a:ext cx="5818902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অবরোহী ট্রান্সফরমার ব্যবহার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498" y="2273558"/>
            <a:ext cx="5818902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অবরোহী ট্রান্সফরমার কী রূপান্তর করে?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4068" y="2796778"/>
            <a:ext cx="5818902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অল্প বিভবের অধিক তড়িৎ প্রবাহ রূপান্তর 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5498" y="3319998"/>
            <a:ext cx="5818902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আয়তকার মজ্জা বা কোর কিসের তৈরি?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5498" y="3843218"/>
            <a:ext cx="5818902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আয়তকার মজ্জা বা কোর কাচা লোহার তৈরি।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5498" y="4366438"/>
            <a:ext cx="5818902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আয়তকার মজ্জা বা কোরে কী পেচানো হয়?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5498" y="4883466"/>
            <a:ext cx="5818902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অন্তরীত তামার তার পেচানো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406686"/>
            <a:ext cx="7989570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দূরদুরান্তে তড়িৎ প্রেরনের জন্য কোন ট্রান্সফরমার ব্যবহার করা হয়?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5929906"/>
            <a:ext cx="7989570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দূরদুরান্তে তড়িৎ প্রেরনের জন্য আরোহী ট্রান্সফরমার ব্যবহার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02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1498">
        <p:circle/>
      </p:transition>
    </mc:Choice>
    <mc:Fallback>
      <p:transition spd="slow" advTm="414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6427"/>
            <a:ext cx="4733925" cy="28007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1" y="1406428"/>
            <a:ext cx="27432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210V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120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40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18A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4222790"/>
            <a:ext cx="47339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ট্রান্সফরমারটির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1" y="4226244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অবরোহী ট্রান্সফরমার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" y="4746010"/>
            <a:ext cx="4733924" cy="523220"/>
          </a:xfrm>
          <a:prstGeom prst="rect">
            <a:avLst/>
          </a:prstGeom>
          <a:solidFill>
            <a:srgbClr val="89FF8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গৌণ কুন্ডলীর আবিষ্ট বিভব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1" y="4754940"/>
            <a:ext cx="2743200" cy="523220"/>
          </a:xfrm>
          <a:prstGeom prst="rect">
            <a:avLst/>
          </a:prstGeom>
          <a:solidFill>
            <a:srgbClr val="89FF8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70V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269230"/>
            <a:ext cx="4733924" cy="523220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মূখ্য কুন্ডলীর তড়িৎ প্রবাহ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1" y="5278160"/>
            <a:ext cx="2743200" cy="523220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5792450"/>
            <a:ext cx="4733924" cy="52322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গৌণ কুন্ডলীর ক্ষমতা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1" y="5801380"/>
            <a:ext cx="2743200" cy="52322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1260W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99" y="448270"/>
            <a:ext cx="762000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8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1450">
        <p:circle/>
      </p:transition>
    </mc:Choice>
    <mc:Fallback>
      <p:transition spd="slow" advTm="514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544" y="4419600"/>
            <a:ext cx="803577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ট্রান্সফরমারের কাজ কি?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 চিত্রের ট্রান্সফরমারটি গৃহে বিদ্যুৎ সরবরাহ ব্যবস্থায় কি সুবিধা করে দেয়?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মূখ্য কুন্ডলীর পাক সংখ্যা এবং গৌণ কূন্ডলীর আবিস্ট তড়িৎ প্রবাহ নির্ণয় কর।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ঘ. বহুদুরে বিদ্যুৎ পাঠানোর জন্য উপরোক্ত ট্রান্সফরমারটি ব্যবহার করা যৌক্তিক কিনা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তা বিশ্লেষণ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19" y="1538585"/>
            <a:ext cx="8001000" cy="2804815"/>
            <a:chOff x="533400" y="1538585"/>
            <a:chExt cx="8001000" cy="2804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26" r="-18978"/>
            <a:stretch/>
          </p:blipFill>
          <p:spPr>
            <a:xfrm>
              <a:off x="533400" y="1538585"/>
              <a:ext cx="8001000" cy="280481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5800" y="1676400"/>
              <a:ext cx="1965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 600V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1676400"/>
              <a:ext cx="19351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= 240V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9558" y="3429000"/>
              <a:ext cx="12362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= 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3124200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= 200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1890" y="2590800"/>
              <a:ext cx="1600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= 10A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2717" y="240166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= ?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5320" y="524470"/>
            <a:ext cx="8000999" cy="923330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67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6375">
        <p:circle/>
      </p:transition>
    </mc:Choice>
    <mc:Fallback>
      <p:transition spd="slow" advTm="46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151192"/>
            <a:ext cx="6432469" cy="53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2743201" y="1219200"/>
            <a:ext cx="3352799" cy="1219200"/>
          </a:xfrm>
          <a:prstGeom prst="bevel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69">
        <p14:prism isContent="1" isInverted="1"/>
      </p:transition>
    </mc:Choice>
    <mc:Fallback>
      <p:transition spd="slow" advTm="3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086600" cy="5016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পদার্থ বিজ্ঞান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0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87">
        <p:circle/>
      </p:transition>
    </mc:Choice>
    <mc:Fallback>
      <p:transition spd="slow" advTm="80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6" y="2185385"/>
            <a:ext cx="4652010" cy="29126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5207369" y="3225496"/>
            <a:ext cx="48920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5943600" y="2181752"/>
            <a:ext cx="2833175" cy="2912682"/>
          </a:xfrm>
          <a:prstGeom prst="flowChartProcess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 বিদ্যুৎ প্রকল্প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 বিভবের বিদ্যুৎ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 হয়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90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210">
        <p:circle/>
      </p:transition>
    </mc:Choice>
    <mc:Fallback>
      <p:transition spd="slow" advTm="132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/>
          <a:stretch/>
        </p:blipFill>
        <p:spPr bwMode="auto">
          <a:xfrm>
            <a:off x="498764" y="1760823"/>
            <a:ext cx="4634425" cy="28822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301996" y="2959608"/>
            <a:ext cx="48920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5791200" y="1745583"/>
            <a:ext cx="2833175" cy="291268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যন্ত্রগুলো তড়িৎ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বিভবের মান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নিয়ন্ত্রন করে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07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312">
        <p:circle/>
      </p:transition>
    </mc:Choice>
    <mc:Fallback>
      <p:transition spd="slow" advTm="173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9278" r="31093" b="13389"/>
          <a:stretch/>
        </p:blipFill>
        <p:spPr>
          <a:xfrm>
            <a:off x="914400" y="1380968"/>
            <a:ext cx="3691890" cy="4334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0968"/>
            <a:ext cx="3588578" cy="4334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5791200"/>
            <a:ext cx="7474777" cy="58477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যন্ত্রটি 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তড়িৎ প্রবাহ উভয়কে রুপান্তর করে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15636"/>
            <a:ext cx="2971800" cy="830997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ট্রান্সফরমার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5636"/>
            <a:ext cx="3352800" cy="830997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ট্রান্সফরমার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8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128">
        <p:circle/>
      </p:transition>
    </mc:Choice>
    <mc:Fallback>
      <p:transition spd="slow" advTm="181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924800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দ্বাদশ অধ্যায়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পৃষ্ঠাঃ২০৪-২০৫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1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893">
        <p:circle/>
      </p:transition>
    </mc:Choice>
    <mc:Fallback>
      <p:transition spd="slow" advTm="289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4648200" cy="1015663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1905000"/>
            <a:ext cx="7239000" cy="914400"/>
          </a:xfrm>
          <a:prstGeom prst="rightArrow">
            <a:avLst>
              <a:gd name="adj1" fmla="val 6886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ট্রান্সফরমার ব্যাখ্যা করতে 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2895600"/>
            <a:ext cx="7239000" cy="914400"/>
          </a:xfrm>
          <a:prstGeom prst="rightArrow">
            <a:avLst>
              <a:gd name="adj1" fmla="val 68868"/>
              <a:gd name="adj2" fmla="val 50000"/>
            </a:avLst>
          </a:prstGeom>
          <a:solidFill>
            <a:srgbClr val="99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ট্রান্সফরমারের মূলনীতি ব্যাখ্যা করতে 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3886200"/>
            <a:ext cx="7239000" cy="914400"/>
          </a:xfrm>
          <a:prstGeom prst="rightArrow">
            <a:avLst>
              <a:gd name="adj1" fmla="val 6886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ট্রান্সফরমারের গঠন বর্ণনা করতে 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21030" y="4876800"/>
            <a:ext cx="7227570" cy="914400"/>
          </a:xfrm>
          <a:prstGeom prst="rightArrow">
            <a:avLst>
              <a:gd name="adj1" fmla="val 68868"/>
              <a:gd name="adj2" fmla="val 50000"/>
            </a:avLst>
          </a:prstGeom>
          <a:solidFill>
            <a:srgbClr val="99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ট্রান্সফরমারের কার্যপ্রনালী বর্ণনা করতে 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394">
        <p:circle/>
      </p:transition>
    </mc:Choice>
    <mc:Fallback>
      <p:transition spd="slow" advTm="213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636" y="2133600"/>
            <a:ext cx="7924800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ট্রান্সফরমারঃ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যন্ত্রের সাহায্যে পর্যাবৃত্ত উচ্চ বিভবকে নিম্ন বিভবে বা পর্যাবৃত্ত নিম্ন বিভবকে উচ্চ বিভবে রূপান্তরীত করা যায় তাকে ট্রান্সফরমার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624">
        <p:circle/>
      </p:transition>
    </mc:Choice>
    <mc:Fallback>
      <p:transition spd="slow" advTm="106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4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4|2.4|2.7|4.5|2.5|2.9|2.5|2.9|2.9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|17|2.6|4.5|2.8|5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2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|8.6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2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1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1.1|2.1|1.5|2.2|2.9|1.4|1.5|1.4|1.7|1.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9|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2572</TotalTime>
  <Words>551</Words>
  <Application>Microsoft Office PowerPoint</Application>
  <PresentationFormat>On-screen Show (4:3)</PresentationFormat>
  <Paragraphs>147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Aspect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ismail - [2010]</cp:lastModifiedBy>
  <cp:revision>332</cp:revision>
  <dcterms:created xsi:type="dcterms:W3CDTF">2006-08-16T00:00:00Z</dcterms:created>
  <dcterms:modified xsi:type="dcterms:W3CDTF">2020-09-16T13:19:44Z</dcterms:modified>
</cp:coreProperties>
</file>