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268" r:id="rId3"/>
    <p:sldId id="292" r:id="rId4"/>
    <p:sldId id="287" r:id="rId5"/>
    <p:sldId id="266" r:id="rId6"/>
    <p:sldId id="277" r:id="rId7"/>
    <p:sldId id="321" r:id="rId8"/>
    <p:sldId id="300" r:id="rId9"/>
    <p:sldId id="295" r:id="rId10"/>
    <p:sldId id="302" r:id="rId11"/>
    <p:sldId id="262" r:id="rId12"/>
    <p:sldId id="260" r:id="rId13"/>
    <p:sldId id="261" r:id="rId14"/>
    <p:sldId id="269" r:id="rId15"/>
    <p:sldId id="270" r:id="rId16"/>
    <p:sldId id="305" r:id="rId17"/>
    <p:sldId id="306" r:id="rId18"/>
    <p:sldId id="316" r:id="rId19"/>
    <p:sldId id="315" r:id="rId20"/>
    <p:sldId id="324" r:id="rId21"/>
    <p:sldId id="323" r:id="rId22"/>
    <p:sldId id="319" r:id="rId23"/>
    <p:sldId id="318" r:id="rId24"/>
    <p:sldId id="280" r:id="rId25"/>
    <p:sldId id="273" r:id="rId26"/>
    <p:sldId id="288" r:id="rId27"/>
    <p:sldId id="290" r:id="rId28"/>
    <p:sldId id="283" r:id="rId29"/>
    <p:sldId id="298" r:id="rId30"/>
    <p:sldId id="311"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t>‹#›</a:t>
            </a:fld>
            <a:endParaRPr lang="en-US"/>
          </a:p>
        </p:txBody>
      </p:sp>
    </p:spTree>
    <p:extLst>
      <p:ext uri="{BB962C8B-B14F-4D97-AF65-F5344CB8AC3E}">
        <p14:creationId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t>‹#›</a:t>
            </a:fld>
            <a:endParaRPr lang="en-US"/>
          </a:p>
        </p:txBody>
      </p:sp>
    </p:spTree>
    <p:extLst>
      <p:ext uri="{BB962C8B-B14F-4D97-AF65-F5344CB8AC3E}">
        <p14:creationId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4.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324" cy="6858000"/>
          </a:xfrm>
          <a:prstGeom prst="rect">
            <a:avLst/>
          </a:prstGeom>
        </p:spPr>
      </p:pic>
      <p:sp>
        <p:nvSpPr>
          <p:cNvPr id="4" name="TextBox 3"/>
          <p:cNvSpPr txBox="1"/>
          <p:nvPr/>
        </p:nvSpPr>
        <p:spPr>
          <a:xfrm>
            <a:off x="2329217" y="971970"/>
            <a:ext cx="7533564" cy="3770263"/>
          </a:xfrm>
          <a:prstGeom prst="rect">
            <a:avLst/>
          </a:prstGeom>
          <a:noFill/>
        </p:spPr>
        <p:txBody>
          <a:bodyPr wrap="square" rtlCol="0">
            <a:spAutoFit/>
          </a:bodyPr>
          <a:lstStyle/>
          <a:p>
            <a:r>
              <a:rPr lang="bn-IN" sz="23900" b="1" dirty="0" smtClean="0">
                <a:ln w="9525">
                  <a:solidFill>
                    <a:schemeClr val="bg1"/>
                  </a:solidFill>
                  <a:prstDash val="solid"/>
                </a:ln>
                <a:solidFill>
                  <a:srgbClr val="FFC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23900" dirty="0">
              <a:ln w="0"/>
              <a:solidFill>
                <a:srgbClr val="FFC0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TextBox 4"/>
          <p:cNvSpPr txBox="1"/>
          <p:nvPr/>
        </p:nvSpPr>
        <p:spPr>
          <a:xfrm>
            <a:off x="1550570" y="0"/>
            <a:ext cx="9367637" cy="1569660"/>
          </a:xfrm>
          <a:prstGeom prst="rect">
            <a:avLst/>
          </a:prstGeom>
          <a:noFill/>
        </p:spPr>
        <p:txBody>
          <a:bodyPr wrap="square" rtlCol="0">
            <a:spAutoFit/>
          </a:bodyPr>
          <a:lstStyle/>
          <a:p>
            <a:r>
              <a:rPr lang="bn-IN" sz="9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 ক্লাসে সবাইকে</a:t>
            </a:r>
            <a:endParaRPr lang="en-US" sz="9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295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054" y="0"/>
            <a:ext cx="12201825" cy="6837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1" y="104931"/>
            <a:ext cx="1960389" cy="27812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121" y="104931"/>
            <a:ext cx="3282846" cy="27581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334" y="104931"/>
            <a:ext cx="5088033" cy="275819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333" y="2941224"/>
            <a:ext cx="5088033" cy="256984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800" y="2941223"/>
            <a:ext cx="5348167" cy="2569847"/>
          </a:xfrm>
          <a:prstGeom prst="rect">
            <a:avLst/>
          </a:prstGeom>
        </p:spPr>
      </p:pic>
      <p:sp>
        <p:nvSpPr>
          <p:cNvPr id="9" name="TextBox 8"/>
          <p:cNvSpPr txBox="1"/>
          <p:nvPr/>
        </p:nvSpPr>
        <p:spPr>
          <a:xfrm>
            <a:off x="852683" y="5423582"/>
            <a:ext cx="1058656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পরিজনেরা সকলেই দেখিলেন, কবচে লেখা আছে, “এখনিই সখিনাকে বিবাহ কর।” কাসেম বলিলেন, “আর আমার কোন আপত্তি নাই। এই বেশেই বিবাহ করিয়া পিতার আজ্ঞা পালন ও পিতৃব্যের প্রতিজ্ঞা রক্ষা করিব।”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8534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869" y="79714"/>
            <a:ext cx="4994223" cy="28583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06" y="79714"/>
            <a:ext cx="4974237" cy="28583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05" y="3017785"/>
            <a:ext cx="4974237" cy="263988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869" y="3017785"/>
            <a:ext cx="4994223" cy="2639885"/>
          </a:xfrm>
          <a:prstGeom prst="rect">
            <a:avLst/>
          </a:prstGeom>
        </p:spPr>
      </p:pic>
      <p:sp>
        <p:nvSpPr>
          <p:cNvPr id="9" name="TextBox 8"/>
          <p:cNvSpPr txBox="1"/>
          <p:nvPr/>
        </p:nvSpPr>
        <p:spPr>
          <a:xfrm>
            <a:off x="901908" y="5657671"/>
            <a:ext cx="10388184" cy="1200329"/>
          </a:xfrm>
          <a:prstGeom prst="rect">
            <a:avLst/>
          </a:prstGeom>
          <a:solidFill>
            <a:schemeClr val="accent5">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কাহারো মুখে হাসি নাই,কাহারো মুখে সন্তোষের চিহ্ন নাই; বিবা</a:t>
            </a:r>
            <a:r>
              <a:rPr lang="en-US" sz="2400" dirty="0" smtClean="0">
                <a:latin typeface="NikoshBAN" panose="02000000000000000000" pitchFamily="2" charset="0"/>
                <a:cs typeface="NikoshBAN" panose="02000000000000000000" pitchFamily="2" charset="0"/>
              </a:rPr>
              <a:t>হ</a:t>
            </a:r>
            <a:r>
              <a:rPr lang="bn-IN" sz="2400" dirty="0" smtClean="0">
                <a:latin typeface="NikoshBAN" panose="02000000000000000000" pitchFamily="2" charset="0"/>
                <a:cs typeface="NikoshBAN" panose="02000000000000000000" pitchFamily="2" charset="0"/>
              </a:rPr>
              <a:t>, অথচ বিষাদ! পুরবাসীগণ সখিনাকে ঘিরিয়া বসিলেন। রণ বাদ্য তখন সাদিয়ানা বাদ্যের কার্য করিতে লাগিল। অঙ্গরাগাদি সুগন্দধিদ্রব্যের কথা কাহারো স্মরণ হইল না। কেবল কষ্টবিনির্গত নেত্রজলেই সখিনার অঙ্গ ধৌত করিয়া পুরবাসীরা সখিনাকে সজ্জিত করিলেন।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794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40" y="134364"/>
            <a:ext cx="5060532" cy="26608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274"/>
            <a:ext cx="5146623" cy="2647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40" y="2929588"/>
            <a:ext cx="5060532" cy="27280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942497"/>
            <a:ext cx="5146623" cy="2711795"/>
          </a:xfrm>
          <a:prstGeom prst="rect">
            <a:avLst/>
          </a:prstGeom>
        </p:spPr>
      </p:pic>
      <p:sp>
        <p:nvSpPr>
          <p:cNvPr id="9" name="TextBox 8"/>
          <p:cNvSpPr txBox="1"/>
          <p:nvPr/>
        </p:nvSpPr>
        <p:spPr>
          <a:xfrm>
            <a:off x="854440" y="5657671"/>
            <a:ext cx="10388183" cy="1200329"/>
          </a:xfrm>
          <a:prstGeom prst="rect">
            <a:avLst/>
          </a:prstGeom>
          <a:solidFill>
            <a:schemeClr val="accent6">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এজিদের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সৈন্যমধ্যে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রবে</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যু</a:t>
            </a:r>
            <a:r>
              <a:rPr lang="en-US" sz="2400" dirty="0" err="1" smtClean="0">
                <a:latin typeface="NikoshBAN" panose="02000000000000000000" pitchFamily="2" charset="0"/>
                <a:cs typeface="NikoshBAN" panose="02000000000000000000" pitchFamily="2" charset="0"/>
              </a:rPr>
              <a:t>দ্ধবাজনা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লাগিল</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বীরপুরষই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আসিতেছে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আজিকার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বিবেচনায়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লাগিল</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2676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085"/>
            <a:ext cx="12192000" cy="68690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06" y="167877"/>
            <a:ext cx="5381469" cy="26807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002" y="167876"/>
            <a:ext cx="4982514" cy="26807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001" y="3012217"/>
            <a:ext cx="4982513" cy="246078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20000"/>
          <a:stretch/>
        </p:blipFill>
        <p:spPr>
          <a:xfrm>
            <a:off x="851704" y="3012216"/>
            <a:ext cx="5381471" cy="2460787"/>
          </a:xfrm>
          <a:prstGeom prst="rect">
            <a:avLst/>
          </a:prstGeom>
        </p:spPr>
      </p:pic>
      <p:sp>
        <p:nvSpPr>
          <p:cNvPr id="8" name="TextBox 7"/>
          <p:cNvSpPr txBox="1"/>
          <p:nvPr/>
        </p:nvSpPr>
        <p:spPr>
          <a:xfrm>
            <a:off x="851704" y="5473005"/>
            <a:ext cx="10555811" cy="1200329"/>
          </a:xfrm>
          <a:prstGeom prst="rect">
            <a:avLst/>
          </a:prstGeom>
          <a:solidFill>
            <a:schemeClr val="accent6">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হাসান বাধ্য হইয়া এই নিদারুণ দুঃখের সময় কাসেমের হস্তে প্রাণাধিক দুহিতা সখিনাকে সমর্পণ করিলেন। বিধিমত বিবাহ কার্য সম্পন্ন হইল</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শুভকার্যের </a:t>
            </a:r>
            <a:r>
              <a:rPr lang="bn-IN" sz="2400" dirty="0">
                <a:latin typeface="NikoshBAN" panose="02000000000000000000" pitchFamily="2" charset="0"/>
                <a:cs typeface="NikoshBAN" panose="02000000000000000000" pitchFamily="2" charset="0"/>
              </a:rPr>
              <a:t>পর আনন্দাশ্রু অনেকের চক্ষে দেখা যায়, কিন্তু হোসেনের শিবিরস্ত পরিজনগণের চক্ষে কোনো প্রকার অশ্রুই দেখা যায় নাই।</a:t>
            </a:r>
          </a:p>
        </p:txBody>
      </p:sp>
    </p:spTree>
    <p:extLst>
      <p:ext uri="{BB962C8B-B14F-4D97-AF65-F5344CB8AC3E}">
        <p14:creationId xmlns:p14="http://schemas.microsoft.com/office/powerpoint/2010/main" val="3631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66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9" y="2747969"/>
            <a:ext cx="5531372" cy="26187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269" y="79377"/>
            <a:ext cx="4976733" cy="25674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89" y="74238"/>
            <a:ext cx="5531373" cy="25674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268" y="2762365"/>
            <a:ext cx="4976734" cy="2591700"/>
          </a:xfrm>
          <a:prstGeom prst="rect">
            <a:avLst/>
          </a:prstGeom>
        </p:spPr>
      </p:pic>
      <p:sp>
        <p:nvSpPr>
          <p:cNvPr id="10" name="TextBox 9"/>
          <p:cNvSpPr txBox="1"/>
          <p:nvPr/>
        </p:nvSpPr>
        <p:spPr>
          <a:xfrm>
            <a:off x="766997" y="5473005"/>
            <a:ext cx="10658005" cy="1384995"/>
          </a:xfrm>
          <a:prstGeom prst="rect">
            <a:avLst/>
          </a:prstGeom>
          <a:solidFill>
            <a:schemeClr val="accent6">
              <a:lumMod val="20000"/>
              <a:lumOff val="80000"/>
            </a:schemeClr>
          </a:solidFill>
        </p:spPr>
        <p:txBody>
          <a:bodyPr wrap="square" rtlCol="0">
            <a:spAutoFit/>
          </a:bodyPr>
          <a:lstStyle/>
          <a:p>
            <a:r>
              <a:rPr lang="en-US" sz="2800" dirty="0" err="1" smtClean="0">
                <a:latin typeface="NikoshBAN" panose="02000000000000000000" pitchFamily="2" charset="0"/>
                <a:cs typeface="NikoshBAN" panose="02000000000000000000" pitchFamily="2" charset="0"/>
              </a:rPr>
              <a:t>স্বামী-স্ত্রীতে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দণ্ডে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নির্জনে</a:t>
            </a:r>
            <a:r>
              <a:rPr lang="bn-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কহিতেও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বিবাহকার্য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করিয়াই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a:t>
            </a:r>
            <a:r>
              <a:rPr lang="bn-IN" sz="2800" dirty="0" smtClean="0">
                <a:latin typeface="NikoshBAN" panose="02000000000000000000" pitchFamily="2" charset="0"/>
                <a:cs typeface="NikoshBAN" panose="02000000000000000000" pitchFamily="2" charset="0"/>
              </a:rPr>
              <a:t>জ</a:t>
            </a:r>
            <a:r>
              <a:rPr lang="en-US" sz="2800" dirty="0" err="1" smtClean="0">
                <a:latin typeface="NikoshBAN" panose="02000000000000000000" pitchFamily="2" charset="0"/>
                <a:cs typeface="NikoshBAN" panose="02000000000000000000" pitchFamily="2" charset="0"/>
              </a:rPr>
              <a:t>নগণের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কাসেম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দণ্ডায়মান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কাসেম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চলিল</a:t>
            </a:r>
            <a:r>
              <a:rPr lang="en-US" sz="28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3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910"/>
            <a:ext cx="5317488" cy="25377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29" y="34910"/>
            <a:ext cx="4944805" cy="2537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09" y="2673842"/>
            <a:ext cx="4914825" cy="27262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319" y="2673841"/>
            <a:ext cx="5297169" cy="2727991"/>
          </a:xfrm>
          <a:prstGeom prst="rect">
            <a:avLst/>
          </a:prstGeom>
        </p:spPr>
      </p:pic>
      <p:sp>
        <p:nvSpPr>
          <p:cNvPr id="11" name="TextBox 10"/>
          <p:cNvSpPr txBox="1"/>
          <p:nvPr/>
        </p:nvSpPr>
        <p:spPr>
          <a:xfrm>
            <a:off x="946330" y="5556220"/>
            <a:ext cx="10471177"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হাসনেবানু কাসেমের মুখে শত শত চুম্বন দিয়া আর সকলের সহিত দুই হস্ত তুলিয়া ঈশ্বরের নিকট প্রার্থনা করিতে লাগিলেন, “হে করুণাময় জগদীশ্বর! কাসেমকে রক্ষা করিও। আজ কাসেম বিবাহসজ্জা, বাসরসজ্জা পরিত্যাগ করিয়া চিরশত্রু সৈন্য সম্মুখে যুদ্ধসজ্জায় চলিল। পিতৃহীন কাসেমকে এ বিপদে রক্ষা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5058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535"/>
          <a:stretch/>
        </p:blipFill>
        <p:spPr>
          <a:xfrm>
            <a:off x="6413291" y="180112"/>
            <a:ext cx="4826832" cy="27119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291" y="3054798"/>
            <a:ext cx="4826832" cy="251880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1977" r="37773" b="14843"/>
          <a:stretch/>
        </p:blipFill>
        <p:spPr>
          <a:xfrm>
            <a:off x="884420" y="173542"/>
            <a:ext cx="5381470" cy="27070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420" y="3054104"/>
            <a:ext cx="5381470" cy="2533337"/>
          </a:xfrm>
          <a:prstGeom prst="rect">
            <a:avLst/>
          </a:prstGeom>
        </p:spPr>
      </p:pic>
      <p:sp>
        <p:nvSpPr>
          <p:cNvPr id="8" name="TextBox 7"/>
          <p:cNvSpPr txBox="1"/>
          <p:nvPr/>
        </p:nvSpPr>
        <p:spPr>
          <a:xfrm>
            <a:off x="884420" y="5615509"/>
            <a:ext cx="10433154"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কাসেম যাইতে অগ্রসর হইলেন; হাসনেবানু বলিতে লাগিলেন, “কাসেম একটু অপেক্ষা কর। চিরমনসাধ আমি পূর্ণ   করি।  তোমাদের দুই জনকে একত্রে নির্জনে বসাইয়া লই । উভইকে একত্রে দেখিতে আমার নিতান্তই সাধ হইতেছে।” এই বলিয়া সখিনা ও কাসেমকে একত্রে বসাইয়া বলিলেন, কাসেম, স্ত্রীর নিকট হইতে বিদায় লও।</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7136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269" y="2958684"/>
            <a:ext cx="5092206" cy="24595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69" y="145998"/>
            <a:ext cx="5440634" cy="26280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269" y="145999"/>
            <a:ext cx="5092206" cy="26280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469" y="2958684"/>
            <a:ext cx="5440634" cy="2473868"/>
          </a:xfrm>
          <a:prstGeom prst="rect">
            <a:avLst/>
          </a:prstGeom>
        </p:spPr>
      </p:pic>
      <p:sp>
        <p:nvSpPr>
          <p:cNvPr id="10" name="TextBox 9"/>
          <p:cNvSpPr txBox="1"/>
          <p:nvPr/>
        </p:nvSpPr>
        <p:spPr>
          <a:xfrm>
            <a:off x="809469" y="5472751"/>
            <a:ext cx="10658006"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কাসেম বলিলেন , “সখিনা ,প্রণয়-পরিচয়ের ভিখারি আমরা নহি;এতক্ষণে নূতন সম্বন্ধে পূর্বের প্রণয় নূতন ভাবে আজীবন কাল পর্যন্ত সমভাবে </a:t>
            </a:r>
            <a:r>
              <a:rPr lang="bn-IN" sz="2400" dirty="0">
                <a:latin typeface="NikoshBAN" panose="02000000000000000000" pitchFamily="2" charset="0"/>
                <a:cs typeface="NikoshBAN" panose="02000000000000000000" pitchFamily="2" charset="0"/>
              </a:rPr>
              <a:t>রক্ষার </a:t>
            </a:r>
            <a:r>
              <a:rPr lang="bn-IN" sz="2400" dirty="0" smtClean="0">
                <a:latin typeface="NikoshBAN" panose="02000000000000000000" pitchFamily="2" charset="0"/>
                <a:cs typeface="NikoshBAN" panose="02000000000000000000" pitchFamily="2" charset="0"/>
              </a:rPr>
              <a:t>জন্যই বিধাতা এই নূতন সম্বন্ধ সৃষ্টি করাইলেন। তুমি বীর কন্যা,বীরজায়া;এই সময় তোমার মৌনী হইয়া থাকা আমার অধিকতর দুঃখের কারণ।”</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89664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08" y="0"/>
            <a:ext cx="5504789" cy="274320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530"/>
          <a:stretch/>
        </p:blipFill>
        <p:spPr>
          <a:xfrm>
            <a:off x="6250104" y="1"/>
            <a:ext cx="5217371"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07" y="2859211"/>
            <a:ext cx="5504789" cy="26135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103" y="2859209"/>
            <a:ext cx="5217372" cy="2613541"/>
          </a:xfrm>
          <a:prstGeom prst="rect">
            <a:avLst/>
          </a:prstGeom>
        </p:spPr>
      </p:pic>
      <p:sp>
        <p:nvSpPr>
          <p:cNvPr id="8" name="TextBox 7"/>
          <p:cNvSpPr txBox="1"/>
          <p:nvPr/>
        </p:nvSpPr>
        <p:spPr>
          <a:xfrm>
            <a:off x="599607" y="5472751"/>
            <a:ext cx="10867868"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সখিনা বলিল, “কাসেম, তুমি আমাকে প্রবধ দিতে পারিবেনা। তবে এইমাত্র বলি,যেখানে সত্রুর নাম নাই, এজিদের ভয় নাই, কারবালা প্রান্তর নাই,ফোরাতজলের পিপাসাও যেখানে নাই, সেইস্থানে আমি যেন তোমাকে পাই; এই আমার প্রার্থনা। প্রণয় ছিল, পরিণয় হইল আর কী আশা?”</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0518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7014" y="3613936"/>
            <a:ext cx="10717343" cy="369332"/>
          </a:xfrm>
          <a:prstGeom prst="rect">
            <a:avLst/>
          </a:prstGeom>
        </p:spPr>
        <p:txBody>
          <a:bodyPr wrap="square">
            <a:spAutoFit/>
          </a:bodyPr>
          <a:lstStyle/>
          <a:p>
            <a:endParaRPr lang="en-US"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56" y="0"/>
            <a:ext cx="4841824" cy="272286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0653" y="15540"/>
            <a:ext cx="5664018" cy="27073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56" y="2855626"/>
            <a:ext cx="4841824" cy="26421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652" y="2845030"/>
            <a:ext cx="5664019" cy="2652747"/>
          </a:xfrm>
          <a:prstGeom prst="rect">
            <a:avLst/>
          </a:prstGeom>
        </p:spPr>
      </p:pic>
      <p:sp>
        <p:nvSpPr>
          <p:cNvPr id="10" name="TextBox 9"/>
          <p:cNvSpPr txBox="1"/>
          <p:nvPr/>
        </p:nvSpPr>
        <p:spPr>
          <a:xfrm>
            <a:off x="737328" y="5646990"/>
            <a:ext cx="10717343"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প্রিয়তমা ভার্জাকে অতি স্নেহসহকারে আলিঙ্গন করিয়া মুখের নিকটে মুখ রাখিয়া কাসেম বলিতে লাগিলেন, “আমি যুদ্দযাত্রী,শত্রুশোণীতপিপাসু; আজ সপ্ত দিবস এক বিন্দু মাত্র জল গ্রহণ করিনাই, কিন্তু এখন আমার ক্ষুধা-পিপাসা কিছুই নাই।” তুমি কাঁদিওনা, মনের আনন্দে আমাকে বিদায় দাও।</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0988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81417" y="29195"/>
            <a:ext cx="3563912" cy="705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শিক্ষক পরিচিতি</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861975" y="-24070"/>
            <a:ext cx="3563912"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পাঠ পরিচিতি</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125034" y="668213"/>
            <a:ext cx="2557014" cy="2399690"/>
          </a:xfrm>
          <a:prstGeom prst="rect">
            <a:avLst/>
          </a:prstGeom>
          <a:ln>
            <a:noFill/>
          </a:ln>
          <a:effectLst>
            <a:softEdge rad="112500"/>
          </a:effectLst>
        </p:spPr>
      </p:pic>
      <p:sp>
        <p:nvSpPr>
          <p:cNvPr id="11" name="Rectangle 10"/>
          <p:cNvSpPr/>
          <p:nvPr/>
        </p:nvSpPr>
        <p:spPr>
          <a:xfrm>
            <a:off x="330019" y="3095956"/>
            <a:ext cx="5366632" cy="3724096"/>
          </a:xfrm>
          <a:prstGeom prst="rect">
            <a:avLst/>
          </a:prstGeom>
          <a:solidFill>
            <a:schemeClr val="bg1"/>
          </a:solidFill>
        </p:spPr>
        <p:txBody>
          <a:bodyPr wrap="square">
            <a:spAutoFit/>
          </a:bodyPr>
          <a:lstStyle/>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প্রভাষক বাংলা</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600" dirty="0">
                <a:latin typeface="NikoshBAN" panose="02000000000000000000" pitchFamily="2" charset="0"/>
                <a:ea typeface="Microsoft YaHei" panose="020B0503020204020204" pitchFamily="34" charset="-122"/>
                <a:cs typeface="NikoshBAN" panose="02000000000000000000" pitchFamily="2" charset="0"/>
              </a:rPr>
              <a:t> </a:t>
            </a:r>
            <a:r>
              <a:rPr lang="en-US" sz="20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20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514555" y="3095956"/>
            <a:ext cx="5402704" cy="34778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আলিম</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a:p>
            <a:pPr algn="ctr"/>
            <a:r>
              <a:rPr lang="en-US" sz="6000" dirty="0" err="1" smtClean="0">
                <a:solidFill>
                  <a:schemeClr val="tx1"/>
                </a:solidFill>
                <a:latin typeface="NikoshBAN" pitchFamily="2" charset="0"/>
                <a:cs typeface="NikoshBAN" pitchFamily="2" charset="0"/>
              </a:rPr>
              <a:t>গদ্য</a:t>
            </a:r>
            <a:endParaRPr lang="bn-BD" sz="6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সময়ঃ ৫০ মিনিট</a:t>
            </a:r>
            <a:endParaRPr lang="bn-IN" sz="4000" dirty="0" smtClean="0">
              <a:solidFill>
                <a:schemeClr val="tx1"/>
              </a:solidFill>
              <a:latin typeface="NikoshBAN" pitchFamily="2" charset="0"/>
              <a:cs typeface="NikoshBAN" pitchFamily="2" charset="0"/>
            </a:endParaRPr>
          </a:p>
          <a:p>
            <a:pPr algn="ctr"/>
            <a:r>
              <a:rPr lang="bn-IN" sz="4000" smtClean="0">
                <a:solidFill>
                  <a:schemeClr val="tx1"/>
                </a:solidFill>
                <a:latin typeface="NikoshBAN" pitchFamily="2" charset="0"/>
                <a:cs typeface="NikoshBAN" pitchFamily="2" charset="0"/>
              </a:rPr>
              <a:t>তারিখ </a:t>
            </a:r>
            <a:r>
              <a:rPr lang="bn-IN" sz="4000" smtClean="0">
                <a:solidFill>
                  <a:schemeClr val="tx1"/>
                </a:solidFill>
                <a:latin typeface="NikoshBAN" pitchFamily="2" charset="0"/>
                <a:cs typeface="NikoshBAN" pitchFamily="2" charset="0"/>
              </a:rPr>
              <a:t>১</a:t>
            </a:r>
            <a:r>
              <a:rPr lang="bn-IN" sz="4000" smtClean="0">
                <a:solidFill>
                  <a:schemeClr val="tx1"/>
                </a:solidFill>
                <a:latin typeface="NikoshBAN" pitchFamily="2" charset="0"/>
                <a:cs typeface="NikoshBAN" pitchFamily="2" charset="0"/>
              </a:rPr>
              <a:t>৬</a:t>
            </a:r>
            <a:r>
              <a:rPr lang="bn-IN" sz="4000" smtClean="0">
                <a:solidFill>
                  <a:schemeClr val="tx1"/>
                </a:solidFill>
                <a:latin typeface="NikoshBAN" pitchFamily="2" charset="0"/>
                <a:cs typeface="NikoshBAN" pitchFamily="2" charset="0"/>
              </a:rPr>
              <a:t>/০৯/২০২০</a:t>
            </a:r>
            <a:endParaRPr lang="en-US" sz="4000" dirty="0" smtClean="0">
              <a:solidFill>
                <a:schemeClr val="tx1"/>
              </a:solidFill>
              <a:latin typeface="NikoshBAN" pitchFamily="2" charset="0"/>
              <a:cs typeface="NikoshBAN"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512" y="737899"/>
            <a:ext cx="2071656" cy="2330004"/>
          </a:xfrm>
          <a:prstGeom prst="rect">
            <a:avLst/>
          </a:prstGeom>
        </p:spPr>
      </p:pic>
    </p:spTree>
    <p:extLst>
      <p:ext uri="{BB962C8B-B14F-4D97-AF65-F5344CB8AC3E}">
        <p14:creationId xmlns:p14="http://schemas.microsoft.com/office/powerpoint/2010/main" val="3161575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7014" y="3613936"/>
            <a:ext cx="10717343" cy="369332"/>
          </a:xfrm>
          <a:prstGeom prst="rect">
            <a:avLst/>
          </a:prstGeom>
        </p:spPr>
        <p:txBody>
          <a:bodyPr wrap="square">
            <a:spAutoFit/>
          </a:bodyPr>
          <a:lstStyle/>
          <a:p>
            <a:endParaRPr lang="en-US"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0653" y="116175"/>
            <a:ext cx="5664018" cy="27073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28" y="2898489"/>
            <a:ext cx="4913964" cy="26719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28" y="116175"/>
            <a:ext cx="4913964" cy="2705799"/>
          </a:xfrm>
          <a:prstGeom prst="rect">
            <a:avLst/>
          </a:prstGeom>
        </p:spPr>
      </p:pic>
      <p:grpSp>
        <p:nvGrpSpPr>
          <p:cNvPr id="10" name="Group 9"/>
          <p:cNvGrpSpPr/>
          <p:nvPr/>
        </p:nvGrpSpPr>
        <p:grpSpPr>
          <a:xfrm>
            <a:off x="5790653" y="2898489"/>
            <a:ext cx="5664018" cy="2662025"/>
            <a:chOff x="5790653" y="2898489"/>
            <a:chExt cx="5664018" cy="266202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653" y="2911705"/>
              <a:ext cx="2648809" cy="26488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462" y="2898489"/>
              <a:ext cx="3015209" cy="2653259"/>
            </a:xfrm>
            <a:prstGeom prst="rect">
              <a:avLst/>
            </a:prstGeom>
          </p:spPr>
        </p:pic>
      </p:grpSp>
      <p:sp>
        <p:nvSpPr>
          <p:cNvPr id="13" name="TextBox 12"/>
          <p:cNvSpPr txBox="1"/>
          <p:nvPr/>
        </p:nvSpPr>
        <p:spPr>
          <a:xfrm>
            <a:off x="737328" y="5646990"/>
            <a:ext cx="10717343" cy="1200329"/>
          </a:xfrm>
          <a:prstGeom prst="rect">
            <a:avLst/>
          </a:prstGeom>
          <a:solidFill>
            <a:schemeClr val="accent6">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সখিনা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ঈশ্বরে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সঁপিলাম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প্রথম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মিলনরজনীর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সমাগম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আশয়ে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অস্তমিত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প্রফুল্ল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হওয়া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যাও</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মুখের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তাকাইতে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bn-IN" sz="2400" dirty="0" smtClean="0">
                <a:latin typeface="NikoshBAN" panose="02000000000000000000" pitchFamily="2" charset="0"/>
                <a:cs typeface="NikoshBAN" panose="02000000000000000000" pitchFamily="2" charset="0"/>
              </a:rPr>
              <a:t>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আয়তলোচনে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বিষাদিতভাবে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bn-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5440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7014" y="3613936"/>
            <a:ext cx="10717343" cy="369332"/>
          </a:xfrm>
          <a:prstGeom prst="rect">
            <a:avLst/>
          </a:prstGeom>
        </p:spPr>
        <p:txBody>
          <a:bodyPr wrap="square">
            <a:spAutoFit/>
          </a:bodyPr>
          <a:lstStyle/>
          <a:p>
            <a:endParaRPr lang="en-US"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0653" y="15540"/>
            <a:ext cx="5664018" cy="27073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27" y="73418"/>
            <a:ext cx="4868993" cy="2649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27" y="2856698"/>
            <a:ext cx="4869660" cy="26596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652" y="2869767"/>
            <a:ext cx="5664019" cy="2651870"/>
          </a:xfrm>
          <a:prstGeom prst="rect">
            <a:avLst/>
          </a:prstGeom>
        </p:spPr>
      </p:pic>
      <p:sp>
        <p:nvSpPr>
          <p:cNvPr id="9" name="TextBox 8"/>
          <p:cNvSpPr txBox="1"/>
          <p:nvPr/>
        </p:nvSpPr>
        <p:spPr>
          <a:xfrm>
            <a:off x="737328" y="5646990"/>
            <a:ext cx="10717343" cy="1200329"/>
          </a:xfrm>
          <a:prstGeom prst="rect">
            <a:avLst/>
          </a:prstGeom>
          <a:solidFill>
            <a:schemeClr val="accent6">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কোমলপ্রাণা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সুকোমল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চুম্বন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আশা-ভরসা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অঙ্কুরিত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মূহুর্তেই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দ্রুতপদে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লম্ফে</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অশ্বে</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আরোহণপূর্বক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অশ্বপৃষ্ঠে</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কশাঘাত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বায়ুবেগে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দৌড়াইয়া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চলিল</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2954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101073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দুহিতা </a:t>
            </a:r>
            <a:endParaRPr lang="en-US" sz="2800"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4740141" y="2607186"/>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কন্যা</a:t>
            </a:r>
            <a:endParaRPr lang="en-US" sz="28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4740141" y="1011831"/>
            <a:ext cx="1499016" cy="78698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সাদিয়ানা বাদ্য</a:t>
            </a:r>
            <a:endParaRPr lang="en-US" sz="2800"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9752562" y="2593297"/>
            <a:ext cx="2330748"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বিয়ের বাজনা</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Rectangle 8"/>
          <p:cNvSpPr/>
          <p:nvPr/>
        </p:nvSpPr>
        <p:spPr>
          <a:xfrm>
            <a:off x="224853" y="323787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চরণ</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Rectangle 9"/>
          <p:cNvSpPr/>
          <p:nvPr/>
        </p:nvSpPr>
        <p:spPr>
          <a:xfrm>
            <a:off x="4740141" y="5093429"/>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পা</a:t>
            </a:r>
            <a:endParaRPr lang="en-US" sz="2800" dirty="0">
              <a:solidFill>
                <a:srgbClr val="FF0000"/>
              </a:solidFill>
              <a:latin typeface="NikoshBAN" panose="02000000000000000000" pitchFamily="2" charset="0"/>
              <a:cs typeface="NikoshBAN" panose="02000000000000000000" pitchFamily="2" charset="0"/>
            </a:endParaRPr>
          </a:p>
        </p:txBody>
      </p:sp>
      <p:sp>
        <p:nvSpPr>
          <p:cNvPr id="12" name="Rectangle 11"/>
          <p:cNvSpPr/>
          <p:nvPr/>
        </p:nvSpPr>
        <p:spPr>
          <a:xfrm>
            <a:off x="9752561" y="5008623"/>
            <a:ext cx="2330749"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রাশির উদয়কাল </a:t>
            </a:r>
            <a:endParaRPr lang="en-US" sz="2800" dirty="0">
              <a:solidFill>
                <a:srgbClr val="FF0000"/>
              </a:solidFill>
              <a:latin typeface="NikoshBAN" panose="02000000000000000000" pitchFamily="2" charset="0"/>
              <a:cs typeface="NikoshBAN" panose="02000000000000000000" pitchFamily="2" charset="0"/>
            </a:endParaRPr>
          </a:p>
        </p:txBody>
      </p:sp>
      <p:sp>
        <p:nvSpPr>
          <p:cNvPr id="16" name="Rectangle 15"/>
          <p:cNvSpPr/>
          <p:nvPr/>
        </p:nvSpPr>
        <p:spPr>
          <a:xfrm>
            <a:off x="4740141" y="3770978"/>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লগ্ন</a:t>
            </a:r>
            <a:endParaRPr lang="en-US" sz="2800" dirty="0">
              <a:solidFill>
                <a:srgbClr val="FF0000"/>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0295" b="21530"/>
          <a:stretch/>
        </p:blipFill>
        <p:spPr>
          <a:xfrm>
            <a:off x="1832559" y="1373516"/>
            <a:ext cx="2829736" cy="17522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717" y="3652031"/>
            <a:ext cx="2810578" cy="2085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290" y="1976779"/>
            <a:ext cx="2876550" cy="186771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291" y="4595413"/>
            <a:ext cx="2875561" cy="1910318"/>
          </a:xfrm>
          <a:prstGeom prst="rect">
            <a:avLst/>
          </a:prstGeom>
        </p:spPr>
      </p:pic>
    </p:spTree>
    <p:extLst>
      <p:ext uri="{BB962C8B-B14F-4D97-AF65-F5344CB8AC3E}">
        <p14:creationId xmlns:p14="http://schemas.microsoft.com/office/powerpoint/2010/main" val="2890334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out)">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out)">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out)">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98185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রণক্ষেত্র</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963466" y="2913018"/>
            <a:ext cx="1610119"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যুদ্ধক্ষেত্র</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978002" y="1555650"/>
            <a:ext cx="1610119" cy="7792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বস্ত্রাবাসমধ্যে</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0501229" y="2533108"/>
            <a:ext cx="1499016" cy="8511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তাঁবুর ঘরে</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24853" y="312640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ভার্যা</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5020413" y="5505120"/>
            <a:ext cx="1453237" cy="7739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পত্নী,স্ত্রী।</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0501229" y="5126637"/>
            <a:ext cx="1499016" cy="8788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smtClean="0">
                <a:solidFill>
                  <a:schemeClr val="tx1"/>
                </a:solidFill>
                <a:latin typeface="NikoshBAN" panose="02000000000000000000" pitchFamily="2" charset="0"/>
                <a:cs typeface="NikoshBAN" panose="02000000000000000000" pitchFamily="2" charset="0"/>
              </a:rPr>
              <a:t>অসীম আকাশ</a:t>
            </a:r>
            <a:endParaRPr lang="en-US" sz="28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5034121" y="4207096"/>
            <a:ext cx="1453237" cy="8232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সপ্ততল আকাশ</a:t>
            </a:r>
            <a:endParaRPr lang="en-US" sz="2800" dirty="0">
              <a:solidFill>
                <a:schemeClr val="tx1"/>
              </a:solidFill>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97" y="1843556"/>
            <a:ext cx="3022278" cy="191220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658" y="4616970"/>
            <a:ext cx="3135562" cy="21065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797" y="4207096"/>
            <a:ext cx="3022278" cy="1905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658" y="2102507"/>
            <a:ext cx="3135562" cy="2047787"/>
          </a:xfrm>
          <a:prstGeom prst="rect">
            <a:avLst/>
          </a:prstGeom>
        </p:spPr>
      </p:pic>
    </p:spTree>
    <p:extLst>
      <p:ext uri="{BB962C8B-B14F-4D97-AF65-F5344CB8AC3E}">
        <p14:creationId xmlns:p14="http://schemas.microsoft.com/office/powerpoint/2010/main" val="1503203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out)">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out)">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out)">
                                      <p:cBhvr>
                                        <p:cTn id="57" dur="2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a:p>
            <a:pPr algn="ctr"/>
            <a:endParaRPr lang="en-US" dirty="0"/>
          </a:p>
        </p:txBody>
      </p:sp>
      <p:sp>
        <p:nvSpPr>
          <p:cNvPr id="2" name="Oval 1"/>
          <p:cNvSpPr/>
          <p:nvPr/>
        </p:nvSpPr>
        <p:spPr>
          <a:xfrm>
            <a:off x="4019550" y="0"/>
            <a:ext cx="3835296" cy="100434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rgbClr val="002060"/>
                </a:solidFill>
                <a:latin typeface="NikoshBAN" panose="02000000000000000000" pitchFamily="2" charset="0"/>
                <a:cs typeface="NikoshBAN" panose="02000000000000000000" pitchFamily="2" charset="0"/>
              </a:rPr>
              <a:t>একক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813582" y="1352402"/>
            <a:ext cx="10308086" cy="18142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 </a:t>
            </a:r>
            <a:endParaRPr lang="en-US" sz="4800" dirty="0" smtClean="0">
              <a:solidFill>
                <a:schemeClr val="tx1"/>
              </a:solidFill>
              <a:latin typeface="NikoshBAN" panose="02000000000000000000" pitchFamily="2" charset="0"/>
              <a:cs typeface="NikoshBAN" panose="02000000000000000000" pitchFamily="2" charset="0"/>
            </a:endParaRPr>
          </a:p>
          <a:p>
            <a:pPr algn="ctr"/>
            <a:r>
              <a:rPr lang="bn-IN" sz="4800" dirty="0" smtClean="0">
                <a:solidFill>
                  <a:schemeClr val="tx1"/>
                </a:solidFill>
                <a:latin typeface="NikoshBAN" panose="02000000000000000000" pitchFamily="2" charset="0"/>
                <a:cs typeface="NikoshBAN" panose="02000000000000000000" pitchFamily="2" charset="0"/>
              </a:rPr>
              <a:t>প্রশ্নঃ-</a:t>
            </a:r>
            <a:r>
              <a:rPr lang="en-US" sz="4800" dirty="0" err="1">
                <a:solidFill>
                  <a:schemeClr val="tx1"/>
                </a:solidFill>
                <a:latin typeface="NikoshBAN" panose="02000000000000000000" pitchFamily="2" charset="0"/>
                <a:cs typeface="NikoshBAN" panose="02000000000000000000" pitchFamily="2" charset="0"/>
              </a:rPr>
              <a:t>মহাবীর</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কাসেম</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কবচের</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লেখা</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দেখে</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কী</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বলে</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পণ</a:t>
            </a:r>
            <a:r>
              <a:rPr lang="en-US" sz="4800" dirty="0">
                <a:solidFill>
                  <a:schemeClr val="tx1"/>
                </a:solidFill>
                <a:latin typeface="NikoshBAN" panose="02000000000000000000" pitchFamily="2" charset="0"/>
                <a:cs typeface="NikoshBAN" panose="02000000000000000000" pitchFamily="2" charset="0"/>
              </a:rPr>
              <a:t>  </a:t>
            </a:r>
            <a:r>
              <a:rPr lang="en-US" sz="4800" dirty="0" err="1" smtClean="0">
                <a:solidFill>
                  <a:schemeClr val="tx1"/>
                </a:solidFill>
                <a:latin typeface="NikoshBAN" panose="02000000000000000000" pitchFamily="2" charset="0"/>
                <a:cs typeface="NikoshBAN" panose="02000000000000000000" pitchFamily="2" charset="0"/>
              </a:rPr>
              <a:t>করলেন</a:t>
            </a:r>
            <a:r>
              <a:rPr lang="en-US" sz="4800" dirty="0" smtClean="0">
                <a:solidFill>
                  <a:schemeClr val="tx1"/>
                </a:solidFill>
                <a:latin typeface="NikoshBAN" panose="02000000000000000000" pitchFamily="2" charset="0"/>
                <a:cs typeface="NikoshBAN" panose="02000000000000000000" pitchFamily="2" charset="0"/>
              </a:rPr>
              <a:t> </a:t>
            </a:r>
            <a:r>
              <a:rPr lang="bn-IN" sz="4800" dirty="0" smtClean="0">
                <a:solidFill>
                  <a:schemeClr val="tx1"/>
                </a:solidFill>
                <a:latin typeface="NikoshBAN" panose="02000000000000000000" pitchFamily="2" charset="0"/>
                <a:cs typeface="NikoshBAN" panose="02000000000000000000" pitchFamily="2" charset="0"/>
              </a:rPr>
              <a:t>?</a:t>
            </a:r>
            <a:r>
              <a:rPr lang="bn-IN" sz="4800" dirty="0">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a:p>
            <a:pPr algn="ctr"/>
            <a:endParaRPr lang="en-US" sz="4800"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813582" y="3428998"/>
            <a:ext cx="10290411" cy="31666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উত্তরঃ-</a:t>
            </a:r>
            <a:r>
              <a:rPr lang="en-US" sz="4400" dirty="0" err="1">
                <a:solidFill>
                  <a:schemeClr val="tx1"/>
                </a:solidFill>
                <a:latin typeface="NikoshBAN" panose="02000000000000000000" pitchFamily="2" charset="0"/>
                <a:cs typeface="NikoshBAN" panose="02000000000000000000" pitchFamily="2" charset="0"/>
              </a:rPr>
              <a:t>মহাবীর</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কাসেম</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কবচের</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লেখা</a:t>
            </a:r>
            <a:r>
              <a:rPr lang="en-US" sz="4400" dirty="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দেখে</a:t>
            </a:r>
            <a:r>
              <a:rPr lang="bn-IN" sz="4400" dirty="0" smtClean="0">
                <a:solidFill>
                  <a:schemeClr val="tx1"/>
                </a:solidFill>
                <a:latin typeface="NikoshBAN" panose="02000000000000000000" pitchFamily="2" charset="0"/>
                <a:cs typeface="NikoshBAN" panose="02000000000000000000" pitchFamily="2" charset="0"/>
              </a:rPr>
              <a:t> বলল আর </a:t>
            </a:r>
            <a:r>
              <a:rPr lang="bn-IN" sz="4400" dirty="0">
                <a:solidFill>
                  <a:schemeClr val="tx1"/>
                </a:solidFill>
                <a:latin typeface="NikoshBAN" panose="02000000000000000000" pitchFamily="2" charset="0"/>
                <a:cs typeface="NikoshBAN" panose="02000000000000000000" pitchFamily="2" charset="0"/>
              </a:rPr>
              <a:t>আমার কোন আপত্তি নাই। এই বেশেই </a:t>
            </a:r>
            <a:r>
              <a:rPr lang="bn-IN" sz="4400" dirty="0" smtClean="0">
                <a:solidFill>
                  <a:schemeClr val="tx1"/>
                </a:solidFill>
                <a:latin typeface="NikoshBAN" panose="02000000000000000000" pitchFamily="2" charset="0"/>
                <a:cs typeface="NikoshBAN" panose="02000000000000000000" pitchFamily="2" charset="0"/>
              </a:rPr>
              <a:t>আমি সখিনাকে বিবাহ ক</a:t>
            </a:r>
            <a:r>
              <a:rPr lang="en-US" sz="4400" dirty="0" err="1" smtClean="0">
                <a:solidFill>
                  <a:schemeClr val="tx1"/>
                </a:solidFill>
                <a:latin typeface="NikoshBAN" panose="02000000000000000000" pitchFamily="2" charset="0"/>
                <a:cs typeface="NikoshBAN" panose="02000000000000000000" pitchFamily="2" charset="0"/>
              </a:rPr>
              <a:t>রে</a:t>
            </a:r>
            <a:r>
              <a:rPr lang="bn-IN" sz="4400" dirty="0" smtClean="0">
                <a:solidFill>
                  <a:schemeClr val="tx1"/>
                </a:solidFill>
                <a:latin typeface="NikoshBAN" panose="02000000000000000000" pitchFamily="2" charset="0"/>
                <a:cs typeface="NikoshBAN" panose="02000000000000000000" pitchFamily="2" charset="0"/>
              </a:rPr>
              <a:t> </a:t>
            </a:r>
            <a:r>
              <a:rPr lang="bn-IN" sz="4400" dirty="0">
                <a:solidFill>
                  <a:schemeClr val="tx1"/>
                </a:solidFill>
                <a:latin typeface="NikoshBAN" panose="02000000000000000000" pitchFamily="2" charset="0"/>
                <a:cs typeface="NikoshBAN" panose="02000000000000000000" pitchFamily="2" charset="0"/>
              </a:rPr>
              <a:t>পিতার আজ্ঞা পালন ও পিতৃব্যের প্রতিজ্ঞা রক্ষা </a:t>
            </a:r>
            <a:r>
              <a:rPr lang="bn-IN" sz="4400" dirty="0" smtClean="0">
                <a:solidFill>
                  <a:schemeClr val="tx1"/>
                </a:solidFill>
                <a:latin typeface="NikoshBAN" panose="02000000000000000000" pitchFamily="2" charset="0"/>
                <a:cs typeface="NikoshBAN" panose="02000000000000000000" pitchFamily="2" charset="0"/>
              </a:rPr>
              <a:t>করব </a:t>
            </a:r>
            <a:r>
              <a:rPr lang="en-US" sz="4400" dirty="0" err="1" smtClean="0">
                <a:solidFill>
                  <a:schemeClr val="tx1"/>
                </a:solidFill>
                <a:latin typeface="NikoshBAN" panose="02000000000000000000" pitchFamily="2" charset="0"/>
                <a:cs typeface="NikoshBAN" panose="02000000000000000000" pitchFamily="2" charset="0"/>
              </a:rPr>
              <a:t>বলে</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পণ</a:t>
            </a:r>
            <a:r>
              <a:rPr lang="en-US" sz="4400" dirty="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করল</a:t>
            </a:r>
            <a:r>
              <a:rPr lang="bn-IN" sz="4400" dirty="0">
                <a:solidFill>
                  <a:schemeClr val="tx1"/>
                </a:solidFill>
                <a:latin typeface="NikoshBAN" panose="02000000000000000000" pitchFamily="2" charset="0"/>
                <a:cs typeface="NikoshBAN" panose="02000000000000000000" pitchFamily="2" charset="0"/>
              </a:rPr>
              <a:t>।</a:t>
            </a:r>
            <a:r>
              <a:rPr lang="bn-IN"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450786" y="12733"/>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39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42" y="535269"/>
            <a:ext cx="5798247" cy="31161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76" y="535269"/>
            <a:ext cx="5308361" cy="312786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65" t="785" r="-565" b="10398"/>
          <a:stretch/>
        </p:blipFill>
        <p:spPr>
          <a:xfrm>
            <a:off x="6392375" y="3719002"/>
            <a:ext cx="5308361" cy="305826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22623"/>
          <a:stretch/>
        </p:blipFill>
        <p:spPr>
          <a:xfrm>
            <a:off x="484642" y="3737395"/>
            <a:ext cx="5798247" cy="3039876"/>
          </a:xfrm>
          <a:prstGeom prst="rect">
            <a:avLst/>
          </a:prstGeom>
        </p:spPr>
      </p:pic>
    </p:spTree>
    <p:extLst>
      <p:ext uri="{BB962C8B-B14F-4D97-AF65-F5344CB8AC3E}">
        <p14:creationId xmlns:p14="http://schemas.microsoft.com/office/powerpoint/2010/main" val="374153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প্রশ্নঃ-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বিষাদ-সমুদ্রে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আনন্দস্রোত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বোঝানো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হয়েছে</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1" name="Rounded Rectangle 10"/>
          <p:cNvSpPr/>
          <p:nvPr/>
        </p:nvSpPr>
        <p:spPr>
          <a:xfrm>
            <a:off x="1294209" y="3007381"/>
            <a:ext cx="9603582" cy="37240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atin typeface="NikoshBAN" panose="02000000000000000000" pitchFamily="2" charset="0"/>
                <a:cs typeface="NikoshBAN" panose="02000000000000000000" pitchFamily="2" charset="0"/>
              </a:rPr>
              <a:t>উত্তরঃ-</a:t>
            </a:r>
            <a:r>
              <a:rPr lang="en-US" sz="3200" dirty="0" err="1" smtClean="0">
                <a:latin typeface="NikoshBAN" panose="02000000000000000000" pitchFamily="2" charset="0"/>
                <a:cs typeface="NikoshBAN" panose="02000000000000000000" pitchFamily="2" charset="0"/>
              </a:rPr>
              <a:t>ইমাম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বিপদসঙ্কুল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পরিস্থিতিতে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কাসেমের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সখিনার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বিবাহ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বিষাদ-সমুদ্রে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আনন্দস্রোত</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হয়েছে</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প্রত্যেকে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রাত</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ফাটিয়ে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কাঁদতেছে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স্ত্রী-পুরুষ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একসাথে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দিনরাত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কাঁদতেছে,জগতকে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কাঁদাচ্ছে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a:t>
            </a:r>
            <a:r>
              <a:rPr lang="en-US" sz="3200" dirty="0" err="1" smtClean="0">
                <a:latin typeface="NikoshBAN" panose="02000000000000000000" pitchFamily="2" charset="0"/>
                <a:cs typeface="NikoshBAN" panose="02000000000000000000" pitchFamily="2" charset="0"/>
              </a:rPr>
              <a:t>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পিপাসা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পুরবাসীগণ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মুর্ছা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বিবাহ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বিষাদ-সমুদ্রে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আনন্দস্রোত</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বলেছেন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6025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7" y="458836"/>
            <a:ext cx="5439043" cy="33617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39" y="458836"/>
            <a:ext cx="5201587" cy="3367150"/>
          </a:xfrm>
          <a:prstGeom prst="rect">
            <a:avLst/>
          </a:prstGeom>
        </p:spPr>
      </p:pic>
      <p:grpSp>
        <p:nvGrpSpPr>
          <p:cNvPr id="12" name="Group 11"/>
          <p:cNvGrpSpPr/>
          <p:nvPr/>
        </p:nvGrpSpPr>
        <p:grpSpPr>
          <a:xfrm>
            <a:off x="659566" y="3949158"/>
            <a:ext cx="5439044" cy="3075710"/>
            <a:chOff x="659567" y="3754286"/>
            <a:chExt cx="5439043" cy="247029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3" t="-447" r="531" b="27093"/>
            <a:stretch/>
          </p:blipFill>
          <p:spPr>
            <a:xfrm>
              <a:off x="659567" y="3754286"/>
              <a:ext cx="5439043" cy="2458387"/>
            </a:xfrm>
            <a:prstGeom prst="rect">
              <a:avLst/>
            </a:prstGeom>
          </p:spPr>
        </p:pic>
        <p:sp>
          <p:nvSpPr>
            <p:cNvPr id="7" name="TextBox 6"/>
            <p:cNvSpPr txBox="1"/>
            <p:nvPr/>
          </p:nvSpPr>
          <p:spPr>
            <a:xfrm>
              <a:off x="1670211" y="5516380"/>
              <a:ext cx="3306523" cy="708205"/>
            </a:xfrm>
            <a:prstGeom prst="rect">
              <a:avLst/>
            </a:prstGeom>
            <a:solidFill>
              <a:schemeClr val="tx1">
                <a:lumMod val="85000"/>
                <a:lumOff val="15000"/>
              </a:schemeClr>
            </a:solidFill>
          </p:spPr>
          <p:txBody>
            <a:bodyPr wrap="square" rtlCol="0">
              <a:spAutoFit/>
            </a:bodyPr>
            <a:lstStyle/>
            <a:p>
              <a:endParaRPr lang="en-US" dirty="0"/>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839" y="3949158"/>
            <a:ext cx="5201587" cy="3092335"/>
          </a:xfrm>
          <a:prstGeom prst="rect">
            <a:avLst/>
          </a:prstGeom>
        </p:spPr>
      </p:pic>
    </p:spTree>
    <p:extLst>
      <p:ext uri="{BB962C8B-B14F-4D97-AF65-F5344CB8AC3E}">
        <p14:creationId xmlns:p14="http://schemas.microsoft.com/office/powerpoint/2010/main" val="636434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620970" y="614890"/>
            <a:ext cx="2089487"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‘শপলা’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614891"/>
            <a:ext cx="19812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‘পদ্ম’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501707"/>
            <a:ext cx="5381469" cy="20796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হাসনেবানু কাসেমের মুখে চুম্বন করে ঈশ্বরের কাছে কী বলে প্রার্থনা করলেন?</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501707"/>
            <a:ext cx="5621311" cy="20692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প্রশ্নঃ-হাসনেবানু কাসেমকে ‘একটু অপেক্ষা কর’ বলে কী করলেন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094283" y="3712462"/>
            <a:ext cx="2968052"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‘গোলাপ’দল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3" y="3707252"/>
            <a:ext cx="2878736"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‘জবা’দল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80"/>
            <a:ext cx="5381469" cy="208633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কাসেম সদ্য বিবাহিতা স্ত্রী সখিনার হাত ধরে কী বললেন ?  </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80"/>
            <a:ext cx="5621311" cy="192144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smtClean="0">
                <a:solidFill>
                  <a:schemeClr val="tx1"/>
                </a:solidFill>
                <a:latin typeface="NikoshBAN" panose="02000000000000000000" pitchFamily="2" charset="0"/>
                <a:cs typeface="NikoshBAN" panose="02000000000000000000" pitchFamily="2" charset="0"/>
              </a:rPr>
              <a:t>প্রশ্নঃ- কাসেম শত্রুদের রণবাদ্য শোনে সখিনার নিকট বিদায় নিতে চাইলে সখিনা কী বলে বিদায় দিলেন?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3508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repeatCount="indefinite"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0106" y="687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470608" y="1331546"/>
            <a:ext cx="11512445" cy="584775"/>
          </a:xfrm>
          <a:prstGeom prst="rect">
            <a:avLst/>
          </a:prstGeom>
          <a:solidFill>
            <a:schemeClr val="accent4">
              <a:lumMod val="20000"/>
              <a:lumOff val="80000"/>
            </a:schemeClr>
          </a:solid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১ । </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কাসেমের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যুদ্ধযাত্রা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পাঠটিতে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রণবাদ্য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লাগল</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উৎসবের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বাদ্যের</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সাদিয়ানা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বাদ্যের</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মর্সিয়া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বাদ্যের</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বিয়ের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বাদ্যের</a:t>
            </a:r>
            <a:r>
              <a:rPr lang="bn-IN" sz="2800" dirty="0" smtClean="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26627" y="5345402"/>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বাধ্য হয়ে</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4" y="5345402"/>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smtClean="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আনন্দিত হয়ে</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5" y="6110011"/>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শত্রুর ভয়ে ভীত হয়ে</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26627" y="6141475"/>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smtClean="0">
                <a:solidFill>
                  <a:schemeClr val="tx1"/>
                </a:solidFill>
                <a:latin typeface="NikoshBAN" panose="02000000000000000000" pitchFamily="2" charset="0"/>
                <a:cs typeface="NikoshBAN" panose="02000000000000000000" pitchFamily="2" charset="0"/>
              </a:rPr>
              <a:t>পরিস্থিতির স্বীকার হয়ে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419725" y="4075076"/>
            <a:ext cx="11512445" cy="1077218"/>
          </a:xfrm>
          <a:prstGeom prst="rect">
            <a:avLst/>
          </a:prstGeom>
          <a:solidFill>
            <a:schemeClr val="accent4">
              <a:lumMod val="20000"/>
              <a:lumOff val="80000"/>
            </a:schemeClr>
          </a:solidFill>
        </p:spPr>
        <p:txBody>
          <a:bodyPr wrap="square" rtlCol="0">
            <a:spAutoFit/>
          </a:bodyPr>
          <a:lstStyle/>
          <a:p>
            <a:pPr algn="ctr"/>
            <a:r>
              <a:rPr lang="bn-IN" sz="3200" dirty="0">
                <a:latin typeface="NikoshBAN" panose="02000000000000000000" pitchFamily="2" charset="0"/>
                <a:cs typeface="NikoshBAN" panose="02000000000000000000" pitchFamily="2" charset="0"/>
              </a:rPr>
              <a:t>২ </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ইমাম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নিদারুণ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প্রাণাধিক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সখিনাকে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কাসেমের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সমর্পণ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করলেন</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3" name="Oval 2"/>
          <p:cNvSpPr/>
          <p:nvPr/>
        </p:nvSpPr>
        <p:spPr>
          <a:xfrm>
            <a:off x="9683646" y="1"/>
            <a:ext cx="2143593" cy="11636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সঠিক উত্তরে ক্লিক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582253" y="2693769"/>
            <a:ext cx="2244374" cy="2249519"/>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93602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0"/>
            <a:ext cx="12192000" cy="69228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bn-IN" sz="7200" b="1" dirty="0" smtClean="0">
                <a:ln w="12700" cmpd="sng">
                  <a:solidFill>
                    <a:schemeClr val="accent4"/>
                  </a:solidFill>
                  <a:prstDash val="solid"/>
                </a:ln>
                <a:latin typeface="NikoshBAN" panose="02000000000000000000" pitchFamily="2" charset="0"/>
                <a:cs typeface="NikoshBAN" panose="02000000000000000000" pitchFamily="2" charset="0"/>
              </a:rPr>
              <a:t>ভিডিওটি ভালো করে লক্ষ্য কর  </a:t>
            </a:r>
            <a:endParaRPr lang="en-US" sz="7200" b="1" dirty="0">
              <a:ln w="12700" cmpd="sng">
                <a:solidFill>
                  <a:schemeClr val="accent4"/>
                </a:solidFill>
                <a:prstDash val="solid"/>
              </a:ln>
              <a:latin typeface="NikoshBAN" panose="02000000000000000000" pitchFamily="2" charset="0"/>
              <a:cs typeface="NikoshBAN" panose="02000000000000000000" pitchFamily="2" charset="0"/>
            </a:endParaRPr>
          </a:p>
        </p:txBody>
      </p:sp>
      <p:sp>
        <p:nvSpPr>
          <p:cNvPr id="5" name="TextBox 4"/>
          <p:cNvSpPr txBox="1"/>
          <p:nvPr/>
        </p:nvSpPr>
        <p:spPr>
          <a:xfrm>
            <a:off x="18951" y="4206618"/>
            <a:ext cx="12182524" cy="1938992"/>
          </a:xfrm>
          <a:prstGeom prst="rect">
            <a:avLst/>
          </a:prstGeom>
          <a:noFill/>
        </p:spPr>
        <p:txBody>
          <a:bodyPr wrap="square" rtlCol="0">
            <a:spAutoFit/>
          </a:bodyPr>
          <a:lstStyle/>
          <a:p>
            <a:pPr algn="ct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আমরা ভিডিওটিতে  লক্ষ্য করলাম</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কারবালার</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যুদ্ধের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কাহিনী</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নিয়ে লিখা</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কিছু</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প্রামান্য</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চিত্র</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a:t>
            </a:r>
            <a:r>
              <a:rPr lang="bn-IN"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6000" b="1"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solidFill>
                  <a:srgbClr val="002060"/>
                </a:solid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solidFill>
                <a:srgbClr val="002060"/>
              </a:solidFill>
              <a:latin typeface="NikoshBAN" panose="02000000000000000000" pitchFamily="2" charset="0"/>
              <a:cs typeface="NikoshBAN" panose="02000000000000000000" pitchFamily="2" charset="0"/>
            </a:endParaRPr>
          </a:p>
        </p:txBody>
      </p:sp>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639881395"/>
              </p:ext>
            </p:extLst>
          </p:nvPr>
        </p:nvGraphicFramePr>
        <p:xfrm>
          <a:off x="8076922" y="3635939"/>
          <a:ext cx="2311200" cy="1950075"/>
        </p:xfrm>
        <a:graphic>
          <a:graphicData uri="http://schemas.openxmlformats.org/presentationml/2006/ole">
            <mc:AlternateContent xmlns:mc="http://schemas.openxmlformats.org/markup-compatibility/2006">
              <mc:Choice xmlns:v="urn:schemas-microsoft-com:vml" Requires="v">
                <p:oleObj spid="_x0000_s110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076922" y="3635939"/>
                        <a:ext cx="2311200" cy="1950075"/>
                      </a:xfrm>
                      <a:prstGeom prst="rect">
                        <a:avLst/>
                      </a:prstGeom>
                    </p:spPr>
                  </p:pic>
                </p:oleObj>
              </mc:Fallback>
            </mc:AlternateContent>
          </a:graphicData>
        </a:graphic>
      </p:graphicFrame>
    </p:spTree>
    <p:extLst>
      <p:ext uri="{BB962C8B-B14F-4D97-AF65-F5344CB8AC3E}">
        <p14:creationId xmlns:p14="http://schemas.microsoft.com/office/powerpoint/2010/main" val="2816076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0-#ppt_w/2"/>
                                          </p:val>
                                        </p:tav>
                                        <p:tav tm="100000">
                                          <p:val>
                                            <p:strVal val="#ppt_x"/>
                                          </p:val>
                                        </p:tav>
                                      </p:tavLst>
                                    </p:anim>
                                    <p:anim calcmode="lin" valueType="num">
                                      <p:cBhvr additive="base">
                                        <p:cTn id="13"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1438" y="0"/>
            <a:ext cx="12192000" cy="692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2" name="Rectangle 1"/>
          <p:cNvSpPr/>
          <p:nvPr/>
        </p:nvSpPr>
        <p:spPr>
          <a:xfrm>
            <a:off x="4047345" y="-52654"/>
            <a:ext cx="3327816" cy="679636"/>
          </a:xfrm>
          <a:prstGeom prst="rect">
            <a:avLst/>
          </a:prstGeom>
          <a:solidFill>
            <a:schemeClr val="tx1">
              <a:lumMod val="65000"/>
              <a:lumOff val="3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247338" y="627136"/>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৩</a:t>
            </a:r>
            <a:r>
              <a:rPr lang="bn-IN" sz="2700" dirty="0" smtClean="0">
                <a:latin typeface="NikoshBAN" panose="02000000000000000000" pitchFamily="2" charset="0"/>
                <a:cs typeface="NikoshBAN" panose="02000000000000000000" pitchFamily="2" charset="0"/>
              </a:rPr>
              <a:t> । “কাসেমের যুদ্ধযাত্রা” পাঠটিতে</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কবচের</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অপর</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পৃষ্ঠায়</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কী</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লেখা</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ছিল</a:t>
            </a:r>
            <a:r>
              <a:rPr lang="bn-IN"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2379883" y="1602434"/>
            <a:ext cx="369467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smtClean="0">
                <a:solidFill>
                  <a:schemeClr val="tx1"/>
                </a:solidFill>
                <a:latin typeface="NikoshBAN" panose="02000000000000000000" pitchFamily="2" charset="0"/>
                <a:cs typeface="NikoshBAN" panose="02000000000000000000" pitchFamily="2" charset="0"/>
              </a:rPr>
              <a:t> 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এখনই</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যুদ্ধে</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যাও</a:t>
            </a:r>
            <a:endParaRPr lang="en-US" sz="27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379883" y="2256944"/>
            <a:ext cx="3694680"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ছখিনাকে</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বিয়ে</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কর</a:t>
            </a:r>
            <a:r>
              <a:rPr lang="bn-IN"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455958" y="2259761"/>
            <a:ext cx="3369721"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smtClean="0">
                <a:solidFill>
                  <a:schemeClr val="tx1"/>
                </a:solidFill>
                <a:latin typeface="NikoshBAN" panose="02000000000000000000" pitchFamily="2" charset="0"/>
                <a:cs typeface="NikoshBAN" panose="02000000000000000000" pitchFamily="2" charset="0"/>
              </a:rPr>
              <a:t>ঘ</a:t>
            </a:r>
            <a:r>
              <a:rPr lang="en-US" sz="2700" dirty="0" smtClean="0">
                <a:solidFill>
                  <a:schemeClr val="tx1"/>
                </a:solidFill>
                <a:latin typeface="NikoshBAN" panose="02000000000000000000" pitchFamily="2" charset="0"/>
                <a:cs typeface="NikoshBAN" panose="02000000000000000000" pitchFamily="2" charset="0"/>
              </a:rPr>
              <a:t>.</a:t>
            </a:r>
            <a:r>
              <a:rPr lang="bn-IN"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পিতৃব্যের</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প্রিতিজ্ঞা</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রক্ষা</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কর</a:t>
            </a:r>
            <a:r>
              <a:rPr lang="bn-IN"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418037" y="1591815"/>
            <a:ext cx="3390283" cy="6000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পিতার</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প্রতিশোধ</a:t>
            </a:r>
            <a:r>
              <a:rPr lang="en-US" sz="2700" dirty="0" smtClean="0">
                <a:solidFill>
                  <a:schemeClr val="tx1"/>
                </a:solidFill>
                <a:latin typeface="NikoshBAN" panose="02000000000000000000" pitchFamily="2" charset="0"/>
                <a:cs typeface="NikoshBAN" panose="02000000000000000000" pitchFamily="2" charset="0"/>
              </a:rPr>
              <a:t> </a:t>
            </a:r>
            <a:r>
              <a:rPr lang="en-US" sz="2700" dirty="0" err="1" smtClean="0">
                <a:solidFill>
                  <a:schemeClr val="tx1"/>
                </a:solidFill>
                <a:latin typeface="NikoshBAN" panose="02000000000000000000" pitchFamily="2" charset="0"/>
                <a:cs typeface="NikoshBAN" panose="02000000000000000000" pitchFamily="2" charset="0"/>
              </a:rPr>
              <a:t>নাও</a:t>
            </a:r>
            <a:r>
              <a:rPr lang="bn-IN"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418037" y="5596363"/>
            <a:ext cx="3369722" cy="5098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খ </a:t>
            </a:r>
            <a:r>
              <a:rPr lang="en-US" sz="2400" dirty="0" smtClean="0">
                <a:solidFill>
                  <a:schemeClr val="tx1"/>
                </a:solidFill>
                <a:latin typeface="NikoshBAN" panose="02000000000000000000" pitchFamily="2" charset="0"/>
                <a:cs typeface="NikoshBAN" panose="02000000000000000000" pitchFamily="2" charset="0"/>
              </a:rPr>
              <a:t>.</a:t>
            </a:r>
            <a:r>
              <a:rPr lang="bn-IN" sz="24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ii</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349624" y="5585987"/>
            <a:ext cx="3478529" cy="4747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379883" y="6291076"/>
            <a:ext cx="3461124" cy="5392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গ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smtClean="0">
                <a:solidFill>
                  <a:schemeClr val="tx1"/>
                </a:solidFill>
                <a:latin typeface="NikoshBAN" panose="02000000000000000000" pitchFamily="2" charset="0"/>
                <a:cs typeface="NikoshBAN" panose="02000000000000000000" pitchFamily="2" charset="0"/>
              </a:rPr>
              <a:t>ii</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428317" y="6259621"/>
            <a:ext cx="3369721" cy="5445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ঘ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 </a:t>
            </a:r>
            <a:r>
              <a:rPr lang="bn-IN" sz="27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ii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324570" y="2913419"/>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৪</a:t>
            </a:r>
            <a:r>
              <a:rPr lang="bn-IN" sz="2700" dirty="0" smtClean="0">
                <a:latin typeface="NikoshBAN" panose="02000000000000000000" pitchFamily="2" charset="0"/>
                <a:cs typeface="NikoshBAN" panose="02000000000000000000" pitchFamily="2" charset="0"/>
              </a:rPr>
              <a:t> । </a:t>
            </a:r>
            <a:r>
              <a:rPr lang="bn-IN" sz="2700" dirty="0">
                <a:latin typeface="NikoshBAN" panose="02000000000000000000" pitchFamily="2" charset="0"/>
                <a:cs typeface="NikoshBAN" panose="02000000000000000000" pitchFamily="2" charset="0"/>
              </a:rPr>
              <a:t>। “কাসেমের যুদ্ধযাত্রা” পাঠটিতে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কবচের</a:t>
            </a:r>
            <a:r>
              <a:rPr lang="en-US" sz="2700" dirty="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লেখা</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অনুযায়ী</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মহাবীর</a:t>
            </a:r>
            <a:r>
              <a:rPr lang="en-US" sz="2700" dirty="0" smtClean="0">
                <a:latin typeface="NikoshBAN" panose="02000000000000000000" pitchFamily="2" charset="0"/>
                <a:cs typeface="NikoshBAN" panose="02000000000000000000" pitchFamily="2" charset="0"/>
              </a:rPr>
              <a:t> </a:t>
            </a:r>
            <a:r>
              <a:rPr lang="en-US" sz="2700" dirty="0" err="1" smtClean="0">
                <a:latin typeface="NikoshBAN" panose="02000000000000000000" pitchFamily="2" charset="0"/>
                <a:cs typeface="NikoshBAN" panose="02000000000000000000" pitchFamily="2" charset="0"/>
              </a:rPr>
              <a:t>কাসেম</a:t>
            </a:r>
            <a:r>
              <a:rPr lang="bn-IN"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9879766" y="25428"/>
            <a:ext cx="2312234" cy="9820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সঠিক উত্তরে ক্লিক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Cloud Callout 3"/>
          <p:cNvSpPr/>
          <p:nvPr/>
        </p:nvSpPr>
        <p:spPr>
          <a:xfrm>
            <a:off x="10101236" y="1556901"/>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10108366" y="1418039"/>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87359" y="3243864"/>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10100208" y="1487470"/>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139560" y="3214208"/>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116696" y="3214208"/>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9829758" y="1418039"/>
            <a:ext cx="2470849" cy="2224284"/>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1" y="3200363"/>
            <a:ext cx="2608290" cy="2224103"/>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357019" y="3550506"/>
            <a:ext cx="7449875" cy="1200329"/>
          </a:xfrm>
          <a:prstGeom prst="rect">
            <a:avLst/>
          </a:prstGeom>
          <a:solidFill>
            <a:schemeClr val="accent6">
              <a:lumMod val="20000"/>
              <a:lumOff val="80000"/>
            </a:schemeClr>
          </a:solidFill>
        </p:spPr>
        <p:txBody>
          <a:bodyPr wrap="square" rtlCol="0">
            <a:spAutoFit/>
          </a:bodyPr>
          <a:lstStyle/>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সখিনাকে বিয়ে করলেন ।  </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পিতার আজ্ঞা পালন করল।</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পিতৃব্যের প্রতিজ্ঞা পালন করলেন।</a:t>
            </a:r>
          </a:p>
        </p:txBody>
      </p:sp>
      <p:sp>
        <p:nvSpPr>
          <p:cNvPr id="16" name="TextBox 15"/>
          <p:cNvSpPr txBox="1"/>
          <p:nvPr/>
        </p:nvSpPr>
        <p:spPr>
          <a:xfrm>
            <a:off x="2349624" y="4858167"/>
            <a:ext cx="7449875" cy="584775"/>
          </a:xfrm>
          <a:prstGeom prst="rect">
            <a:avLst/>
          </a:prstGeom>
          <a:solidFill>
            <a:schemeClr val="accent6">
              <a:lumMod val="40000"/>
              <a:lumOff val="6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নিচের কোনটি সঠিক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8834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 calcmode="lin" valueType="num">
                                      <p:cBhvr>
                                        <p:cTn id="49" dur="2000" fill="hold"/>
                                        <p:tgtEl>
                                          <p:spTgt spid="18"/>
                                        </p:tgtEl>
                                        <p:attrNameLst>
                                          <p:attrName>style.rotation</p:attrName>
                                        </p:attrNameLst>
                                      </p:cBhvr>
                                      <p:tavLst>
                                        <p:tav tm="0">
                                          <p:val>
                                            <p:fltVal val="90"/>
                                          </p:val>
                                        </p:tav>
                                        <p:tav tm="100000">
                                          <p:val>
                                            <p:fltVal val="0"/>
                                          </p:val>
                                        </p:tav>
                                      </p:tavLst>
                                    </p:anim>
                                    <p:animEffect transition="in" filter="fade">
                                      <p:cBhvr>
                                        <p:cTn id="50"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000" fill="hold"/>
                                        <p:tgtEl>
                                          <p:spTgt spid="21"/>
                                        </p:tgtEl>
                                        <p:attrNameLst>
                                          <p:attrName>ppt_w</p:attrName>
                                        </p:attrNameLst>
                                      </p:cBhvr>
                                      <p:tavLst>
                                        <p:tav tm="0">
                                          <p:val>
                                            <p:fltVal val="0"/>
                                          </p:val>
                                        </p:tav>
                                        <p:tav tm="100000">
                                          <p:val>
                                            <p:strVal val="#ppt_w"/>
                                          </p:val>
                                        </p:tav>
                                      </p:tavLst>
                                    </p:anim>
                                    <p:anim calcmode="lin" valueType="num">
                                      <p:cBhvr>
                                        <p:cTn id="57" dur="2000" fill="hold"/>
                                        <p:tgtEl>
                                          <p:spTgt spid="21"/>
                                        </p:tgtEl>
                                        <p:attrNameLst>
                                          <p:attrName>ppt_h</p:attrName>
                                        </p:attrNameLst>
                                      </p:cBhvr>
                                      <p:tavLst>
                                        <p:tav tm="0">
                                          <p:val>
                                            <p:fltVal val="0"/>
                                          </p:val>
                                        </p:tav>
                                        <p:tav tm="100000">
                                          <p:val>
                                            <p:strVal val="#ppt_h"/>
                                          </p:val>
                                        </p:tav>
                                      </p:tavLst>
                                    </p:anim>
                                    <p:anim calcmode="lin" valueType="num">
                                      <p:cBhvr>
                                        <p:cTn id="58" dur="2000" fill="hold"/>
                                        <p:tgtEl>
                                          <p:spTgt spid="21"/>
                                        </p:tgtEl>
                                        <p:attrNameLst>
                                          <p:attrName>style.rotation</p:attrName>
                                        </p:attrNameLst>
                                      </p:cBhvr>
                                      <p:tavLst>
                                        <p:tav tm="0">
                                          <p:val>
                                            <p:fltVal val="90"/>
                                          </p:val>
                                        </p:tav>
                                        <p:tav tm="100000">
                                          <p:val>
                                            <p:fltVal val="0"/>
                                          </p:val>
                                        </p:tav>
                                      </p:tavLst>
                                    </p:anim>
                                    <p:animEffect transition="in" filter="fade">
                                      <p:cBhvr>
                                        <p:cTn id="59"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000" fill="hold"/>
                                        <p:tgtEl>
                                          <p:spTgt spid="23"/>
                                        </p:tgtEl>
                                        <p:attrNameLst>
                                          <p:attrName>ppt_w</p:attrName>
                                        </p:attrNameLst>
                                      </p:cBhvr>
                                      <p:tavLst>
                                        <p:tav tm="0">
                                          <p:val>
                                            <p:fltVal val="0"/>
                                          </p:val>
                                        </p:tav>
                                        <p:tav tm="100000">
                                          <p:val>
                                            <p:strVal val="#ppt_w"/>
                                          </p:val>
                                        </p:tav>
                                      </p:tavLst>
                                    </p:anim>
                                    <p:anim calcmode="lin" valueType="num">
                                      <p:cBhvr>
                                        <p:cTn id="66" dur="2000" fill="hold"/>
                                        <p:tgtEl>
                                          <p:spTgt spid="23"/>
                                        </p:tgtEl>
                                        <p:attrNameLst>
                                          <p:attrName>ppt_h</p:attrName>
                                        </p:attrNameLst>
                                      </p:cBhvr>
                                      <p:tavLst>
                                        <p:tav tm="0">
                                          <p:val>
                                            <p:fltVal val="0"/>
                                          </p:val>
                                        </p:tav>
                                        <p:tav tm="100000">
                                          <p:val>
                                            <p:strVal val="#ppt_h"/>
                                          </p:val>
                                        </p:tav>
                                      </p:tavLst>
                                    </p:anim>
                                    <p:anim calcmode="lin" valueType="num">
                                      <p:cBhvr>
                                        <p:cTn id="67" dur="2000" fill="hold"/>
                                        <p:tgtEl>
                                          <p:spTgt spid="23"/>
                                        </p:tgtEl>
                                        <p:attrNameLst>
                                          <p:attrName>style.rotation</p:attrName>
                                        </p:attrNameLst>
                                      </p:cBhvr>
                                      <p:tavLst>
                                        <p:tav tm="0">
                                          <p:val>
                                            <p:fltVal val="90"/>
                                          </p:val>
                                        </p:tav>
                                        <p:tav tm="100000">
                                          <p:val>
                                            <p:fltVal val="0"/>
                                          </p:val>
                                        </p:tav>
                                      </p:tavLst>
                                    </p:anim>
                                    <p:animEffect transition="in" filter="fade">
                                      <p:cBhvr>
                                        <p:cTn id="6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“কাসেমের যুদ্ধযাত্রা”পাঠটি অনু</a:t>
              </a:r>
              <a:r>
                <a:rPr lang="en-US" sz="4400" dirty="0" err="1" smtClean="0">
                  <a:solidFill>
                    <a:schemeClr val="tx1"/>
                  </a:solidFill>
                  <a:latin typeface="NikoshBAN" panose="02000000000000000000" pitchFamily="2" charset="0"/>
                  <a:cs typeface="NikoshBAN" panose="02000000000000000000" pitchFamily="2" charset="0"/>
                </a:rPr>
                <a:t>সারে</a:t>
              </a:r>
              <a:r>
                <a:rPr lang="bn-IN" sz="4400" dirty="0" smtClean="0">
                  <a:solidFill>
                    <a:schemeClr val="tx1"/>
                  </a:solidFill>
                  <a:latin typeface="NikoshBAN" panose="02000000000000000000" pitchFamily="2" charset="0"/>
                  <a:cs typeface="NikoshBAN" panose="02000000000000000000" pitchFamily="2" charset="0"/>
                </a:rPr>
                <a:t>  হাসানপুত্র মহাবীর কাসেমের </a:t>
              </a:r>
              <a:r>
                <a:rPr lang="en-US" sz="4400" dirty="0" err="1" smtClean="0">
                  <a:solidFill>
                    <a:schemeClr val="tx1"/>
                  </a:solidFill>
                  <a:latin typeface="NikoshBAN" panose="02000000000000000000" pitchFamily="2" charset="0"/>
                  <a:cs typeface="NikoshBAN" panose="02000000000000000000" pitchFamily="2" charset="0"/>
                </a:rPr>
                <a:t>স্ত্রীর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প্রতি</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দায়ীত্ববোধের যে পরিচয় পাওয়া যার তা</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নিয়ে</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১০ টি বাক্য লিখে আনবে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6948169"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00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2376" cy="6858000"/>
          </a:xfrm>
          <a:prstGeom prst="rect">
            <a:avLst/>
          </a:prstGeom>
        </p:spPr>
      </p:pic>
      <p:sp>
        <p:nvSpPr>
          <p:cNvPr id="7" name="Rectangle 6"/>
          <p:cNvSpPr/>
          <p:nvPr/>
        </p:nvSpPr>
        <p:spPr>
          <a:xfrm>
            <a:off x="1154243" y="359765"/>
            <a:ext cx="8724275"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আজকের ক্লাসে অংশ গ্রহণ করার জন্য সবাইকে ধন্যবাদ</a:t>
            </a:r>
            <a:endParaRPr lang="en-US" sz="88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154242" y="4495539"/>
            <a:ext cx="8724275" cy="191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ভাল থেকো সবায়।</a:t>
            </a:r>
            <a:endParaRPr lang="en-US"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9250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7">
                                            <p:txEl>
                                              <p:pRg st="0" end="0"/>
                                            </p:txEl>
                                          </p:spTgt>
                                        </p:tgtEl>
                                        <p:attrNameLst>
                                          <p:attrName>ppt_w</p:attrName>
                                        </p:attrNameLst>
                                      </p:cBhvr>
                                    </p:anim>
                                    <p:anim by="(#ppt_w*0.50)" calcmode="lin" valueType="num">
                                      <p:cBhvr>
                                        <p:cTn id="8" dur="250" decel="50000" autoRev="1" fill="hold">
                                          <p:stCondLst>
                                            <p:cond delay="0"/>
                                          </p:stCondLst>
                                        </p:cTn>
                                        <p:tgtEl>
                                          <p:spTgt spid="7">
                                            <p:txEl>
                                              <p:pRg st="0" end="0"/>
                                            </p:txEl>
                                          </p:spTgt>
                                        </p:tgtEl>
                                        <p:attrNameLst>
                                          <p:attrName>ppt_x</p:attrName>
                                        </p:attrNameLst>
                                      </p:cBhvr>
                                    </p:anim>
                                    <p:anim from="(-#ppt_h/2)" to="(#ppt_y)" calcmode="lin" valueType="num">
                                      <p:cBhvr>
                                        <p:cTn id="9" dur="500" fill="hold">
                                          <p:stCondLst>
                                            <p:cond delay="0"/>
                                          </p:stCondLst>
                                        </p:cTn>
                                        <p:tgtEl>
                                          <p:spTgt spid="7">
                                            <p:txEl>
                                              <p:pRg st="0" end="0"/>
                                            </p:txEl>
                                          </p:spTgt>
                                        </p:tgtEl>
                                        <p:attrNameLst>
                                          <p:attrName>ppt_y</p:attrName>
                                        </p:attrNameLst>
                                      </p:cBhvr>
                                    </p:anim>
                                    <p:animRot by="21600000">
                                      <p:cBhvr>
                                        <p:cTn id="10" dur="500" fill="hold">
                                          <p:stCondLst>
                                            <p:cond delay="0"/>
                                          </p:stCondLst>
                                        </p:cTn>
                                        <p:tgtEl>
                                          <p:spTgt spid="7">
                                            <p:txEl>
                                              <p:pRg st="0" end="0"/>
                                            </p:txEl>
                                          </p:spTgt>
                                        </p:tgtEl>
                                        <p:attrNameLst>
                                          <p:attrName>r</p:attrName>
                                        </p:attrNameLst>
                                      </p:cBhvr>
                                    </p:animRot>
                                  </p:childTnLst>
                                </p:cTn>
                              </p:par>
                            </p:childTnLst>
                          </p:cTn>
                        </p:par>
                        <p:par>
                          <p:cTn id="11" fill="hold">
                            <p:stCondLst>
                              <p:cond delay="245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212" y="0"/>
            <a:ext cx="11979992" cy="707886"/>
          </a:xfrm>
          <a:prstGeom prst="rect">
            <a:avLst/>
          </a:prstGeom>
          <a:solidFill>
            <a:schemeClr val="accent4">
              <a:lumMod val="20000"/>
              <a:lumOff val="80000"/>
            </a:schemeClr>
          </a:solid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এবার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ছবি গুলোতে </a:t>
            </a:r>
            <a:r>
              <a:rPr lang="en-US" sz="4000" dirty="0" err="1" smtClean="0">
                <a:latin typeface="NikoshBAN" panose="02000000000000000000" pitchFamily="2" charset="0"/>
                <a:cs typeface="NikoshBAN" panose="02000000000000000000" pitchFamily="2" charset="0"/>
              </a:rPr>
              <a:t>তোমরা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bn-IN" sz="4000" dirty="0" smtClean="0">
                <a:latin typeface="NikoshBAN" panose="02000000000000000000" pitchFamily="2" charset="0"/>
                <a:cs typeface="NikoshBAN" panose="02000000000000000000" pitchFamily="2" charset="0"/>
              </a:rPr>
              <a:t> দেখতে পাচ্ছ</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103212" y="3467241"/>
            <a:ext cx="11979992" cy="646331"/>
          </a:xfrm>
          <a:prstGeom prst="rect">
            <a:avLst/>
          </a:prstGeom>
          <a:solidFill>
            <a:schemeClr val="accent4">
              <a:lumMod val="20000"/>
              <a:lumOff val="80000"/>
            </a:schemeClr>
          </a:solidFill>
        </p:spPr>
        <p:txBody>
          <a:bodyPr wrap="square" rtlCol="0">
            <a:spAutoFit/>
          </a:bodyPr>
          <a:lstStyle/>
          <a:p>
            <a:r>
              <a:rPr lang="en-US" sz="3600" dirty="0" err="1" smtClean="0">
                <a:latin typeface="NikoshBAN" panose="02000000000000000000" pitchFamily="2" charset="0"/>
                <a:cs typeface="NikoshBAN" panose="02000000000000000000" pitchFamily="2" charset="0"/>
              </a:rPr>
              <a:t>উত্তর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নিই</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ছবি গুলোতে আমরা কারবালার যুদ্ধের কিছু ছবি দেখতে পাচ্ছি</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 y="590745"/>
            <a:ext cx="4075653" cy="28645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077" y="590745"/>
            <a:ext cx="3873160" cy="28645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969" y="616978"/>
            <a:ext cx="3806431" cy="28383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11" y="4113572"/>
            <a:ext cx="4075653" cy="26313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609" y="4113572"/>
            <a:ext cx="3915628" cy="26313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5968" y="4113572"/>
            <a:ext cx="3797235" cy="2631321"/>
          </a:xfrm>
          <a:prstGeom prst="rect">
            <a:avLst/>
          </a:prstGeom>
        </p:spPr>
      </p:pic>
    </p:spTree>
    <p:extLst>
      <p:ext uri="{BB962C8B-B14F-4D97-AF65-F5344CB8AC3E}">
        <p14:creationId xmlns:p14="http://schemas.microsoft.com/office/powerpoint/2010/main" val="4143839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0-#ppt_w/2"/>
                                          </p:val>
                                        </p:tav>
                                        <p:tav tm="100000">
                                          <p:val>
                                            <p:strVal val="#ppt_x"/>
                                          </p:val>
                                        </p:tav>
                                      </p:tavLst>
                                    </p:anim>
                                    <p:anim calcmode="lin" valueType="num">
                                      <p:cBhvr additive="base">
                                        <p:cTn id="20" dur="3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0-#ppt_w/2"/>
                                          </p:val>
                                        </p:tav>
                                        <p:tav tm="100000">
                                          <p:val>
                                            <p:strVal val="#ppt_x"/>
                                          </p:val>
                                        </p:tav>
                                      </p:tavLst>
                                    </p:anim>
                                    <p:anim calcmode="lin" valueType="num">
                                      <p:cBhvr additive="base">
                                        <p:cTn id="24" dur="2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a:t>
            </a:r>
            <a:r>
              <a:rPr lang="en-US" sz="7200" dirty="0" err="1" smtClean="0">
                <a:latin typeface="NikoshBAN" panose="02000000000000000000" pitchFamily="2" charset="0"/>
                <a:cs typeface="NikoshBAN" panose="02000000000000000000" pitchFamily="2" charset="0"/>
              </a:rPr>
              <a:t>রা</a:t>
            </a:r>
            <a:r>
              <a:rPr lang="en-US"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কারবালা </a:t>
            </a:r>
            <a:r>
              <a:rPr lang="en-US" sz="7200" dirty="0" err="1" smtClean="0">
                <a:latin typeface="NikoshBAN" panose="02000000000000000000" pitchFamily="2" charset="0"/>
                <a:cs typeface="NikoshBAN" panose="02000000000000000000" pitchFamily="2" charset="0"/>
              </a:rPr>
              <a:t>যুদ্ধের</a:t>
            </a:r>
            <a:r>
              <a:rPr lang="en-US" sz="7200" dirty="0" smtClean="0">
                <a:latin typeface="NikoshBAN" panose="02000000000000000000" pitchFamily="2" charset="0"/>
                <a:cs typeface="NikoshBAN" panose="02000000000000000000" pitchFamily="2" charset="0"/>
              </a:rPr>
              <a:t>  </a:t>
            </a:r>
            <a:r>
              <a:rPr lang="bn-IN" sz="7200" dirty="0" smtClean="0">
                <a:latin typeface="NikoshBAN" panose="02000000000000000000" pitchFamily="2" charset="0"/>
                <a:cs typeface="NikoshBAN" panose="02000000000000000000" pitchFamily="2" charset="0"/>
              </a:rPr>
              <a:t>কিছু </a:t>
            </a:r>
            <a:r>
              <a:rPr lang="en-US" sz="7200" dirty="0" err="1" smtClean="0">
                <a:latin typeface="NikoshBAN" panose="02000000000000000000" pitchFamily="2" charset="0"/>
                <a:cs typeface="NikoshBAN" panose="02000000000000000000" pitchFamily="2" charset="0"/>
              </a:rPr>
              <a:t>করুণ</a:t>
            </a:r>
            <a:r>
              <a:rPr lang="bn-IN" sz="7200" dirty="0" smtClean="0">
                <a:latin typeface="NikoshBAN" panose="02000000000000000000" pitchFamily="2" charset="0"/>
                <a:cs typeface="NikoshBAN" panose="02000000000000000000" pitchFamily="2" charset="0"/>
              </a:rPr>
              <a:t>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938992"/>
          </a:xfrm>
          <a:prstGeom prst="rect">
            <a:avLst/>
          </a:prstGeom>
          <a:solidFill>
            <a:schemeClr val="accent4">
              <a:lumMod val="60000"/>
              <a:lumOff val="40000"/>
            </a:schemeClr>
          </a:solid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এজিদ</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বাহিনীকে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মোকাবেলা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হাসান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কাসেম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যুদ্ধে</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যাওয়া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প্রস্তুত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হচ্ছে</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বীর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কাসেমের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যুদ্ধে</a:t>
            </a:r>
            <a:r>
              <a:rPr lang="en-US" sz="6600" dirty="0" smtClean="0">
                <a:latin typeface="NikoshBAN" panose="02000000000000000000" pitchFamily="2" charset="0"/>
                <a:cs typeface="NikoshBAN" panose="02000000000000000000" pitchFamily="2" charset="0"/>
              </a:rPr>
              <a:t> </a:t>
            </a:r>
            <a:r>
              <a:rPr lang="en-US" sz="6600" smtClean="0">
                <a:latin typeface="NikoshBAN" panose="02000000000000000000" pitchFamily="2" charset="0"/>
                <a:cs typeface="NikoshBAN" panose="02000000000000000000" pitchFamily="2" charset="0"/>
              </a:rPr>
              <a:t>যাওয়া  </a:t>
            </a:r>
            <a:r>
              <a:rPr lang="en-US" sz="6600" dirty="0" err="1" smtClean="0">
                <a:latin typeface="NikoshBAN" panose="02000000000000000000" pitchFamily="2" charset="0"/>
                <a:cs typeface="NikoshBAN" panose="02000000000000000000" pitchFamily="2" charset="0"/>
              </a:rPr>
              <a:t>নিয়ে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লেখা</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আমাদের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পাঠ</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85832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8889167" y="-29981"/>
            <a:ext cx="3302833" cy="113925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দ্বিতীয়</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পর্ব</a:t>
            </a:r>
            <a:r>
              <a:rPr lang="bn-IN" sz="5400" dirty="0" smtClean="0">
                <a:solidFill>
                  <a:srgbClr val="FF0000"/>
                </a:solidFill>
                <a:latin typeface="NikoshBAN" panose="02000000000000000000" pitchFamily="2" charset="0"/>
                <a:cs typeface="NikoshBAN" panose="02000000000000000000" pitchFamily="2" charset="0"/>
              </a:rPr>
              <a:t> </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0" y="779489"/>
            <a:ext cx="12082072" cy="2215991"/>
          </a:xfrm>
          <a:prstGeom prst="rect">
            <a:avLst/>
          </a:prstGeom>
          <a:noFill/>
        </p:spPr>
        <p:txBody>
          <a:bodyPr wrap="square" rtlCol="0">
            <a:spAutoFit/>
          </a:bodyPr>
          <a:lstStyle/>
          <a:p>
            <a:pPr algn="ctr"/>
            <a:r>
              <a:rPr lang="bn-IN" sz="13800" b="1" dirty="0" smtClean="0">
                <a:solidFill>
                  <a:srgbClr val="002060"/>
                </a:solidFill>
                <a:effectLst>
                  <a:outerShdw blurRad="38100" dist="38100" dir="2700000" algn="tl">
                    <a:srgbClr val="000000">
                      <a:alpha val="43137"/>
                    </a:srgbClr>
                  </a:outerShdw>
                </a:effectLst>
                <a:latin typeface="Mukti" pitchFamily="2" charset="0"/>
                <a:ea typeface="Segoe UI Symbol" panose="020B0502040204020203" pitchFamily="34" charset="0"/>
                <a:cs typeface="Mukti" pitchFamily="2" charset="0"/>
              </a:rPr>
              <a:t>কাসেমের যুদ্ধযাত্রা</a:t>
            </a:r>
            <a:endParaRPr lang="en-US" sz="13800" b="1" dirty="0">
              <a:solidFill>
                <a:srgbClr val="002060"/>
              </a:solidFill>
              <a:effectLst>
                <a:outerShdw blurRad="38100" dist="38100" dir="2700000" algn="tl">
                  <a:srgbClr val="000000">
                    <a:alpha val="43137"/>
                  </a:srgbClr>
                </a:outerShdw>
              </a:effectLst>
              <a:latin typeface="Mukti" pitchFamily="2" charset="0"/>
              <a:ea typeface="Segoe UI Symbol" panose="020B0502040204020203" pitchFamily="34" charset="0"/>
              <a:cs typeface="Mukti" pitchFamily="2" charset="0"/>
            </a:endParaRPr>
          </a:p>
        </p:txBody>
      </p:sp>
      <p:sp>
        <p:nvSpPr>
          <p:cNvPr id="5" name="TextBox 4"/>
          <p:cNvSpPr txBox="1"/>
          <p:nvPr/>
        </p:nvSpPr>
        <p:spPr>
          <a:xfrm>
            <a:off x="2998034" y="3429000"/>
            <a:ext cx="8264578" cy="1569660"/>
          </a:xfrm>
          <a:prstGeom prst="rect">
            <a:avLst/>
          </a:prstGeom>
          <a:noFill/>
        </p:spPr>
        <p:txBody>
          <a:bodyPr wrap="square" rtlCol="0">
            <a:spAutoFit/>
          </a:bodyPr>
          <a:lstStyle/>
          <a:p>
            <a:r>
              <a:rPr lang="bn-IN" sz="96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মীর মশাররফ হোসেন</a:t>
            </a:r>
            <a:endParaRPr lang="en-US" sz="96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3911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4873" y="125429"/>
            <a:ext cx="11752288" cy="1446550"/>
          </a:xfrm>
          <a:prstGeom prst="rect">
            <a:avLst/>
          </a:prstGeom>
          <a:solidFill>
            <a:schemeClr val="accent4">
              <a:lumMod val="40000"/>
              <a:lumOff val="60000"/>
            </a:schemeClr>
          </a:solidFill>
        </p:spPr>
        <p:txBody>
          <a:bodyPr wrap="square" rtlCol="0">
            <a:spAutoFit/>
          </a:bodyPr>
          <a:lstStyle/>
          <a:p>
            <a:pPr algn="ctr"/>
            <a:r>
              <a:rPr lang="en-US" sz="8800" b="1" dirty="0" err="1">
                <a:solidFill>
                  <a:srgbClr val="FF0000"/>
                </a:solidFill>
                <a:latin typeface="NikoshBAN" panose="02000000000000000000" pitchFamily="2" charset="0"/>
                <a:cs typeface="NikoshBAN" panose="02000000000000000000" pitchFamily="2" charset="0"/>
              </a:rPr>
              <a:t>শিখনফল</a:t>
            </a:r>
            <a:endParaRPr lang="en-US" sz="8800" b="1" dirty="0">
              <a:solidFill>
                <a:srgbClr val="FF0000"/>
              </a:solidFill>
              <a:latin typeface="NikoshBAN" panose="02000000000000000000" pitchFamily="2" charset="0"/>
              <a:cs typeface="NikoshBAN" panose="02000000000000000000" pitchFamily="2" charset="0"/>
            </a:endParaRPr>
          </a:p>
        </p:txBody>
      </p:sp>
      <p:sp>
        <p:nvSpPr>
          <p:cNvPr id="4" name="Rectangle 3"/>
          <p:cNvSpPr/>
          <p:nvPr/>
        </p:nvSpPr>
        <p:spPr>
          <a:xfrm>
            <a:off x="194874" y="1697407"/>
            <a:ext cx="11752288" cy="5047536"/>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a:t>
            </a:r>
            <a:r>
              <a:rPr lang="bn-IN" sz="6600" dirty="0" smtClean="0">
                <a:latin typeface="NikoshBAN" panose="02000000000000000000" pitchFamily="2" charset="0"/>
                <a:cs typeface="NikoshBAN" panose="02000000000000000000" pitchFamily="2" charset="0"/>
              </a:rPr>
              <a:t>শিক্ষার্থীরা</a:t>
            </a:r>
            <a:r>
              <a:rPr lang="en-US" sz="6600" dirty="0" smtClean="0">
                <a:latin typeface="NikoshBAN" panose="02000000000000000000" pitchFamily="2" charset="0"/>
                <a:cs typeface="NikoshBAN" panose="02000000000000000000" pitchFamily="2" charset="0"/>
              </a:rPr>
              <a:t>…</a:t>
            </a:r>
            <a:endParaRPr lang="bn-IN" sz="66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১। নির্বাচিত অংশটুকু (</a:t>
            </a:r>
            <a:r>
              <a:rPr lang="en-US" sz="3600" dirty="0" err="1" smtClean="0">
                <a:latin typeface="NikoshBAN" panose="02000000000000000000" pitchFamily="2" charset="0"/>
                <a:cs typeface="NikoshBAN" panose="02000000000000000000" pitchFamily="2" charset="0"/>
              </a:rPr>
              <a:t>পরিজনেরা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সকলেই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দেখিলেন</a:t>
            </a:r>
            <a:r>
              <a:rPr lang="bn-IN"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অশ্ব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বায়ুবেগে</a:t>
            </a:r>
            <a:r>
              <a:rPr lang="en-US" sz="3600" smtClean="0">
                <a:latin typeface="NikoshBAN" panose="02000000000000000000" pitchFamily="2" charset="0"/>
                <a:cs typeface="NikoshBAN" panose="02000000000000000000" pitchFamily="2" charset="0"/>
              </a:rPr>
              <a:t> </a:t>
            </a:r>
            <a:r>
              <a:rPr lang="bn-IN" sz="3600" smtClean="0">
                <a:latin typeface="NikoshBAN" panose="02000000000000000000" pitchFamily="2" charset="0"/>
                <a:cs typeface="NikoshBAN" panose="02000000000000000000" pitchFamily="2" charset="0"/>
              </a:rPr>
              <a:t>দৌড়াইয়া </a:t>
            </a:r>
            <a:r>
              <a:rPr lang="bn-IN" sz="3600" dirty="0" smtClean="0">
                <a:latin typeface="NikoshBAN" panose="02000000000000000000" pitchFamily="2" charset="0"/>
                <a:cs typeface="NikoshBAN" panose="02000000000000000000" pitchFamily="2" charset="0"/>
              </a:rPr>
              <a:t>চলিল) শুদ্ধ উচ্চারণে পড়তে পারবে;</a:t>
            </a:r>
          </a:p>
          <a:p>
            <a:r>
              <a:rPr lang="bn-IN" sz="3600" dirty="0" smtClean="0">
                <a:latin typeface="NikoshBAN" panose="02000000000000000000" pitchFamily="2" charset="0"/>
                <a:cs typeface="NikoshBAN" panose="02000000000000000000" pitchFamily="2" charset="0"/>
              </a:rPr>
              <a:t>২। গুরুত্বপূর্ণ কিছু শব্দের অর্থ লিখতে পারবে ।</a:t>
            </a:r>
          </a:p>
          <a:p>
            <a:r>
              <a:rPr lang="bn-IN" sz="3600" dirty="0" smtClean="0">
                <a:latin typeface="NikoshBAN" panose="02000000000000000000" pitchFamily="2" charset="0"/>
                <a:cs typeface="NikoshBAN" panose="02000000000000000000" pitchFamily="2" charset="0"/>
              </a:rPr>
              <a:t>৩। আলোচ্য অংশে </a:t>
            </a:r>
            <a:r>
              <a:rPr lang="en-US" sz="3600" dirty="0" err="1" smtClean="0">
                <a:latin typeface="NikoshBAN" panose="02000000000000000000" pitchFamily="2" charset="0"/>
                <a:cs typeface="NikoshBAN" panose="02000000000000000000" pitchFamily="2" charset="0"/>
              </a:rPr>
              <a:t>কারবালা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প্রান্তরে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চরম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বিপদের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মূহুর্তে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কাসেম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কবচে</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প্রতিজ্ঞা</a:t>
            </a:r>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রক্ষার্থে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সখিনাকে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বিবাহ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en-US" sz="3600" dirty="0" err="1">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বিষয়টি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bn-IN" sz="3600" dirty="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৪। আলোচ্য</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অংশে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লেখক</a:t>
            </a:r>
            <a:r>
              <a:rPr lang="bn-IN" sz="3600" dirty="0" smtClean="0">
                <a:latin typeface="NikoshBAN" panose="02000000000000000000" pitchFamily="2" charset="0"/>
                <a:cs typeface="NikoshBAN" panose="02000000000000000000" pitchFamily="2" charset="0"/>
              </a:rPr>
              <a:t> বীর কাসেমের দায়িত্ববোধ</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ও </a:t>
            </a:r>
            <a:r>
              <a:rPr lang="en-US" sz="3600" dirty="0" err="1" smtClean="0">
                <a:latin typeface="NikoshBAN" panose="02000000000000000000" pitchFamily="2" charset="0"/>
                <a:cs typeface="NikoshBAN" panose="02000000000000000000" pitchFamily="2" charset="0"/>
              </a:rPr>
              <a:t>দৃঢ়</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সঙ্কল্প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রক্ষার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সদ্য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বিবাহিত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স্ত্রীকে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যাওয়ার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ধরেছেন</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তা ব্যাখ্যা করতে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587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আদর্শ </a:t>
            </a:r>
            <a:r>
              <a:rPr lang="bn-IN" sz="5400" dirty="0">
                <a:solidFill>
                  <a:srgbClr val="FF0000"/>
                </a:solidFill>
                <a:latin typeface="NikoshBAN" panose="02000000000000000000" pitchFamily="2" charset="0"/>
                <a:cs typeface="NikoshBAN" panose="02000000000000000000" pitchFamily="2" charset="0"/>
              </a:rPr>
              <a:t>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477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547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1333</Words>
  <Application>Microsoft Office PowerPoint</Application>
  <PresentationFormat>Widescreen</PresentationFormat>
  <Paragraphs>140</Paragraphs>
  <Slides>32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Microsoft YaHei</vt:lpstr>
      <vt:lpstr>Arial</vt:lpstr>
      <vt:lpstr>Calibri</vt:lpstr>
      <vt:lpstr>Calibri Light</vt:lpstr>
      <vt:lpstr>Mukti</vt:lpstr>
      <vt:lpstr>NikoshBAN</vt:lpstr>
      <vt:lpstr>NikoshLightBAN</vt:lpstr>
      <vt:lpstr>Segoe UI Symbol</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DOEL</cp:lastModifiedBy>
  <cp:revision>2010</cp:revision>
  <dcterms:created xsi:type="dcterms:W3CDTF">2019-08-24T06:18:17Z</dcterms:created>
  <dcterms:modified xsi:type="dcterms:W3CDTF">2020-09-16T02:26:56Z</dcterms:modified>
</cp:coreProperties>
</file>