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85" r:id="rId2"/>
    <p:sldId id="286" r:id="rId3"/>
    <p:sldId id="290" r:id="rId4"/>
    <p:sldId id="275" r:id="rId5"/>
    <p:sldId id="293" r:id="rId6"/>
    <p:sldId id="297" r:id="rId7"/>
    <p:sldId id="298" r:id="rId8"/>
    <p:sldId id="271" r:id="rId9"/>
    <p:sldId id="288" r:id="rId10"/>
    <p:sldId id="289" r:id="rId11"/>
    <p:sldId id="279" r:id="rId12"/>
    <p:sldId id="299" r:id="rId13"/>
    <p:sldId id="278" r:id="rId14"/>
    <p:sldId id="300" r:id="rId15"/>
    <p:sldId id="283" r:id="rId16"/>
    <p:sldId id="301" r:id="rId17"/>
    <p:sldId id="302" r:id="rId18"/>
    <p:sldId id="303" r:id="rId19"/>
    <p:sldId id="30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3D7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319" autoAdjust="0"/>
  </p:normalViewPr>
  <p:slideViewPr>
    <p:cSldViewPr snapToGrid="0">
      <p:cViewPr varScale="1">
        <p:scale>
          <a:sx n="65" d="100"/>
          <a:sy n="65" d="100"/>
        </p:scale>
        <p:origin x="156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DF93D-D230-43AA-B232-E3763EE1CD12}" type="doc">
      <dgm:prSet loTypeId="urn:microsoft.com/office/officeart/2005/8/layout/arrow2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5D69F05-32BE-4DA6-A5C4-378B2DA4C408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তথ্য সংগ্রহ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8C5FBF-A770-45A8-8C3B-4F669570695F}" type="parTrans" cxnId="{399E1934-31B0-4AD4-AD77-F1D7BAE4804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EDC45A-6C5D-41D9-BB8E-4E25CDEBA90A}" type="sibTrans" cxnId="{399E1934-31B0-4AD4-AD77-F1D7BAE4804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812C9D-409E-459C-AA7C-0E727789DE38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তথ্য বিশ্লেষণ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E61B51-C062-4FD4-93F2-A6902DEA25E2}" type="parTrans" cxnId="{C6197457-299D-41DF-B187-B4D2FC1B395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874C02-91A2-4558-BEAB-A76169B9C52A}" type="sibTrans" cxnId="{C6197457-299D-41DF-B187-B4D2FC1B395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08641E-8503-4510-A825-A53088415CE1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তথ্য সংযোজন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C91C74-8E22-44B2-B48F-2CE6AA01C9EF}" type="parTrans" cxnId="{4A521515-0948-487E-8D48-29EF2DE9F6F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CE1742-8A11-4FAA-B10D-4FF7BD314030}" type="sibTrans" cxnId="{4A521515-0948-487E-8D48-29EF2DE9F6F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ADA44A-F9BA-4822-B507-F395981C354E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তথ্য মূল্যায়ন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713CCB-3448-4FC0-81AA-734223D6A234}" type="parTrans" cxnId="{F87AD34F-1BFC-4DBD-8102-9FEB917EE0D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F9617E-8B6C-4519-AA28-6C0F9D6F740D}" type="sibTrans" cxnId="{F87AD34F-1BFC-4DBD-8102-9FEB917EE0D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F0B26D-301A-4807-919F-3B0250484618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নতুন তথ্য সৃষ্টি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471C07-664D-406B-8E34-780EEE1A2D96}" type="parTrans" cxnId="{9E723DB3-3DB9-42E1-A892-58ED8692385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2252C7-134B-4CD3-90A6-4303D2B5B3DA}" type="sibTrans" cxnId="{9E723DB3-3DB9-42E1-A892-58ED8692385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45E3BA-3220-42A9-8DAA-76C65A00A216}" type="pres">
      <dgm:prSet presAssocID="{16DDF93D-D230-43AA-B232-E3763EE1CD12}" presName="arrowDiagram" presStyleCnt="0">
        <dgm:presLayoutVars>
          <dgm:chMax val="5"/>
          <dgm:dir/>
          <dgm:resizeHandles val="exact"/>
        </dgm:presLayoutVars>
      </dgm:prSet>
      <dgm:spPr/>
    </dgm:pt>
    <dgm:pt modelId="{63C2E461-1D50-443F-B2C0-D51F5CFFDFF9}" type="pres">
      <dgm:prSet presAssocID="{16DDF93D-D230-43AA-B232-E3763EE1CD12}" presName="arrow" presStyleLbl="bgShp" presStyleIdx="0" presStyleCnt="1" custLinFactNeighborY="2148"/>
      <dgm:spPr/>
    </dgm:pt>
    <dgm:pt modelId="{30A9B3C4-963E-4125-A201-B1CAD21F81FD}" type="pres">
      <dgm:prSet presAssocID="{16DDF93D-D230-43AA-B232-E3763EE1CD12}" presName="arrowDiagram5" presStyleCnt="0"/>
      <dgm:spPr/>
    </dgm:pt>
    <dgm:pt modelId="{E84B5A25-D541-4EAF-A9BF-3E6465AA4A17}" type="pres">
      <dgm:prSet presAssocID="{85D69F05-32BE-4DA6-A5C4-378B2DA4C408}" presName="bullet5a" presStyleLbl="node1" presStyleIdx="0" presStyleCnt="5"/>
      <dgm:spPr/>
    </dgm:pt>
    <dgm:pt modelId="{8486F7A7-804D-424A-A631-F40821B871FF}" type="pres">
      <dgm:prSet presAssocID="{85D69F05-32BE-4DA6-A5C4-378B2DA4C408}" presName="textBox5a" presStyleLbl="revTx" presStyleIdx="0" presStyleCnt="5">
        <dgm:presLayoutVars>
          <dgm:bulletEnabled val="1"/>
        </dgm:presLayoutVars>
      </dgm:prSet>
      <dgm:spPr/>
    </dgm:pt>
    <dgm:pt modelId="{4B3158BC-C326-4381-8A59-ED8700C0196D}" type="pres">
      <dgm:prSet presAssocID="{EF812C9D-409E-459C-AA7C-0E727789DE38}" presName="bullet5b" presStyleLbl="node1" presStyleIdx="1" presStyleCnt="5"/>
      <dgm:spPr/>
    </dgm:pt>
    <dgm:pt modelId="{88659501-D37C-400B-BE6D-FB4CE311D9AD}" type="pres">
      <dgm:prSet presAssocID="{EF812C9D-409E-459C-AA7C-0E727789DE38}" presName="textBox5b" presStyleLbl="revTx" presStyleIdx="1" presStyleCnt="5">
        <dgm:presLayoutVars>
          <dgm:bulletEnabled val="1"/>
        </dgm:presLayoutVars>
      </dgm:prSet>
      <dgm:spPr/>
    </dgm:pt>
    <dgm:pt modelId="{E646DCC8-6308-4392-B0E5-51888292BEDB}" type="pres">
      <dgm:prSet presAssocID="{2E08641E-8503-4510-A825-A53088415CE1}" presName="bullet5c" presStyleLbl="node1" presStyleIdx="2" presStyleCnt="5"/>
      <dgm:spPr/>
    </dgm:pt>
    <dgm:pt modelId="{43221559-2C32-4A0A-9F42-F989AEB4B962}" type="pres">
      <dgm:prSet presAssocID="{2E08641E-8503-4510-A825-A53088415CE1}" presName="textBox5c" presStyleLbl="revTx" presStyleIdx="2" presStyleCnt="5">
        <dgm:presLayoutVars>
          <dgm:bulletEnabled val="1"/>
        </dgm:presLayoutVars>
      </dgm:prSet>
      <dgm:spPr/>
    </dgm:pt>
    <dgm:pt modelId="{F45AB310-C781-4A6E-9C99-C87D542DA932}" type="pres">
      <dgm:prSet presAssocID="{7EADA44A-F9BA-4822-B507-F395981C354E}" presName="bullet5d" presStyleLbl="node1" presStyleIdx="3" presStyleCnt="5"/>
      <dgm:spPr/>
    </dgm:pt>
    <dgm:pt modelId="{50F31445-E169-4602-95CD-21B00A62E77D}" type="pres">
      <dgm:prSet presAssocID="{7EADA44A-F9BA-4822-B507-F395981C354E}" presName="textBox5d" presStyleLbl="revTx" presStyleIdx="3" presStyleCnt="5">
        <dgm:presLayoutVars>
          <dgm:bulletEnabled val="1"/>
        </dgm:presLayoutVars>
      </dgm:prSet>
      <dgm:spPr/>
    </dgm:pt>
    <dgm:pt modelId="{997A3B0A-C1D6-4E85-8BD7-D13AB7982C05}" type="pres">
      <dgm:prSet presAssocID="{DBF0B26D-301A-4807-919F-3B0250484618}" presName="bullet5e" presStyleLbl="node1" presStyleIdx="4" presStyleCnt="5"/>
      <dgm:spPr/>
    </dgm:pt>
    <dgm:pt modelId="{9988AF30-F485-4C7B-A005-918ED0409AAE}" type="pres">
      <dgm:prSet presAssocID="{DBF0B26D-301A-4807-919F-3B0250484618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80A4890D-F32D-4CB8-8EF5-C3C2844AAF8F}" type="presOf" srcId="{DBF0B26D-301A-4807-919F-3B0250484618}" destId="{9988AF30-F485-4C7B-A005-918ED0409AAE}" srcOrd="0" destOrd="0" presId="urn:microsoft.com/office/officeart/2005/8/layout/arrow2"/>
    <dgm:cxn modelId="{4A521515-0948-487E-8D48-29EF2DE9F6F8}" srcId="{16DDF93D-D230-43AA-B232-E3763EE1CD12}" destId="{2E08641E-8503-4510-A825-A53088415CE1}" srcOrd="2" destOrd="0" parTransId="{EAC91C74-8E22-44B2-B48F-2CE6AA01C9EF}" sibTransId="{E0CE1742-8A11-4FAA-B10D-4FF7BD314030}"/>
    <dgm:cxn modelId="{399E1934-31B0-4AD4-AD77-F1D7BAE48044}" srcId="{16DDF93D-D230-43AA-B232-E3763EE1CD12}" destId="{85D69F05-32BE-4DA6-A5C4-378B2DA4C408}" srcOrd="0" destOrd="0" parTransId="{2A8C5FBF-A770-45A8-8C3B-4F669570695F}" sibTransId="{97EDC45A-6C5D-41D9-BB8E-4E25CDEBA90A}"/>
    <dgm:cxn modelId="{EC397E37-2192-456C-A77C-1057F02C20CD}" type="presOf" srcId="{85D69F05-32BE-4DA6-A5C4-378B2DA4C408}" destId="{8486F7A7-804D-424A-A631-F40821B871FF}" srcOrd="0" destOrd="0" presId="urn:microsoft.com/office/officeart/2005/8/layout/arrow2"/>
    <dgm:cxn modelId="{669A9E5F-09D9-4142-93A8-8FDC4342A223}" type="presOf" srcId="{EF812C9D-409E-459C-AA7C-0E727789DE38}" destId="{88659501-D37C-400B-BE6D-FB4CE311D9AD}" srcOrd="0" destOrd="0" presId="urn:microsoft.com/office/officeart/2005/8/layout/arrow2"/>
    <dgm:cxn modelId="{F87AD34F-1BFC-4DBD-8102-9FEB917EE0DE}" srcId="{16DDF93D-D230-43AA-B232-E3763EE1CD12}" destId="{7EADA44A-F9BA-4822-B507-F395981C354E}" srcOrd="3" destOrd="0" parTransId="{4D713CCB-3448-4FC0-81AA-734223D6A234}" sibTransId="{11F9617E-8B6C-4519-AA28-6C0F9D6F740D}"/>
    <dgm:cxn modelId="{48D2AF72-542F-4251-A304-6167BC78E124}" type="presOf" srcId="{16DDF93D-D230-43AA-B232-E3763EE1CD12}" destId="{EB45E3BA-3220-42A9-8DAA-76C65A00A216}" srcOrd="0" destOrd="0" presId="urn:microsoft.com/office/officeart/2005/8/layout/arrow2"/>
    <dgm:cxn modelId="{C6197457-299D-41DF-B187-B4D2FC1B3955}" srcId="{16DDF93D-D230-43AA-B232-E3763EE1CD12}" destId="{EF812C9D-409E-459C-AA7C-0E727789DE38}" srcOrd="1" destOrd="0" parTransId="{A0E61B51-C062-4FD4-93F2-A6902DEA25E2}" sibTransId="{D7874C02-91A2-4558-BEAB-A76169B9C52A}"/>
    <dgm:cxn modelId="{491FC087-341F-4156-8C53-57EE567CDEBA}" type="presOf" srcId="{7EADA44A-F9BA-4822-B507-F395981C354E}" destId="{50F31445-E169-4602-95CD-21B00A62E77D}" srcOrd="0" destOrd="0" presId="urn:microsoft.com/office/officeart/2005/8/layout/arrow2"/>
    <dgm:cxn modelId="{9E723DB3-3DB9-42E1-A892-58ED8692385F}" srcId="{16DDF93D-D230-43AA-B232-E3763EE1CD12}" destId="{DBF0B26D-301A-4807-919F-3B0250484618}" srcOrd="4" destOrd="0" parTransId="{81471C07-664D-406B-8E34-780EEE1A2D96}" sibTransId="{4C2252C7-134B-4CD3-90A6-4303D2B5B3DA}"/>
    <dgm:cxn modelId="{D3D631E3-07BA-42FA-90D8-78B52DC5AF36}" type="presOf" srcId="{2E08641E-8503-4510-A825-A53088415CE1}" destId="{43221559-2C32-4A0A-9F42-F989AEB4B962}" srcOrd="0" destOrd="0" presId="urn:microsoft.com/office/officeart/2005/8/layout/arrow2"/>
    <dgm:cxn modelId="{DB8A859F-D372-4CBD-872A-4B8FCB3DA77D}" type="presParOf" srcId="{EB45E3BA-3220-42A9-8DAA-76C65A00A216}" destId="{63C2E461-1D50-443F-B2C0-D51F5CFFDFF9}" srcOrd="0" destOrd="0" presId="urn:microsoft.com/office/officeart/2005/8/layout/arrow2"/>
    <dgm:cxn modelId="{3134B454-F80C-40AD-B07D-D4C9113F88E7}" type="presParOf" srcId="{EB45E3BA-3220-42A9-8DAA-76C65A00A216}" destId="{30A9B3C4-963E-4125-A201-B1CAD21F81FD}" srcOrd="1" destOrd="0" presId="urn:microsoft.com/office/officeart/2005/8/layout/arrow2"/>
    <dgm:cxn modelId="{F8F5D569-4D5B-41BD-81A5-40EBB4538BFD}" type="presParOf" srcId="{30A9B3C4-963E-4125-A201-B1CAD21F81FD}" destId="{E84B5A25-D541-4EAF-A9BF-3E6465AA4A17}" srcOrd="0" destOrd="0" presId="urn:microsoft.com/office/officeart/2005/8/layout/arrow2"/>
    <dgm:cxn modelId="{5294A8FE-89BF-4842-B4C4-EC0D92085CF3}" type="presParOf" srcId="{30A9B3C4-963E-4125-A201-B1CAD21F81FD}" destId="{8486F7A7-804D-424A-A631-F40821B871FF}" srcOrd="1" destOrd="0" presId="urn:microsoft.com/office/officeart/2005/8/layout/arrow2"/>
    <dgm:cxn modelId="{5E4321EE-4B61-49FA-9757-2F5BADCB5FEF}" type="presParOf" srcId="{30A9B3C4-963E-4125-A201-B1CAD21F81FD}" destId="{4B3158BC-C326-4381-8A59-ED8700C0196D}" srcOrd="2" destOrd="0" presId="urn:microsoft.com/office/officeart/2005/8/layout/arrow2"/>
    <dgm:cxn modelId="{D71B22D7-28A1-4CC3-A289-C221EBC420B7}" type="presParOf" srcId="{30A9B3C4-963E-4125-A201-B1CAD21F81FD}" destId="{88659501-D37C-400B-BE6D-FB4CE311D9AD}" srcOrd="3" destOrd="0" presId="urn:microsoft.com/office/officeart/2005/8/layout/arrow2"/>
    <dgm:cxn modelId="{36E65321-35D6-44A1-B778-F8C4E516984F}" type="presParOf" srcId="{30A9B3C4-963E-4125-A201-B1CAD21F81FD}" destId="{E646DCC8-6308-4392-B0E5-51888292BEDB}" srcOrd="4" destOrd="0" presId="urn:microsoft.com/office/officeart/2005/8/layout/arrow2"/>
    <dgm:cxn modelId="{835AECF5-BF6E-436B-9164-64F699E1088F}" type="presParOf" srcId="{30A9B3C4-963E-4125-A201-B1CAD21F81FD}" destId="{43221559-2C32-4A0A-9F42-F989AEB4B962}" srcOrd="5" destOrd="0" presId="urn:microsoft.com/office/officeart/2005/8/layout/arrow2"/>
    <dgm:cxn modelId="{D23ABEB2-7F8B-4423-8BEB-9E05FC20C449}" type="presParOf" srcId="{30A9B3C4-963E-4125-A201-B1CAD21F81FD}" destId="{F45AB310-C781-4A6E-9C99-C87D542DA932}" srcOrd="6" destOrd="0" presId="urn:microsoft.com/office/officeart/2005/8/layout/arrow2"/>
    <dgm:cxn modelId="{ECD1376D-097C-4A8C-8907-C4113354DA2B}" type="presParOf" srcId="{30A9B3C4-963E-4125-A201-B1CAD21F81FD}" destId="{50F31445-E169-4602-95CD-21B00A62E77D}" srcOrd="7" destOrd="0" presId="urn:microsoft.com/office/officeart/2005/8/layout/arrow2"/>
    <dgm:cxn modelId="{A93294AE-1969-4EF3-9F6D-5A7F7778CE85}" type="presParOf" srcId="{30A9B3C4-963E-4125-A201-B1CAD21F81FD}" destId="{997A3B0A-C1D6-4E85-8BD7-D13AB7982C05}" srcOrd="8" destOrd="0" presId="urn:microsoft.com/office/officeart/2005/8/layout/arrow2"/>
    <dgm:cxn modelId="{D4B12AD0-6A2C-44DC-8E5C-2457430C271F}" type="presParOf" srcId="{30A9B3C4-963E-4125-A201-B1CAD21F81FD}" destId="{9988AF30-F485-4C7B-A005-918ED0409AA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2E461-1D50-443F-B2C0-D51F5CFFDFF9}">
      <dsp:nvSpPr>
        <dsp:cNvPr id="0" name=""/>
        <dsp:cNvSpPr/>
      </dsp:nvSpPr>
      <dsp:spPr>
        <a:xfrm>
          <a:off x="481159" y="0"/>
          <a:ext cx="6412020" cy="400751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B5A25-D541-4EAF-A9BF-3E6465AA4A17}">
      <dsp:nvSpPr>
        <dsp:cNvPr id="0" name=""/>
        <dsp:cNvSpPr/>
      </dsp:nvSpPr>
      <dsp:spPr>
        <a:xfrm>
          <a:off x="1112743" y="2979986"/>
          <a:ext cx="147476" cy="14747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6F7A7-804D-424A-A631-F40821B871FF}">
      <dsp:nvSpPr>
        <dsp:cNvPr id="0" name=""/>
        <dsp:cNvSpPr/>
      </dsp:nvSpPr>
      <dsp:spPr>
        <a:xfrm>
          <a:off x="1186481" y="3053724"/>
          <a:ext cx="839974" cy="95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45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তথ্য সংগ্রহ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86481" y="3053724"/>
        <a:ext cx="839974" cy="953788"/>
      </dsp:txXfrm>
    </dsp:sp>
    <dsp:sp modelId="{4B3158BC-C326-4381-8A59-ED8700C0196D}">
      <dsp:nvSpPr>
        <dsp:cNvPr id="0" name=""/>
        <dsp:cNvSpPr/>
      </dsp:nvSpPr>
      <dsp:spPr>
        <a:xfrm>
          <a:off x="1911040" y="2212948"/>
          <a:ext cx="230832" cy="230832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59501-D37C-400B-BE6D-FB4CE311D9AD}">
      <dsp:nvSpPr>
        <dsp:cNvPr id="0" name=""/>
        <dsp:cNvSpPr/>
      </dsp:nvSpPr>
      <dsp:spPr>
        <a:xfrm>
          <a:off x="2026456" y="2328365"/>
          <a:ext cx="1064395" cy="1679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13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তথ্য বিশ্লেষণ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26456" y="2328365"/>
        <a:ext cx="1064395" cy="1679147"/>
      </dsp:txXfrm>
    </dsp:sp>
    <dsp:sp modelId="{E646DCC8-6308-4392-B0E5-51888292BEDB}">
      <dsp:nvSpPr>
        <dsp:cNvPr id="0" name=""/>
        <dsp:cNvSpPr/>
      </dsp:nvSpPr>
      <dsp:spPr>
        <a:xfrm>
          <a:off x="2936963" y="1601402"/>
          <a:ext cx="307776" cy="30777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21559-2C32-4A0A-9F42-F989AEB4B962}">
      <dsp:nvSpPr>
        <dsp:cNvPr id="0" name=""/>
        <dsp:cNvSpPr/>
      </dsp:nvSpPr>
      <dsp:spPr>
        <a:xfrm>
          <a:off x="3090852" y="1755290"/>
          <a:ext cx="1237520" cy="225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085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তথ্য সংযোজন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0852" y="1755290"/>
        <a:ext cx="1237520" cy="2252222"/>
      </dsp:txXfrm>
    </dsp:sp>
    <dsp:sp modelId="{F45AB310-C781-4A6E-9C99-C87D542DA932}">
      <dsp:nvSpPr>
        <dsp:cNvPr id="0" name=""/>
        <dsp:cNvSpPr/>
      </dsp:nvSpPr>
      <dsp:spPr>
        <a:xfrm>
          <a:off x="4129599" y="1123706"/>
          <a:ext cx="397545" cy="39754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31445-E169-4602-95CD-21B00A62E77D}">
      <dsp:nvSpPr>
        <dsp:cNvPr id="0" name=""/>
        <dsp:cNvSpPr/>
      </dsp:nvSpPr>
      <dsp:spPr>
        <a:xfrm>
          <a:off x="4328372" y="1322479"/>
          <a:ext cx="1282404" cy="2685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651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তথ্য মূল্যায়ন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28372" y="1322479"/>
        <a:ext cx="1282404" cy="2685033"/>
      </dsp:txXfrm>
    </dsp:sp>
    <dsp:sp modelId="{997A3B0A-C1D6-4E85-8BD7-D13AB7982C05}">
      <dsp:nvSpPr>
        <dsp:cNvPr id="0" name=""/>
        <dsp:cNvSpPr/>
      </dsp:nvSpPr>
      <dsp:spPr>
        <a:xfrm>
          <a:off x="5357501" y="804708"/>
          <a:ext cx="506549" cy="506549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8AF30-F485-4C7B-A005-918ED0409AAE}">
      <dsp:nvSpPr>
        <dsp:cNvPr id="0" name=""/>
        <dsp:cNvSpPr/>
      </dsp:nvSpPr>
      <dsp:spPr>
        <a:xfrm>
          <a:off x="5610776" y="1057983"/>
          <a:ext cx="1282404" cy="2949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41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নতুন তথ্য সৃষ্টি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10776" y="1057983"/>
        <a:ext cx="1282404" cy="2949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EB8E5-75DC-41DB-AFDB-CEA03D772DF7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298D2-68F8-42F7-A460-EBC90F9D5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98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0F1D9-F546-47FA-8C00-BD5A1A8A20A1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1B339-3B3F-41F6-BD2D-A23AE473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16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শিক্ষার্থীদের</a:t>
            </a:r>
            <a:r>
              <a:rPr lang="bn-IN" baseline="0" dirty="0"/>
              <a:t> নিকট থেকে পাঠ শিরোনাম বের করার লক্ষ্যে শিক্ষার্থীদের প্রশ্ন করা যেতে পারে- বর্তমান যুগকে কোন যুগ বলা যেতে পয়ারে? একুশ শতকের যুগ।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339-3B3F-41F6-BD2D-A23AE473D5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68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latin typeface="NikoshBAN" pitchFamily="2" charset="0"/>
                <a:cs typeface="NikoshBAN" pitchFamily="2" charset="0"/>
              </a:rPr>
              <a:t>বিশ শতকের সম্পদ বলতে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ধান, চাল, গম, ইত্যাদিকে বুঝায়।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339-3B3F-41F6-BD2D-A23AE473D5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96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কয়লা , গ্যাস, সিলিকা বালু ইত্যাদি খনিজ</a:t>
            </a:r>
            <a:r>
              <a:rPr lang="bn-IN" baseline="0" dirty="0"/>
              <a:t> সম্পদ।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339-3B3F-41F6-BD2D-A23AE473D5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69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২১ শতকের সম্পদ হচ্ছে- জ্ঞান</a:t>
            </a:r>
            <a:r>
              <a:rPr lang="bn-IN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জ্ঞানগত</a:t>
            </a:r>
            <a:r>
              <a:rPr lang="bn-IN" sz="120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উন্নয়নের উপর নির্ভর করবে কোনো দেশের অর্থনৈতিক উন্নয়ন।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339-3B3F-41F6-BD2D-A23AE473D5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3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- 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Globalization 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Internationalization</a:t>
            </a:r>
          </a:p>
          <a:p>
            <a:r>
              <a:rPr lang="en-US" dirty="0"/>
              <a:t> </a:t>
            </a:r>
            <a:r>
              <a:rPr lang="en-US" dirty="0" err="1"/>
              <a:t>বলতে</a:t>
            </a:r>
            <a:r>
              <a:rPr lang="en-US" dirty="0"/>
              <a:t> </a:t>
            </a:r>
            <a:r>
              <a:rPr lang="en-US" dirty="0" err="1"/>
              <a:t>কী</a:t>
            </a:r>
            <a:r>
              <a:rPr lang="en-US" dirty="0"/>
              <a:t> </a:t>
            </a:r>
            <a:r>
              <a:rPr lang="en-US" dirty="0" err="1"/>
              <a:t>বুঝায়</a:t>
            </a:r>
            <a:r>
              <a:rPr lang="en-US" dirty="0"/>
              <a:t>?</a:t>
            </a:r>
            <a:r>
              <a:rPr lang="en-US" baseline="0" dirty="0"/>
              <a:t> </a:t>
            </a:r>
            <a:r>
              <a:rPr lang="en-US" baseline="0" dirty="0" err="1"/>
              <a:t>সম্ভাব্য</a:t>
            </a:r>
            <a:r>
              <a:rPr lang="en-US" baseline="0" dirty="0"/>
              <a:t> </a:t>
            </a:r>
            <a:r>
              <a:rPr lang="en-US" baseline="0" dirty="0" err="1"/>
              <a:t>উত্তর:</a:t>
            </a:r>
            <a:r>
              <a:rPr lang="en-US" dirty="0" err="1"/>
              <a:t>নিজের</a:t>
            </a:r>
            <a:r>
              <a:rPr lang="en-US" baseline="0" dirty="0"/>
              <a:t> </a:t>
            </a:r>
            <a:r>
              <a:rPr lang="en-US" baseline="0" dirty="0" err="1"/>
              <a:t>দেশের</a:t>
            </a:r>
            <a:r>
              <a:rPr lang="en-US" baseline="0" dirty="0"/>
              <a:t> </a:t>
            </a:r>
            <a:r>
              <a:rPr lang="en-US" baseline="0" dirty="0" err="1"/>
              <a:t>গন্ডি</a:t>
            </a:r>
            <a:r>
              <a:rPr lang="en-US" baseline="0" dirty="0"/>
              <a:t> </a:t>
            </a:r>
            <a:r>
              <a:rPr lang="en-US" baseline="0" dirty="0" err="1"/>
              <a:t>পেরিয়ে</a:t>
            </a:r>
            <a:r>
              <a:rPr lang="en-US" baseline="0" dirty="0"/>
              <a:t> </a:t>
            </a:r>
            <a:r>
              <a:rPr lang="en-US" baseline="0" dirty="0" err="1"/>
              <a:t>যখন</a:t>
            </a:r>
            <a:r>
              <a:rPr lang="en-US" baseline="0" dirty="0"/>
              <a:t> </a:t>
            </a:r>
            <a:r>
              <a:rPr lang="en-US" baseline="0" dirty="0" err="1"/>
              <a:t>সারা</a:t>
            </a:r>
            <a:r>
              <a:rPr lang="en-US" baseline="0" dirty="0"/>
              <a:t> </a:t>
            </a:r>
            <a:r>
              <a:rPr lang="en-US" baseline="0" dirty="0" err="1"/>
              <a:t>বিশ্বে</a:t>
            </a:r>
            <a:r>
              <a:rPr lang="en-US" baseline="0" dirty="0"/>
              <a:t> </a:t>
            </a:r>
            <a:r>
              <a:rPr lang="en-US" baseline="0" dirty="0" err="1"/>
              <a:t>ছড়িয়ে</a:t>
            </a:r>
            <a:r>
              <a:rPr lang="en-US" baseline="0" dirty="0"/>
              <a:t> </a:t>
            </a:r>
            <a:r>
              <a:rPr lang="en-US" baseline="0" dirty="0" err="1"/>
              <a:t>পরে</a:t>
            </a:r>
            <a:r>
              <a:rPr lang="en-US" baseline="0" dirty="0"/>
              <a:t> </a:t>
            </a:r>
            <a:r>
              <a:rPr lang="en-US" baseline="0" dirty="0" err="1"/>
              <a:t>তখন</a:t>
            </a:r>
            <a:r>
              <a:rPr lang="en-US" baseline="0" dirty="0"/>
              <a:t> </a:t>
            </a:r>
            <a:r>
              <a:rPr lang="en-US" baseline="0" dirty="0" err="1"/>
              <a:t>তাকে</a:t>
            </a:r>
            <a:r>
              <a:rPr lang="en-US" baseline="0" dirty="0"/>
              <a:t> </a:t>
            </a:r>
            <a:r>
              <a:rPr lang="en-US" baseline="0" dirty="0" err="1"/>
              <a:t>বিশ্বায়িন</a:t>
            </a:r>
            <a:r>
              <a:rPr lang="en-US" baseline="0" dirty="0"/>
              <a:t> </a:t>
            </a:r>
            <a:r>
              <a:rPr lang="en-US" baseline="0" dirty="0" err="1"/>
              <a:t>বলে</a:t>
            </a:r>
            <a:r>
              <a:rPr lang="en-US" baseline="0" dirty="0"/>
              <a:t>। </a:t>
            </a:r>
            <a:r>
              <a:rPr lang="en-US" baseline="0" dirty="0" err="1"/>
              <a:t>বাংলাদেশের</a:t>
            </a:r>
            <a:r>
              <a:rPr lang="en-US" baseline="0" dirty="0"/>
              <a:t> </a:t>
            </a:r>
            <a:r>
              <a:rPr lang="en-US" baseline="0" dirty="0" err="1"/>
              <a:t>নাগরিক</a:t>
            </a:r>
            <a:r>
              <a:rPr lang="en-US" baseline="0" dirty="0"/>
              <a:t> </a:t>
            </a:r>
            <a:r>
              <a:rPr lang="en-US" baseline="0" dirty="0" err="1"/>
              <a:t>হয়ে</a:t>
            </a:r>
            <a:r>
              <a:rPr lang="en-US" baseline="0" dirty="0"/>
              <a:t> ও </a:t>
            </a:r>
            <a:r>
              <a:rPr lang="en-US" baseline="0" dirty="0" err="1"/>
              <a:t>যারা</a:t>
            </a:r>
            <a:r>
              <a:rPr lang="en-US" baseline="0" dirty="0"/>
              <a:t> </a:t>
            </a:r>
            <a:r>
              <a:rPr lang="en-US" baseline="0" dirty="0" err="1"/>
              <a:t>বিশ্বের</a:t>
            </a:r>
            <a:r>
              <a:rPr lang="en-US" baseline="0" dirty="0"/>
              <a:t> </a:t>
            </a:r>
            <a:r>
              <a:rPr lang="en-US" baseline="0" dirty="0" err="1"/>
              <a:t>অন্য</a:t>
            </a:r>
            <a:r>
              <a:rPr lang="en-US" baseline="0" dirty="0"/>
              <a:t> </a:t>
            </a:r>
            <a:r>
              <a:rPr lang="en-US" baseline="0" dirty="0" err="1"/>
              <a:t>দেশের</a:t>
            </a:r>
            <a:r>
              <a:rPr lang="en-US" baseline="0" dirty="0"/>
              <a:t> </a:t>
            </a:r>
            <a:r>
              <a:rPr lang="en-US" baseline="0" dirty="0" err="1"/>
              <a:t>নাগরিক</a:t>
            </a:r>
            <a:r>
              <a:rPr lang="en-US" baseline="0" dirty="0"/>
              <a:t> </a:t>
            </a:r>
            <a:r>
              <a:rPr lang="en-US" baseline="0" dirty="0" err="1"/>
              <a:t>হয়ে</a:t>
            </a:r>
            <a:r>
              <a:rPr lang="en-US" baseline="0" dirty="0"/>
              <a:t> </a:t>
            </a:r>
            <a:r>
              <a:rPr lang="en-US" baseline="0" dirty="0" err="1"/>
              <a:t>বেঁচে</a:t>
            </a:r>
            <a:r>
              <a:rPr lang="en-US" baseline="0" dirty="0"/>
              <a:t> </a:t>
            </a:r>
            <a:r>
              <a:rPr lang="en-US" baseline="0" dirty="0" err="1"/>
              <a:t>আছে</a:t>
            </a:r>
            <a:r>
              <a:rPr lang="en-US" baseline="0" dirty="0"/>
              <a:t> </a:t>
            </a:r>
            <a:r>
              <a:rPr lang="en-US" baseline="0" dirty="0" err="1"/>
              <a:t>তাকে</a:t>
            </a:r>
            <a:r>
              <a:rPr lang="en-US" baseline="0" dirty="0"/>
              <a:t> </a:t>
            </a:r>
            <a:r>
              <a:rPr lang="en-US" baseline="0" dirty="0" err="1"/>
              <a:t>আন্তর্জাতিকতা</a:t>
            </a:r>
            <a:r>
              <a:rPr lang="en-US" baseline="0" dirty="0"/>
              <a:t> </a:t>
            </a:r>
            <a:r>
              <a:rPr lang="en-US" baseline="0" dirty="0" err="1"/>
              <a:t>বলে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339-3B3F-41F6-BD2D-A23AE473D5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6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বাসের টিকিট ক্রয়, বিক্রয় ব্যবস্থা</a:t>
            </a:r>
            <a:r>
              <a:rPr lang="bn-IN" baseline="0" dirty="0"/>
              <a:t>, তথ্যের আদান প্রদান। বাসের টিকিট ক্রয় ইত্যাদি ২১ শতকের দক্ষতা।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339-3B3F-41F6-BD2D-A23AE473D5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0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BAAD20-B17B-49EE-8646-EB6B46450170}" type="datetime1">
              <a:rPr lang="en-US" smtClean="0"/>
              <a:t>17-Sep-20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bn-IN" dirty="0"/>
              <a:t>১</a:t>
            </a:r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pattFill prst="trellis">
            <a:fgClr>
              <a:srgbClr val="002060"/>
            </a:fgClr>
            <a:bgClr>
              <a:srgbClr val="00B0F0"/>
            </a:bgClr>
          </a:pattFill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390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7973-537D-426C-8D23-6D2DC2E90B44}" type="datetime1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5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21ED-3E48-4BF1-90D9-441E66D2500B}" type="datetime1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6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D3E6-4FF3-4220-B38D-35BC9FBA7377}" type="datetime1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4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567B-FBE5-4E05-BC82-7FB6DFD9E4C1}" type="datetime1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2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520-3713-4514-89F5-FE7BD4AAC7C0}" type="datetime1">
              <a:rPr lang="en-US" smtClean="0"/>
              <a:t>17-Sep-20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1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6D8B-AB29-42E8-99DE-DEFCD57A117E}" type="datetime1">
              <a:rPr lang="en-US" smtClean="0"/>
              <a:t>17-Sep-20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9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23EA4-4CCF-4A02-ADB0-6F1897882DFA}" type="datetime1">
              <a:rPr lang="en-US" smtClean="0"/>
              <a:t>17-Sep-20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1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1C31-59A6-40C4-90E0-B5766373ECB2}" type="datetime1">
              <a:rPr lang="en-US" smtClean="0"/>
              <a:t>17-Sep-20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0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1398-FA35-479F-8B38-302AAEBEF497}" type="datetime1">
              <a:rPr lang="en-US" smtClean="0"/>
              <a:t>17-Sep-20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2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427D-3A4A-4678-80F6-49B0D99EFF2F}" type="datetime1">
              <a:rPr lang="en-US" smtClean="0"/>
              <a:t>17-Sep-20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8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B78B7-F618-40EB-BF2A-E195BD7F137A}" type="datetime1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640EC-DA33-46E2-A006-5ADF6684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5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5599" y="1094096"/>
            <a:ext cx="4655024" cy="7642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n w="57150">
                  <a:solidFill>
                    <a:srgbClr val="231E42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rgbClr val="002060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00" dirty="0">
              <a:ln w="57150">
                <a:solidFill>
                  <a:srgbClr val="231E42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C00000"/>
                  </a:gs>
                  <a:gs pos="50000">
                    <a:srgbClr val="002060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24" y="2166841"/>
            <a:ext cx="5570988" cy="3506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99" y="2585567"/>
            <a:ext cx="5295331" cy="266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9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039" y="2254156"/>
            <a:ext cx="8679123" cy="954107"/>
          </a:xfrm>
          <a:prstGeom prst="rect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আইসিটি কীভাবে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Globalization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Internationalization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 প্রভাব বিস্তার করছে দুইটি করে কারণ লিখ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9868" y="1083963"/>
            <a:ext cx="3653639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91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61" y="549862"/>
            <a:ext cx="3675343" cy="23364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3282566"/>
            <a:ext cx="8991600" cy="1200329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এক সময় বেঁচে থাকার জন্য প্রকৃতির অনুকম্পার উপর নির্ভর করতে হত। কিন্তু এখন ...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097">
            <a:off x="5476030" y="4291398"/>
            <a:ext cx="2212591" cy="2234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55" y="563500"/>
            <a:ext cx="3675343" cy="2352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4419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387" y="318967"/>
            <a:ext cx="836522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 শতক টিকে থাকতে হলে দক্ষতা প্রয়োজন।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470" y="2507938"/>
            <a:ext cx="857827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প্রযুক্তিতে পারদর্শিতা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936" y="3796527"/>
            <a:ext cx="299938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আবশ্যক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20889" y="3345024"/>
            <a:ext cx="4217021" cy="3056631"/>
            <a:chOff x="4195258" y="2164169"/>
            <a:chExt cx="4662139" cy="3599567"/>
          </a:xfrm>
          <a:solidFill>
            <a:schemeClr val="accent2">
              <a:lumMod val="20000"/>
              <a:lumOff val="80000"/>
            </a:schemeClr>
          </a:solidFill>
          <a:scene3d>
            <a:camera prst="perspectiveFront"/>
            <a:lightRig rig="threePt" dir="t"/>
          </a:scene3d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638" y="2164169"/>
              <a:ext cx="2294480" cy="1719683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0118" y="3897474"/>
              <a:ext cx="2367279" cy="1852615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grpSp>
          <p:nvGrpSpPr>
            <p:cNvPr id="13" name="Group 12"/>
            <p:cNvGrpSpPr/>
            <p:nvPr/>
          </p:nvGrpSpPr>
          <p:grpSpPr>
            <a:xfrm>
              <a:off x="4195258" y="2177816"/>
              <a:ext cx="4662139" cy="3585920"/>
              <a:chOff x="4195258" y="2164169"/>
              <a:chExt cx="4662139" cy="3585920"/>
            </a:xfrm>
            <a:grpFill/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0118" y="2164169"/>
                <a:ext cx="2367279" cy="1746926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5258" y="3883852"/>
                <a:ext cx="2295240" cy="1866237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85FB661-3708-44A7-9C2F-1F0E46B4C99F}"/>
              </a:ext>
            </a:extLst>
          </p:cNvPr>
          <p:cNvSpPr txBox="1"/>
          <p:nvPr/>
        </p:nvSpPr>
        <p:spPr>
          <a:xfrm>
            <a:off x="389387" y="1109591"/>
            <a:ext cx="836522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 শতকের জন্য প্রয়োজনীয় দক্ষতা কী হতে পারে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8039" y="268473"/>
            <a:ext cx="8199679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একুশ শতকের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সুনির্দিষ্ট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396058" y="946047"/>
            <a:ext cx="1921384" cy="1582356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rgbClr val="00B0F0">
              <a:alpha val="8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পারস্পরিক</a:t>
            </a:r>
          </a:p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সহযোগিতা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449468" y="2052713"/>
            <a:ext cx="1765567" cy="1428223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89804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 দক্ষতা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55268" y="3730666"/>
            <a:ext cx="2110322" cy="1167505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89804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সৃজনশীলতা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637572" y="3708198"/>
            <a:ext cx="2196067" cy="1167505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rgbClr val="66FF33">
              <a:alpha val="8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সুনাগরিকত্ব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208260" y="5045270"/>
            <a:ext cx="1765567" cy="1167505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rgbClr val="FFC000">
              <a:alpha val="8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 সমাধানে পারদর্শিতা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806433" y="5045270"/>
            <a:ext cx="1765567" cy="1167505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89804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দক্ষতা বিশ্লেষণী চিন্তন </a:t>
            </a:r>
          </a:p>
        </p:txBody>
      </p:sp>
      <p:sp>
        <p:nvSpPr>
          <p:cNvPr id="12" name="Freeform 11"/>
          <p:cNvSpPr/>
          <p:nvPr/>
        </p:nvSpPr>
        <p:spPr>
          <a:xfrm>
            <a:off x="955268" y="2052713"/>
            <a:ext cx="2164607" cy="1428223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89804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 ও প্রযুক্তি যন্ত্র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ব্যবহারে পারদর্শিতা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60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28037643"/>
              </p:ext>
            </p:extLst>
          </p:nvPr>
        </p:nvGraphicFramePr>
        <p:xfrm>
          <a:off x="978088" y="1779141"/>
          <a:ext cx="7374340" cy="4007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3773" y="535577"/>
            <a:ext cx="8707271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 শতকের প্রযুক্তি ব্যবহারের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 কী?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58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C2E461-1D50-443F-B2C0-D51F5CFFD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63C2E461-1D50-443F-B2C0-D51F5CFFD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63C2E461-1D50-443F-B2C0-D51F5CFFD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63C2E461-1D50-443F-B2C0-D51F5CFFD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4B5A25-D541-4EAF-A9BF-3E6465AA4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E84B5A25-D541-4EAF-A9BF-3E6465AA4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E84B5A25-D541-4EAF-A9BF-3E6465AA4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84B5A25-D541-4EAF-A9BF-3E6465AA4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86F7A7-804D-424A-A631-F40821B87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8486F7A7-804D-424A-A631-F40821B87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8486F7A7-804D-424A-A631-F40821B87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8486F7A7-804D-424A-A631-F40821B87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3158BC-C326-4381-8A59-ED8700C01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4B3158BC-C326-4381-8A59-ED8700C01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4B3158BC-C326-4381-8A59-ED8700C01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B3158BC-C326-4381-8A59-ED8700C019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659501-D37C-400B-BE6D-FB4CE311D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88659501-D37C-400B-BE6D-FB4CE311D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88659501-D37C-400B-BE6D-FB4CE311D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88659501-D37C-400B-BE6D-FB4CE311D9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46DCC8-6308-4392-B0E5-51888292B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E646DCC8-6308-4392-B0E5-51888292B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E646DCC8-6308-4392-B0E5-51888292B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E646DCC8-6308-4392-B0E5-51888292B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221559-2C32-4A0A-9F42-F989AEB4B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43221559-2C32-4A0A-9F42-F989AEB4B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43221559-2C32-4A0A-9F42-F989AEB4B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43221559-2C32-4A0A-9F42-F989AEB4B9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5AB310-C781-4A6E-9C99-C87D542DA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F45AB310-C781-4A6E-9C99-C87D542DA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F45AB310-C781-4A6E-9C99-C87D542DA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F45AB310-C781-4A6E-9C99-C87D542DA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F31445-E169-4602-95CD-21B00A62E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50F31445-E169-4602-95CD-21B00A62E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50F31445-E169-4602-95CD-21B00A62E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50F31445-E169-4602-95CD-21B00A62E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7A3B0A-C1D6-4E85-8BD7-D13AB7982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997A3B0A-C1D6-4E85-8BD7-D13AB7982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997A3B0A-C1D6-4E85-8BD7-D13AB7982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997A3B0A-C1D6-4E85-8BD7-D13AB7982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88AF30-F485-4C7B-A005-918ED0409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9988AF30-F485-4C7B-A005-918ED0409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9988AF30-F485-4C7B-A005-918ED0409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graphicEl>
                                              <a:dgm id="{9988AF30-F485-4C7B-A005-918ED0409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3261" y="985953"/>
            <a:ext cx="2429691" cy="707886"/>
          </a:xfrm>
          <a:prstGeom prst="rect">
            <a:avLst/>
          </a:prstGeom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530" y="2356377"/>
            <a:ext cx="8958470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কী মনে কর জ্ঞানভিত্তিক সমাজ গঠনে আইসিটি দক্ষতা আবশ্যক? ৫টি যুক্তি দেখাও।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20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178" y="230760"/>
            <a:ext cx="263986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6931" y="1043453"/>
            <a:ext cx="81101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একুশ শতকের সম্পদ হচ্ছে -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কৃষি সম্পদ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গ)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(ঘ)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একুশ শতকে আমরা কয়টি বিষয় নিয়ে আলোচনা শুরু করেছি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(খ)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(গ)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একুশ শতকে বেঁচে থাকতে গেলে কোন কোন দক্ষতার প্রয়োজন।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(i)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 সহযোগিতা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(ii)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দক্ষতা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(iii)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সুনাগরিকত্ব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নিচের কোনটি সঠিক?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(খ)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(গ) 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ii,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iii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(ঘ)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i, ii, iii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318123" y="1638846"/>
            <a:ext cx="837184" cy="186533"/>
            <a:chOff x="6169349" y="2528970"/>
            <a:chExt cx="837184" cy="186533"/>
          </a:xfrm>
        </p:grpSpPr>
        <p:sp>
          <p:nvSpPr>
            <p:cNvPr id="6" name="Rectangle 5"/>
            <p:cNvSpPr/>
            <p:nvPr/>
          </p:nvSpPr>
          <p:spPr>
            <a:xfrm rot="2550618">
              <a:off x="6169349" y="2641045"/>
              <a:ext cx="384602" cy="74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919133">
              <a:off x="6377312" y="2528970"/>
              <a:ext cx="629221" cy="72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8062" y="3335733"/>
            <a:ext cx="837184" cy="186533"/>
            <a:chOff x="6169349" y="2528970"/>
            <a:chExt cx="837184" cy="186533"/>
          </a:xfrm>
        </p:grpSpPr>
        <p:sp>
          <p:nvSpPr>
            <p:cNvPr id="11" name="Rectangle 10"/>
            <p:cNvSpPr/>
            <p:nvPr/>
          </p:nvSpPr>
          <p:spPr>
            <a:xfrm rot="2550618">
              <a:off x="6169349" y="2641045"/>
              <a:ext cx="384602" cy="74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8919133">
              <a:off x="6377312" y="2528970"/>
              <a:ext cx="629221" cy="72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44672" y="5825067"/>
            <a:ext cx="837184" cy="186533"/>
            <a:chOff x="6169349" y="2528970"/>
            <a:chExt cx="837184" cy="186533"/>
          </a:xfrm>
        </p:grpSpPr>
        <p:sp>
          <p:nvSpPr>
            <p:cNvPr id="14" name="Rectangle 13"/>
            <p:cNvSpPr/>
            <p:nvPr/>
          </p:nvSpPr>
          <p:spPr>
            <a:xfrm rot="2550618">
              <a:off x="6169349" y="2641045"/>
              <a:ext cx="384602" cy="74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18919133">
              <a:off x="6377312" y="2528970"/>
              <a:ext cx="629221" cy="72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86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3828" y="535577"/>
            <a:ext cx="3315957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165" y="2316926"/>
            <a:ext cx="8331513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একুশ শতক এবং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গুরুত্ব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9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5972" y="651987"/>
            <a:ext cx="4333238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উত্তর মিলিয়ে নাও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4206" y="3861246"/>
            <a:ext cx="4124459" cy="18931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তথ্য সংগ্রহ,বিশ্লেষণ, সংযোজন, মূল্যায়ন করে নতুন তথ্য সৃষ্টি করতে পারবো ।</a:t>
            </a:r>
          </a:p>
        </p:txBody>
      </p:sp>
      <p:sp>
        <p:nvSpPr>
          <p:cNvPr id="6" name="Oval 5"/>
          <p:cNvSpPr/>
          <p:nvPr/>
        </p:nvSpPr>
        <p:spPr>
          <a:xfrm>
            <a:off x="4583854" y="1746296"/>
            <a:ext cx="4285445" cy="196133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একুশ শতকের চ্যালেঞ্জ ও জ্ঞানভিত্তিক সমাজ  গড়ে তুলতে পারবো ।  </a:t>
            </a:r>
          </a:p>
        </p:txBody>
      </p:sp>
      <p:sp>
        <p:nvSpPr>
          <p:cNvPr id="7" name="Oval 6"/>
          <p:cNvSpPr/>
          <p:nvPr/>
        </p:nvSpPr>
        <p:spPr>
          <a:xfrm>
            <a:off x="4866202" y="3861246"/>
            <a:ext cx="4126472" cy="20380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একুশ শতকের দক্ষ নাগরিক হওয়ার জন্য প্রাথমিক দিকনির্দেশনা অর্জন করতে পারবো ।</a:t>
            </a:r>
          </a:p>
        </p:txBody>
      </p:sp>
      <p:sp>
        <p:nvSpPr>
          <p:cNvPr id="8" name="Oval 7"/>
          <p:cNvSpPr/>
          <p:nvPr/>
        </p:nvSpPr>
        <p:spPr>
          <a:xfrm>
            <a:off x="270043" y="1746296"/>
            <a:ext cx="4059966" cy="199772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বিশাল বৈচিত্র্যের জগতে প্রবেশ করতে পারবো ।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01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fld id="{C66FCC38-D8E5-458E-A332-B72E943C4E97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19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990600" y="381000"/>
            <a:ext cx="7543800" cy="5943600"/>
          </a:xfrm>
          <a:custGeom>
            <a:avLst/>
            <a:gdLst>
              <a:gd name="connsiteX0" fmla="*/ 0 w 8305800"/>
              <a:gd name="connsiteY0" fmla="*/ 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0 w 8305800"/>
              <a:gd name="connsiteY4" fmla="*/ 0 h 6019800"/>
              <a:gd name="connsiteX0" fmla="*/ 228600 w 8305800"/>
              <a:gd name="connsiteY0" fmla="*/ 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228600 w 8305800"/>
              <a:gd name="connsiteY4" fmla="*/ 0 h 6019800"/>
              <a:gd name="connsiteX0" fmla="*/ 685800 w 8305800"/>
              <a:gd name="connsiteY0" fmla="*/ 45720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685800 w 8305800"/>
              <a:gd name="connsiteY4" fmla="*/ 457200 h 6019800"/>
              <a:gd name="connsiteX0" fmla="*/ 990600 w 8305800"/>
              <a:gd name="connsiteY0" fmla="*/ 91440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990600 w 8305800"/>
              <a:gd name="connsiteY4" fmla="*/ 9144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6019800">
                <a:moveTo>
                  <a:pt x="990600" y="914400"/>
                </a:moveTo>
                <a:lnTo>
                  <a:pt x="8305800" y="0"/>
                </a:lnTo>
                <a:lnTo>
                  <a:pt x="8305800" y="6019800"/>
                </a:lnTo>
                <a:lnTo>
                  <a:pt x="0" y="6019800"/>
                </a:lnTo>
                <a:lnTo>
                  <a:pt x="990600" y="914400"/>
                </a:lnTo>
                <a:close/>
              </a:path>
            </a:pathLst>
          </a:cu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981700" cy="4693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09700" y="-68323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3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34928" y="609600"/>
            <a:ext cx="5904271" cy="85298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>
                <a:gd name="adj" fmla="val 50473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344" y="3192997"/>
            <a:ext cx="43354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বদরুজ্জামান</a:t>
            </a:r>
            <a:endParaRPr lang="bn-BD" sz="28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নূরপুর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শায়েস্তাগঞ্জ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মোবাই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লঃ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০১৭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২৩৯৭১৯৬০</a:t>
            </a:r>
            <a:endParaRPr lang="bn-BD" sz="28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md.badruzzaman69@gmail.com</a:t>
            </a:r>
            <a:endParaRPr lang="en-US" sz="28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8057" y="3165642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৯ম-১০ম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প্রথম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19050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24400" y="28194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9600" y="28194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FC8C4FA-77A4-4BC6-996D-C717FE7C7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3" y="426793"/>
            <a:ext cx="2305653" cy="24925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9060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5611" y="618186"/>
            <a:ext cx="5792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ভিডিওটি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দেখি ...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196657"/>
              </p:ext>
            </p:extLst>
          </p:nvPr>
        </p:nvGraphicFramePr>
        <p:xfrm>
          <a:off x="3422650" y="2335213"/>
          <a:ext cx="201771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Packager Shell Object" showAsIcon="1" r:id="rId4" imgW="1069920" imgH="488520" progId="Package">
                  <p:embed/>
                </p:oleObj>
              </mc:Choice>
              <mc:Fallback>
                <p:oleObj name="Packager Shell Object" showAsIcon="1" r:id="rId4" imgW="10699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2650" y="2335213"/>
                        <a:ext cx="2017713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1445" y="3838943"/>
            <a:ext cx="8064973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 শতক এবং</a:t>
            </a:r>
            <a:r>
              <a:rPr lang="en-US" sz="4000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</a:t>
            </a:r>
            <a:r>
              <a:rPr lang="en-US" sz="4000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spc="38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 প্রযুক্তি</a:t>
            </a:r>
            <a:endParaRPr lang="en-US" sz="4000" b="1" spc="38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7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52473" y="385633"/>
            <a:ext cx="2557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021" y="2251206"/>
            <a:ext cx="8134065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‘‘জ্ঞানই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 শত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পৃথিবীর মূলসম্পদ’’ উক্তিটি ব্যাখ্যা করতে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968" y="3670939"/>
            <a:ext cx="8134063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একুশ শতকের বিশ্বে বেঁচে থাকার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জন্য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 দক্ষতাগুলো চিহ্নিত করতে 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022" y="1273954"/>
            <a:ext cx="813406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6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792" y="2523850"/>
            <a:ext cx="3837558" cy="2747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8"/>
          <a:stretch/>
        </p:blipFill>
        <p:spPr>
          <a:xfrm>
            <a:off x="380999" y="2537918"/>
            <a:ext cx="3877117" cy="2747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17073" y="1677695"/>
            <a:ext cx="252254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410D9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কৃষি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1158" y="188736"/>
            <a:ext cx="7434192" cy="132343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বিশ শতকের সম্পদ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বলতে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আমরা কী বুঝি?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2916" y="5590665"/>
            <a:ext cx="561816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কৃষি সম্পদ যেমন ধান, গম ইত্যাদি।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3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505" y="1260389"/>
            <a:ext cx="2490322" cy="14972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V="1">
            <a:off x="1539873" y="4899548"/>
            <a:ext cx="2495462" cy="17239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672" y="3009723"/>
            <a:ext cx="2497632" cy="16297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62447" y="336581"/>
            <a:ext cx="382641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খনিজ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48" y="1630790"/>
            <a:ext cx="18713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খনিজ তেল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8825" y="3705255"/>
            <a:ext cx="1223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2755" y="5630896"/>
            <a:ext cx="1325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কয়লা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5142" y="339537"/>
            <a:ext cx="334479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শিল্প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77" y="4999360"/>
            <a:ext cx="2694397" cy="16649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96" y="3041624"/>
            <a:ext cx="2628245" cy="16722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14" y="1250954"/>
            <a:ext cx="2596341" cy="15192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Rectangle 19"/>
          <p:cNvSpPr/>
          <p:nvPr/>
        </p:nvSpPr>
        <p:spPr>
          <a:xfrm>
            <a:off x="7334725" y="1381586"/>
            <a:ext cx="1686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বাঁশ ও </a:t>
            </a:r>
          </a:p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বেতশিল্প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548610" y="3155206"/>
            <a:ext cx="1502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itchFamily="2" charset="0"/>
              </a:rPr>
              <a:t>পোশাক </a:t>
            </a:r>
            <a:endParaRPr lang="en-US" sz="2400" b="1" dirty="0">
              <a:latin typeface="NikoshBAN" panose="02000000000000000000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itchFamily="2" charset="0"/>
              </a:rPr>
              <a:t>শিল্প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18592" y="5139879"/>
            <a:ext cx="15026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itchFamily="2" charset="0"/>
              </a:rPr>
              <a:t>জাহাজ </a:t>
            </a:r>
            <a:endParaRPr lang="en-US" sz="2800" b="1" dirty="0">
              <a:latin typeface="NikoshBAN" panose="02000000000000000000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itchFamily="2" charset="0"/>
              </a:rPr>
              <a:t>শিল্প</a:t>
            </a:r>
          </a:p>
        </p:txBody>
      </p:sp>
    </p:spTree>
    <p:extLst>
      <p:ext uri="{BB962C8B-B14F-4D97-AF65-F5344CB8AC3E}">
        <p14:creationId xmlns:p14="http://schemas.microsoft.com/office/powerpoint/2010/main" val="174247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4" grpId="0"/>
      <p:bldP spid="15" grpId="0"/>
      <p:bldP spid="16" grpId="0" animBg="1"/>
      <p:bldP spid="20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93678" y="1665567"/>
            <a:ext cx="3921672" cy="20621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  মানুষ জ্ঞান অন্বেষণ, ধারন ও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ব্যবহার করতে পারে।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80" y="3988257"/>
            <a:ext cx="3366035" cy="2408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597413" y="304360"/>
            <a:ext cx="8229598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কিন্তু একুশ শতকের সম্পদ হল জ্ঞান।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9" y="1253062"/>
            <a:ext cx="3651228" cy="2408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5286257" y="1061484"/>
            <a:ext cx="1895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7090" y="5683570"/>
            <a:ext cx="1844029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জ্ঞান 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8486" y="3936178"/>
            <a:ext cx="250123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অর্থনীতি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 rot="10800000">
            <a:off x="841970" y="4761244"/>
            <a:ext cx="2934268" cy="843694"/>
          </a:xfrm>
          <a:prstGeom prst="triangle">
            <a:avLst/>
          </a:prstGeom>
          <a:solidFill>
            <a:srgbClr val="3D7B47"/>
          </a:solidFill>
          <a:ln w="19050">
            <a:solidFill>
              <a:srgbClr val="FF000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b" anchorCtr="1"/>
          <a:lstStyle/>
          <a:p>
            <a:pPr lvl="0" algn="ctr"/>
            <a:endParaRPr lang="en-US" sz="2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5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cular Arrow 3"/>
          <p:cNvSpPr/>
          <p:nvPr/>
        </p:nvSpPr>
        <p:spPr>
          <a:xfrm>
            <a:off x="2939718" y="1717862"/>
            <a:ext cx="4034753" cy="4034753"/>
          </a:xfrm>
          <a:prstGeom prst="circularArrow">
            <a:avLst>
              <a:gd name="adj1" fmla="val 5544"/>
              <a:gd name="adj2" fmla="val 330680"/>
              <a:gd name="adj3" fmla="val 13767645"/>
              <a:gd name="adj4" fmla="val 17391005"/>
              <a:gd name="adj5" fmla="val 575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3809517" y="1419367"/>
            <a:ext cx="2618594" cy="1193703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সম্পদ হচ্ছে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মানুষ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কারণ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660109" y="3171541"/>
            <a:ext cx="1896070" cy="1097946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জ্ঞান ধারণ করতে পারে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940298" y="4707494"/>
            <a:ext cx="2033595" cy="1097947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জ্ঞান ব্যবহার করতে পারে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327746" y="3172187"/>
            <a:ext cx="1896070" cy="1097947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জ্ঞান সৃষ্টি করতে পারে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3952" y="450859"/>
            <a:ext cx="4739235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তোমরা </a:t>
            </a:r>
            <a:r>
              <a:rPr lang="bn-BD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1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2821" y="1491908"/>
            <a:ext cx="7794578" cy="52322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Globalization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Internationalization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91" y="2363344"/>
            <a:ext cx="7929349" cy="4059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6" t="14948" r="53332" b="71504"/>
          <a:stretch/>
        </p:blipFill>
        <p:spPr>
          <a:xfrm>
            <a:off x="6495347" y="2619063"/>
            <a:ext cx="799433" cy="972281"/>
          </a:xfrm>
          <a:prstGeom prst="ellipse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6" t="14948" r="53332" b="71504"/>
          <a:stretch/>
        </p:blipFill>
        <p:spPr>
          <a:xfrm>
            <a:off x="4704474" y="4191135"/>
            <a:ext cx="762738" cy="927652"/>
          </a:xfrm>
          <a:prstGeom prst="ellipse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6" t="14948" r="53332" b="71504"/>
          <a:stretch/>
        </p:blipFill>
        <p:spPr>
          <a:xfrm>
            <a:off x="7107743" y="4899039"/>
            <a:ext cx="762738" cy="927652"/>
          </a:xfrm>
          <a:prstGeom prst="ellipse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6" t="14948" r="53332" b="71504"/>
          <a:stretch/>
        </p:blipFill>
        <p:spPr>
          <a:xfrm>
            <a:off x="1895372" y="2922672"/>
            <a:ext cx="762738" cy="927652"/>
          </a:xfrm>
          <a:prstGeom prst="ellipse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6" t="14948" r="53332" b="71504"/>
          <a:stretch/>
        </p:blipFill>
        <p:spPr>
          <a:xfrm>
            <a:off x="2677302" y="5147467"/>
            <a:ext cx="762738" cy="927652"/>
          </a:xfrm>
          <a:prstGeom prst="ellipse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6" t="14948" r="53332" b="71504"/>
          <a:stretch/>
        </p:blipFill>
        <p:spPr>
          <a:xfrm>
            <a:off x="3715266" y="2796811"/>
            <a:ext cx="762738" cy="927652"/>
          </a:xfrm>
          <a:prstGeom prst="ellipse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6" t="14948" r="53332" b="71504"/>
          <a:stretch/>
        </p:blipFill>
        <p:spPr>
          <a:xfrm>
            <a:off x="1799266" y="4191134"/>
            <a:ext cx="858844" cy="1044537"/>
          </a:xfrm>
          <a:prstGeom prst="ellipse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6" t="14948" r="53332" b="71504"/>
          <a:stretch/>
        </p:blipFill>
        <p:spPr>
          <a:xfrm>
            <a:off x="5559462" y="3002664"/>
            <a:ext cx="762738" cy="927652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2609" y="323423"/>
            <a:ext cx="8338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২১ শতকের দুটি বিষয় প্রাধান্য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পাচ্ছে 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5823" y="4572000"/>
            <a:ext cx="121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22501" y="5638803"/>
            <a:ext cx="118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74887" y="3509750"/>
            <a:ext cx="120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2132" y="3348246"/>
            <a:ext cx="1201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76226" y="5329456"/>
            <a:ext cx="1180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676" y="4702480"/>
            <a:ext cx="120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86587" y="3386498"/>
            <a:ext cx="121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82378" y="3102591"/>
            <a:ext cx="11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5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9" grpId="0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772</TotalTime>
  <Words>616</Words>
  <Application>Microsoft Office PowerPoint</Application>
  <PresentationFormat>On-screen Show (4:3)</PresentationFormat>
  <Paragraphs>110</Paragraphs>
  <Slides>19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LAVLY</dc:creator>
  <cp:lastModifiedBy>DOEL</cp:lastModifiedBy>
  <cp:revision>163</cp:revision>
  <dcterms:created xsi:type="dcterms:W3CDTF">2016-02-29T17:57:57Z</dcterms:created>
  <dcterms:modified xsi:type="dcterms:W3CDTF">2020-09-17T16:46:31Z</dcterms:modified>
</cp:coreProperties>
</file>