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66428-C9C6-4681-9D7F-A98E7A4C79F9}" v="905" dt="2020-09-16T18:27:53.540"/>
    <p1510:client id="{455C8CD3-EA00-4CE2-BEB7-AB1F48B04750}" v="1207" dt="2020-09-16T16:58:07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DBDE45-95D9-4C2E-B322-85656091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3213" y="1953883"/>
            <a:ext cx="6442494" cy="2262781"/>
          </a:xfrm>
        </p:spPr>
        <p:txBody>
          <a:bodyPr/>
          <a:lstStyle/>
          <a:p>
            <a:r>
              <a:rPr lang="en-US" sz="9600" b="1" dirty="0">
                <a:ea typeface="+mj-lt"/>
                <a:cs typeface="+mj-lt"/>
              </a:rPr>
              <a:t> </a:t>
            </a:r>
            <a:r>
              <a:rPr lang="en-US" sz="9600" b="1" dirty="0" err="1">
                <a:ea typeface="+mj-lt"/>
                <a:cs typeface="+mj-lt"/>
              </a:rPr>
              <a:t>স্বাগতম</a:t>
            </a:r>
            <a:endParaRPr lang="en-US" sz="960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7555F8-FB7D-422C-9A4E-8BF0DF0C2429}"/>
              </a:ext>
            </a:extLst>
          </p:cNvPr>
          <p:cNvSpPr txBox="1"/>
          <p:nvPr/>
        </p:nvSpPr>
        <p:spPr>
          <a:xfrm>
            <a:off x="4091796" y="928777"/>
            <a:ext cx="4439728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err="1"/>
              <a:t>শ্রেণিঃ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দশম</a:t>
            </a:r>
            <a:br>
              <a:rPr lang="en-US" sz="3200" b="1" dirty="0">
                <a:ea typeface="+mn-lt"/>
                <a:cs typeface="+mn-lt"/>
              </a:rPr>
            </a:br>
            <a:r>
              <a:rPr lang="en-US" sz="3200" b="1" dirty="0" err="1">
                <a:ea typeface="+mn-lt"/>
                <a:cs typeface="+mn-lt"/>
              </a:rPr>
              <a:t>বিষয়ঃ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বাংলা</a:t>
            </a:r>
            <a:r>
              <a:rPr lang="en-US" sz="3200" b="1" dirty="0">
                <a:ea typeface="+mn-lt"/>
                <a:cs typeface="+mn-lt"/>
              </a:rPr>
              <a:t> ২য় </a:t>
            </a:r>
            <a:r>
              <a:rPr lang="en-US" sz="3200" b="1" dirty="0" err="1">
                <a:ea typeface="+mn-lt"/>
                <a:cs typeface="+mn-lt"/>
              </a:rPr>
              <a:t>পত্র</a:t>
            </a:r>
            <a:endParaRPr lang="en-US" sz="3200" b="1" dirty="0">
              <a:ea typeface="+mn-lt"/>
              <a:cs typeface="+mn-lt"/>
            </a:endParaRP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9600" b="1" dirty="0" err="1"/>
              <a:t>বিভক্তি</a:t>
            </a:r>
            <a:endParaRPr lang="en-US" sz="9600" b="1" dirty="0">
              <a:ea typeface="+mn-lt"/>
              <a:cs typeface="+mn-lt"/>
            </a:endParaRPr>
          </a:p>
          <a:p>
            <a:pPr algn="ctr"/>
            <a:endParaRPr lang="en-US" sz="32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DBE7-909B-46CC-91DB-066A17203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1275" y="4786033"/>
            <a:ext cx="5492807" cy="1951699"/>
          </a:xfr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শিক্ষকঃ</a:t>
            </a:r>
            <a:endParaRPr lang="en-US" sz="28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bn-BD" sz="2800" dirty="0">
                <a:solidFill>
                  <a:schemeClr val="tx1"/>
                </a:solidFill>
                <a:ea typeface="+mn-lt"/>
                <a:cs typeface="+mn-lt"/>
              </a:rPr>
              <a:t>মোঃ ইসমাইল </a:t>
            </a:r>
            <a:r>
              <a:rPr lang="bn-BD" sz="2800" dirty="0">
                <a:ea typeface="+mn-lt"/>
                <a:cs typeface="+mn-lt"/>
              </a:rPr>
              <a:t>হোসেন</a:t>
            </a:r>
            <a:r>
              <a:rPr lang="bn-BD" sz="2800" dirty="0">
                <a:solidFill>
                  <a:schemeClr val="tx1"/>
                </a:solidFill>
                <a:ea typeface="+mn-lt"/>
                <a:cs typeface="+mn-lt"/>
              </a:rPr>
              <a:t> সরকার</a:t>
            </a:r>
            <a:endParaRPr lang="en-US" sz="28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bn-BD" sz="2800" dirty="0">
                <a:solidFill>
                  <a:schemeClr val="tx1"/>
                </a:solidFill>
                <a:ea typeface="+mn-lt"/>
                <a:cs typeface="+mn-lt"/>
              </a:rPr>
              <a:t>সিনিয়র শিক্ষক</a:t>
            </a:r>
            <a:endParaRPr lang="en-US" sz="28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চিনামূড়া</a:t>
            </a:r>
            <a:r>
              <a:rPr lang="en-US" sz="28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এল</a:t>
            </a:r>
            <a:r>
              <a:rPr lang="en-US" sz="2800" b="1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এন</a:t>
            </a:r>
            <a:r>
              <a:rPr lang="en-US" sz="2800" b="1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উচ্চ</a:t>
            </a:r>
            <a:r>
              <a:rPr lang="en-US" sz="28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US" sz="2800" b="1" dirty="0" err="1">
                <a:solidFill>
                  <a:schemeClr val="tx1"/>
                </a:solidFill>
                <a:ea typeface="+mn-lt"/>
                <a:cs typeface="+mn-lt"/>
              </a:rPr>
              <a:t>বিদ্যালয়</a:t>
            </a:r>
            <a:endParaRPr lang="en-US" sz="2800">
              <a:solidFill>
                <a:schemeClr val="tx1"/>
              </a:solidFill>
              <a:ea typeface="+mn-lt"/>
              <a:cs typeface="+mn-lt"/>
            </a:endParaRPr>
          </a:p>
          <a:p>
            <a:pPr algn="r">
              <a:spcBef>
                <a:spcPts val="0"/>
              </a:spcBef>
            </a:pPr>
            <a:endParaRPr lang="en-GB" sz="2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5BED22-0230-4652-9060-8DDE97030591}"/>
              </a:ext>
            </a:extLst>
          </p:cNvPr>
          <p:cNvCxnSpPr/>
          <p:nvPr/>
        </p:nvCxnSpPr>
        <p:spPr>
          <a:xfrm flipV="1">
            <a:off x="4142656" y="2079504"/>
            <a:ext cx="4284451" cy="43133"/>
          </a:xfrm>
          <a:prstGeom prst="straightConnector1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31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2384-1C36-409F-AA37-1A65D2BB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963" y="624110"/>
            <a:ext cx="8911687" cy="1280890"/>
          </a:xfrm>
        </p:spPr>
        <p:txBody>
          <a:bodyPr/>
          <a:lstStyle/>
          <a:p>
            <a:pPr algn="ctr"/>
            <a:r>
              <a:rPr lang="en-US" sz="5400" b="1" dirty="0" err="1"/>
              <a:t>বিভক্তি</a:t>
            </a:r>
            <a:r>
              <a:rPr lang="en-US" sz="5400" b="1" dirty="0"/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FF174-972C-48FE-9703-365BAA69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u="sng" dirty="0" err="1">
                <a:ea typeface="+mn-lt"/>
                <a:cs typeface="+mn-lt"/>
              </a:rPr>
              <a:t>পাঠের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উদ্দেশ্যঃ</a:t>
            </a:r>
            <a:endParaRPr lang="en-US" sz="2800" u="sng" dirty="0"/>
          </a:p>
          <a:p>
            <a:r>
              <a:rPr lang="en-US" sz="2800" err="1">
                <a:ea typeface="+mn-lt"/>
                <a:cs typeface="+mn-lt"/>
              </a:rPr>
              <a:t>বিভক্তি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সম্পর্কে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জানতে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পারবে</a:t>
            </a:r>
            <a:endParaRPr lang="en-US" sz="2800" dirty="0"/>
          </a:p>
          <a:p>
            <a:r>
              <a:rPr lang="en-US" sz="2800" dirty="0" err="1">
                <a:ea typeface="+mn-lt"/>
                <a:cs typeface="+mn-lt"/>
              </a:rPr>
              <a:t>বিভক্তির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প্রকারভেদ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সম্পর্কে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জানতে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পারবে</a:t>
            </a:r>
            <a:r>
              <a:rPr lang="en-US" sz="2800" dirty="0">
                <a:ea typeface="+mn-lt"/>
                <a:cs typeface="+mn-lt"/>
              </a:rPr>
              <a:t> </a:t>
            </a:r>
          </a:p>
          <a:p>
            <a:r>
              <a:rPr lang="en-US" sz="2800">
                <a:ea typeface="+mn-lt"/>
                <a:cs typeface="+mn-lt"/>
              </a:rPr>
              <a:t>শব্দ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বিভক্তির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বিভিন্ন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রুপ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সম্পর্কে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জানতে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পারবে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  <a:p>
            <a:r>
              <a:rPr lang="en-US" sz="2800" err="1">
                <a:ea typeface="+mn-lt"/>
                <a:cs typeface="+mn-lt"/>
              </a:rPr>
              <a:t>নিয়ম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অনুযায়ী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শব্দে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বিভক্তি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যোগ</a:t>
            </a:r>
            <a:r>
              <a:rPr lang="en-US" sz="2800" dirty="0">
                <a:ea typeface="+mn-lt"/>
                <a:cs typeface="+mn-lt"/>
              </a:rPr>
              <a:t> ও </a:t>
            </a:r>
            <a:r>
              <a:rPr lang="en-US" sz="2800" err="1">
                <a:ea typeface="+mn-lt"/>
                <a:cs typeface="+mn-lt"/>
              </a:rPr>
              <a:t>চিহ্নিত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করতে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পারবে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9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36B91-7A71-4B97-AA78-6961D68C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250" y="2133600"/>
            <a:ext cx="9332343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2400" dirty="0" err="1"/>
              <a:t>বিভক্তিঃ</a:t>
            </a:r>
            <a:r>
              <a:rPr lang="en-US" sz="2400" dirty="0"/>
              <a:t> </a:t>
            </a:r>
            <a:r>
              <a:rPr lang="en-US" sz="2400" dirty="0" err="1"/>
              <a:t>বাক্যস্থিত</a:t>
            </a:r>
            <a:r>
              <a:rPr lang="en-US" sz="2400" dirty="0"/>
              <a:t> </a:t>
            </a:r>
            <a:r>
              <a:rPr lang="en-US" sz="2400" dirty="0" err="1"/>
              <a:t>একটি</a:t>
            </a:r>
            <a:r>
              <a:rPr lang="en-US" sz="2400" dirty="0"/>
              <a:t> </a:t>
            </a:r>
            <a:r>
              <a:rPr lang="en-US" sz="2400" dirty="0" err="1"/>
              <a:t>শব্দের</a:t>
            </a:r>
            <a:r>
              <a:rPr lang="en-US" sz="2400" dirty="0"/>
              <a:t> </a:t>
            </a:r>
            <a:r>
              <a:rPr lang="en-US" sz="2400" dirty="0" err="1"/>
              <a:t>সঙ্গে</a:t>
            </a:r>
            <a:r>
              <a:rPr lang="en-US" sz="2400" dirty="0"/>
              <a:t> </a:t>
            </a:r>
            <a:r>
              <a:rPr lang="en-US" sz="2400" dirty="0" err="1"/>
              <a:t>অন্য</a:t>
            </a:r>
            <a:r>
              <a:rPr lang="en-US" sz="2400" dirty="0"/>
              <a:t> </a:t>
            </a:r>
            <a:r>
              <a:rPr lang="en-US" sz="2400" dirty="0" err="1"/>
              <a:t>শব্দের</a:t>
            </a:r>
            <a:r>
              <a:rPr lang="en-US" sz="2400" dirty="0"/>
              <a:t> </a:t>
            </a:r>
            <a:r>
              <a:rPr lang="en-US" sz="2400" dirty="0" err="1"/>
              <a:t>অন্বয়</a:t>
            </a:r>
            <a:r>
              <a:rPr lang="en-US" sz="2400" dirty="0"/>
              <a:t> </a:t>
            </a:r>
            <a:r>
              <a:rPr lang="en-US" sz="2400" dirty="0" err="1"/>
              <a:t>বা</a:t>
            </a:r>
            <a:r>
              <a:rPr lang="en-US" sz="2400" dirty="0"/>
              <a:t> </a:t>
            </a:r>
            <a:r>
              <a:rPr lang="en-US" sz="2400" dirty="0" err="1"/>
              <a:t>সম্পর্ক</a:t>
            </a:r>
            <a:r>
              <a:rPr lang="en-US" sz="2400" dirty="0"/>
              <a:t> </a:t>
            </a:r>
            <a:r>
              <a:rPr lang="en-US" sz="2400" dirty="0" err="1"/>
              <a:t>সাধনের</a:t>
            </a:r>
            <a:r>
              <a:rPr lang="en-US" sz="2400" dirty="0"/>
              <a:t> </a:t>
            </a:r>
            <a:r>
              <a:rPr lang="en-US" sz="2400" dirty="0" err="1"/>
              <a:t>জন্য</a:t>
            </a:r>
            <a:r>
              <a:rPr lang="en-US" sz="2400" dirty="0"/>
              <a:t> </a:t>
            </a:r>
            <a:r>
              <a:rPr lang="en-US" sz="2400" dirty="0" err="1"/>
              <a:t>শব্দের</a:t>
            </a:r>
            <a:r>
              <a:rPr lang="en-US" sz="2400" dirty="0"/>
              <a:t> </a:t>
            </a:r>
            <a:r>
              <a:rPr lang="en-US" sz="2400" dirty="0" err="1"/>
              <a:t>সঙ্গে</a:t>
            </a:r>
            <a:r>
              <a:rPr lang="en-US" sz="2400" dirty="0"/>
              <a:t> </a:t>
            </a:r>
            <a:r>
              <a:rPr lang="en-US" sz="2400" dirty="0" err="1"/>
              <a:t>যেসব</a:t>
            </a:r>
            <a:r>
              <a:rPr lang="en-US" sz="2400" dirty="0"/>
              <a:t> </a:t>
            </a:r>
            <a:r>
              <a:rPr lang="en-US" sz="2400" dirty="0" err="1"/>
              <a:t>বর্ণ</a:t>
            </a:r>
            <a:r>
              <a:rPr lang="en-US" sz="2400" dirty="0"/>
              <a:t> </a:t>
            </a:r>
            <a:r>
              <a:rPr lang="en-US" sz="2400" dirty="0" err="1"/>
              <a:t>বা</a:t>
            </a:r>
            <a:r>
              <a:rPr lang="en-US" sz="2400" dirty="0"/>
              <a:t> </a:t>
            </a:r>
            <a:r>
              <a:rPr lang="en-US" sz="2400" dirty="0" err="1"/>
              <a:t>বর্ণসমষ্টি</a:t>
            </a:r>
            <a:r>
              <a:rPr lang="en-US" sz="2400" dirty="0"/>
              <a:t> </a:t>
            </a:r>
            <a:r>
              <a:rPr lang="en-US" sz="2400" dirty="0" err="1"/>
              <a:t>যুক্ত</a:t>
            </a:r>
            <a:r>
              <a:rPr lang="en-US" sz="2400" dirty="0"/>
              <a:t> </a:t>
            </a:r>
            <a:r>
              <a:rPr lang="en-US" sz="2400" dirty="0" err="1"/>
              <a:t>হয়</a:t>
            </a:r>
            <a:r>
              <a:rPr lang="en-US" sz="2400" dirty="0"/>
              <a:t>, </a:t>
            </a:r>
            <a:r>
              <a:rPr lang="en-US" sz="2400" dirty="0" err="1"/>
              <a:t>তাদেরকে</a:t>
            </a:r>
            <a:r>
              <a:rPr lang="en-US" sz="2400" dirty="0"/>
              <a:t> </a:t>
            </a:r>
            <a:r>
              <a:rPr lang="en-US" sz="2400" dirty="0" err="1"/>
              <a:t>বিভক্তি</a:t>
            </a:r>
            <a:r>
              <a:rPr lang="en-US" sz="2400" dirty="0"/>
              <a:t> </a:t>
            </a:r>
            <a:r>
              <a:rPr lang="en-US" sz="2400" dirty="0" err="1"/>
              <a:t>বলে</a:t>
            </a:r>
            <a:r>
              <a:rPr lang="en-US" sz="2400" dirty="0"/>
              <a:t>। </a:t>
            </a:r>
            <a:endParaRPr lang="en-US" dirty="0"/>
          </a:p>
          <a:p>
            <a:pPr algn="just"/>
            <a:endParaRPr lang="en-US" sz="2400" dirty="0"/>
          </a:p>
          <a:p>
            <a:pPr algn="just"/>
            <a:r>
              <a:rPr lang="en-US" sz="2400" b="1" dirty="0" err="1"/>
              <a:t>যেমন</a:t>
            </a:r>
            <a:r>
              <a:rPr lang="en-US" sz="2400" dirty="0"/>
              <a:t>- </a:t>
            </a:r>
            <a:r>
              <a:rPr lang="en-US" sz="2400" dirty="0" err="1"/>
              <a:t>রহিমকে</a:t>
            </a:r>
            <a:r>
              <a:rPr lang="en-US" sz="2400" dirty="0"/>
              <a:t> </a:t>
            </a:r>
            <a:r>
              <a:rPr lang="en-US" sz="2400" dirty="0" err="1"/>
              <a:t>বাড়িতে</a:t>
            </a:r>
            <a:r>
              <a:rPr lang="en-US" sz="2400" dirty="0"/>
              <a:t> </a:t>
            </a:r>
            <a:r>
              <a:rPr lang="en-US" sz="2400" dirty="0" err="1"/>
              <a:t>দেখেছি</a:t>
            </a:r>
            <a:r>
              <a:rPr lang="en-US" sz="2400" dirty="0"/>
              <a:t>। </a:t>
            </a:r>
            <a:endParaRPr lang="en-US" sz="2400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US" sz="2400" i="1" dirty="0"/>
              <a:t>    </a:t>
            </a:r>
            <a:r>
              <a:rPr lang="en-US" sz="2400" i="1" err="1"/>
              <a:t>রহিম</a:t>
            </a:r>
            <a:r>
              <a:rPr lang="en-US" sz="2400" dirty="0"/>
              <a:t> + </a:t>
            </a:r>
            <a:r>
              <a:rPr lang="en-US" sz="2400" b="1" i="1" err="1"/>
              <a:t>কে</a:t>
            </a:r>
            <a:r>
              <a:rPr lang="en-US" sz="2400" dirty="0"/>
              <a:t> = </a:t>
            </a:r>
            <a:r>
              <a:rPr lang="en-US" sz="2400" i="1" err="1"/>
              <a:t>রহিমকে</a:t>
            </a:r>
            <a:r>
              <a:rPr lang="en-US" sz="2400" dirty="0"/>
              <a:t>, </a:t>
            </a:r>
            <a:r>
              <a:rPr lang="en-US" sz="2400" i="1" err="1"/>
              <a:t>বাড়ি</a:t>
            </a:r>
            <a:r>
              <a:rPr lang="en-US" sz="2400" i="1" dirty="0"/>
              <a:t> </a:t>
            </a:r>
            <a:r>
              <a:rPr lang="en-US" sz="2400" dirty="0"/>
              <a:t>+</a:t>
            </a:r>
            <a:r>
              <a:rPr lang="en-US" sz="2400" i="1" dirty="0"/>
              <a:t> </a:t>
            </a:r>
            <a:r>
              <a:rPr lang="en-US" sz="2400" b="1" i="1" err="1"/>
              <a:t>তে</a:t>
            </a:r>
            <a:r>
              <a:rPr lang="en-US" sz="2400" dirty="0"/>
              <a:t> =</a:t>
            </a:r>
            <a:r>
              <a:rPr lang="en-US" sz="2400" i="1" dirty="0"/>
              <a:t> </a:t>
            </a:r>
            <a:r>
              <a:rPr lang="en-US" sz="2400" i="1" err="1"/>
              <a:t>বাড়িতে</a:t>
            </a:r>
            <a:r>
              <a:rPr lang="en-US" sz="2400" i="1" dirty="0"/>
              <a:t>;</a:t>
            </a:r>
            <a:r>
              <a:rPr lang="en-US" sz="2400" dirty="0"/>
              <a:t> </a:t>
            </a:r>
            <a:r>
              <a:rPr lang="en-US" sz="2400" b="1" err="1"/>
              <a:t>কে</a:t>
            </a:r>
            <a:r>
              <a:rPr lang="en-US" sz="2400" dirty="0"/>
              <a:t>, </a:t>
            </a:r>
            <a:r>
              <a:rPr lang="en-US" sz="2400" b="1" err="1"/>
              <a:t>তে</a:t>
            </a:r>
            <a:r>
              <a:rPr lang="en-US" sz="2400" dirty="0"/>
              <a:t> </a:t>
            </a:r>
            <a:r>
              <a:rPr lang="en-US" sz="2400" err="1"/>
              <a:t>হচ্ছে</a:t>
            </a:r>
            <a:r>
              <a:rPr lang="en-US" sz="2400" dirty="0"/>
              <a:t> </a:t>
            </a:r>
            <a:r>
              <a:rPr lang="en-US" sz="2400" err="1"/>
              <a:t>বিভক্তি</a:t>
            </a:r>
            <a:r>
              <a:rPr lang="en-US" sz="2400" dirty="0"/>
              <a:t>। </a:t>
            </a:r>
            <a:endParaRPr lang="en-US" sz="2400" dirty="0" err="1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যখন</a:t>
            </a:r>
            <a:r>
              <a:rPr lang="en-US" sz="2400" dirty="0"/>
              <a:t> </a:t>
            </a:r>
            <a:r>
              <a:rPr lang="en-US" sz="2400" dirty="0" err="1"/>
              <a:t>বিভক্তি</a:t>
            </a:r>
            <a:r>
              <a:rPr lang="en-US" sz="2400" dirty="0"/>
              <a:t> </a:t>
            </a:r>
            <a:r>
              <a:rPr lang="en-US" sz="2400" dirty="0" err="1"/>
              <a:t>যুক্ত</a:t>
            </a:r>
            <a:r>
              <a:rPr lang="en-US" sz="2400" dirty="0"/>
              <a:t> </a:t>
            </a:r>
            <a:r>
              <a:rPr lang="en-US" sz="2400" dirty="0" err="1"/>
              <a:t>হয়ে</a:t>
            </a:r>
            <a:r>
              <a:rPr lang="en-US" sz="2400" dirty="0"/>
              <a:t> </a:t>
            </a:r>
            <a:r>
              <a:rPr lang="en-US" sz="2400" dirty="0" err="1"/>
              <a:t>শব্দসমষ্টি</a:t>
            </a:r>
            <a:r>
              <a:rPr lang="en-US" sz="2400" dirty="0"/>
              <a:t> </a:t>
            </a:r>
            <a:r>
              <a:rPr lang="en-US" sz="2400" dirty="0" err="1"/>
              <a:t>বাক্যে</a:t>
            </a:r>
            <a:r>
              <a:rPr lang="en-US" sz="2400" dirty="0"/>
              <a:t> </a:t>
            </a:r>
            <a:r>
              <a:rPr lang="en-US" sz="2400" dirty="0" err="1"/>
              <a:t>ব্যবহৃত</a:t>
            </a:r>
            <a:r>
              <a:rPr lang="en-US" sz="2400" dirty="0"/>
              <a:t> </a:t>
            </a:r>
            <a:r>
              <a:rPr lang="en-US" sz="2400" dirty="0" err="1"/>
              <a:t>হয়</a:t>
            </a:r>
            <a:r>
              <a:rPr lang="en-US" sz="2400" dirty="0"/>
              <a:t>, </a:t>
            </a:r>
            <a:r>
              <a:rPr lang="en-US" sz="2400" dirty="0" err="1"/>
              <a:t>তখন</a:t>
            </a:r>
            <a:r>
              <a:rPr lang="en-US" sz="2400" dirty="0"/>
              <a:t> </a:t>
            </a:r>
            <a:r>
              <a:rPr lang="en-US" sz="2400" dirty="0" err="1"/>
              <a:t>তাদেরকে</a:t>
            </a:r>
            <a:r>
              <a:rPr lang="en-US" sz="2400" dirty="0"/>
              <a:t> </a:t>
            </a:r>
            <a:r>
              <a:rPr lang="en-US" sz="2400" b="1" dirty="0" err="1"/>
              <a:t>পদ</a:t>
            </a:r>
            <a:r>
              <a:rPr lang="en-US" sz="2400" dirty="0"/>
              <a:t> </a:t>
            </a:r>
            <a:r>
              <a:rPr lang="en-US" sz="2400" dirty="0" err="1"/>
              <a:t>বলে</a:t>
            </a:r>
            <a:r>
              <a:rPr lang="en-US" sz="2400" dirty="0"/>
              <a:t>।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027349-2325-4601-B72C-D63CECF7F298}"/>
              </a:ext>
            </a:extLst>
          </p:cNvPr>
          <p:cNvSpPr txBox="1">
            <a:spLocks/>
          </p:cNvSpPr>
          <p:nvPr/>
        </p:nvSpPr>
        <p:spPr>
          <a:xfrm>
            <a:off x="2060963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 err="1"/>
              <a:t>বিভক্তি</a:t>
            </a:r>
            <a:r>
              <a:rPr lang="en-US" sz="5400" b="1" dirty="0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A8634-FED1-497F-B193-8BC2A219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079" y="1429110"/>
            <a:ext cx="1899250" cy="729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u="sng" dirty="0" err="1">
                <a:ea typeface="+mn-lt"/>
                <a:cs typeface="+mn-lt"/>
              </a:rPr>
              <a:t>প্রকারভেদঃ</a:t>
            </a:r>
            <a:endParaRPr lang="en-US" sz="2800" b="1" u="sng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6B30DF-99D8-4029-911D-0FFBADD349F3}"/>
              </a:ext>
            </a:extLst>
          </p:cNvPr>
          <p:cNvSpPr txBox="1"/>
          <p:nvPr/>
        </p:nvSpPr>
        <p:spPr>
          <a:xfrm>
            <a:off x="4724400" y="6124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5C5E1A-41FA-4E20-9CFF-D3259F18E010}"/>
              </a:ext>
            </a:extLst>
          </p:cNvPr>
          <p:cNvSpPr txBox="1">
            <a:spLocks/>
          </p:cNvSpPr>
          <p:nvPr/>
        </p:nvSpPr>
        <p:spPr>
          <a:xfrm>
            <a:off x="1989076" y="307808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 err="1">
                <a:solidFill>
                  <a:srgbClr val="002060"/>
                </a:solidFill>
              </a:rPr>
              <a:t>বিভক্তি</a:t>
            </a:r>
            <a:endParaRPr lang="en-US" sz="6000" b="1" u="sng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82B2E-B67A-46D8-ACF3-6AD77C388841}"/>
              </a:ext>
            </a:extLst>
          </p:cNvPr>
          <p:cNvSpPr txBox="1"/>
          <p:nvPr/>
        </p:nvSpPr>
        <p:spPr>
          <a:xfrm>
            <a:off x="5974331" y="1934294"/>
            <a:ext cx="1319843" cy="461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sz="2400">
              <a:solidFill>
                <a:schemeClr val="bg1"/>
              </a:solidFill>
              <a:ea typeface="+mn-lt"/>
              <a:cs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1A4646-A186-4C85-A284-CB7D84D32128}"/>
              </a:ext>
            </a:extLst>
          </p:cNvPr>
          <p:cNvCxnSpPr/>
          <p:nvPr/>
        </p:nvCxnSpPr>
        <p:spPr>
          <a:xfrm flipV="1">
            <a:off x="4673720" y="2912493"/>
            <a:ext cx="4169433" cy="0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CDDB33-BCE4-4087-A483-463997D37D05}"/>
              </a:ext>
            </a:extLst>
          </p:cNvPr>
          <p:cNvCxnSpPr>
            <a:cxnSpLocks/>
          </p:cNvCxnSpPr>
          <p:nvPr/>
        </p:nvCxnSpPr>
        <p:spPr>
          <a:xfrm>
            <a:off x="6613764" y="2394009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3BFADD-611C-4223-8FA8-03BA1F866BC6}"/>
              </a:ext>
            </a:extLst>
          </p:cNvPr>
          <p:cNvCxnSpPr>
            <a:cxnSpLocks/>
          </p:cNvCxnSpPr>
          <p:nvPr/>
        </p:nvCxnSpPr>
        <p:spPr>
          <a:xfrm>
            <a:off x="4672821" y="2911593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98174D-F323-411F-A7F5-2C40165C9ACB}"/>
              </a:ext>
            </a:extLst>
          </p:cNvPr>
          <p:cNvCxnSpPr>
            <a:cxnSpLocks/>
          </p:cNvCxnSpPr>
          <p:nvPr/>
        </p:nvCxnSpPr>
        <p:spPr>
          <a:xfrm>
            <a:off x="8842253" y="2911592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B8B2F8-6B03-4C0B-8225-3BA0251B05E0}"/>
              </a:ext>
            </a:extLst>
          </p:cNvPr>
          <p:cNvCxnSpPr>
            <a:cxnSpLocks/>
          </p:cNvCxnSpPr>
          <p:nvPr/>
        </p:nvCxnSpPr>
        <p:spPr>
          <a:xfrm flipV="1">
            <a:off x="2373341" y="4307096"/>
            <a:ext cx="8669545" cy="14376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6EFFDAD-D43A-49BA-9264-AF21709449DF}"/>
              </a:ext>
            </a:extLst>
          </p:cNvPr>
          <p:cNvSpPr txBox="1"/>
          <p:nvPr/>
        </p:nvSpPr>
        <p:spPr>
          <a:xfrm>
            <a:off x="3616445" y="3415161"/>
            <a:ext cx="1794295" cy="461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শব্দ</a:t>
            </a:r>
            <a:r>
              <a:rPr lang="en-US" sz="2400" b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644192-2CA4-4AFE-941F-869928A22F97}"/>
              </a:ext>
            </a:extLst>
          </p:cNvPr>
          <p:cNvSpPr txBox="1"/>
          <p:nvPr/>
        </p:nvSpPr>
        <p:spPr>
          <a:xfrm>
            <a:off x="7685236" y="3386406"/>
            <a:ext cx="2182484" cy="46166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ক্রিয়া</a:t>
            </a:r>
            <a:r>
              <a:rPr lang="en-US" sz="2400" b="1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F1A109-715F-4524-A146-3666A0CD8CF1}"/>
              </a:ext>
            </a:extLst>
          </p:cNvPr>
          <p:cNvCxnSpPr>
            <a:cxnSpLocks/>
          </p:cNvCxnSpPr>
          <p:nvPr/>
        </p:nvCxnSpPr>
        <p:spPr>
          <a:xfrm>
            <a:off x="4672820" y="3831743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AA3349-CAAD-4074-9B17-E4F7BD738D10}"/>
              </a:ext>
            </a:extLst>
          </p:cNvPr>
          <p:cNvCxnSpPr>
            <a:cxnSpLocks/>
          </p:cNvCxnSpPr>
          <p:nvPr/>
        </p:nvCxnSpPr>
        <p:spPr>
          <a:xfrm>
            <a:off x="2358063" y="4320573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F1EC418-44C1-4328-B547-9C4A8F2AA229}"/>
              </a:ext>
            </a:extLst>
          </p:cNvPr>
          <p:cNvCxnSpPr>
            <a:cxnSpLocks/>
          </p:cNvCxnSpPr>
          <p:nvPr/>
        </p:nvCxnSpPr>
        <p:spPr>
          <a:xfrm>
            <a:off x="3738289" y="4320571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67DBC5-C021-45BC-999A-43F18C1EA3C3}"/>
              </a:ext>
            </a:extLst>
          </p:cNvPr>
          <p:cNvCxnSpPr>
            <a:cxnSpLocks/>
          </p:cNvCxnSpPr>
          <p:nvPr/>
        </p:nvCxnSpPr>
        <p:spPr>
          <a:xfrm>
            <a:off x="5176024" y="4320570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BCE0AF0-3430-4256-926C-D06D876A828D}"/>
              </a:ext>
            </a:extLst>
          </p:cNvPr>
          <p:cNvCxnSpPr>
            <a:cxnSpLocks/>
          </p:cNvCxnSpPr>
          <p:nvPr/>
        </p:nvCxnSpPr>
        <p:spPr>
          <a:xfrm>
            <a:off x="8008365" y="4320569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6F452E9-BE4B-406B-A494-98A05A1368D1}"/>
              </a:ext>
            </a:extLst>
          </p:cNvPr>
          <p:cNvCxnSpPr>
            <a:cxnSpLocks/>
          </p:cNvCxnSpPr>
          <p:nvPr/>
        </p:nvCxnSpPr>
        <p:spPr>
          <a:xfrm>
            <a:off x="9561118" y="4320568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2AF06C7-4983-4000-B89F-697753697FE1}"/>
              </a:ext>
            </a:extLst>
          </p:cNvPr>
          <p:cNvCxnSpPr>
            <a:cxnSpLocks/>
          </p:cNvCxnSpPr>
          <p:nvPr/>
        </p:nvCxnSpPr>
        <p:spPr>
          <a:xfrm>
            <a:off x="11056363" y="4306191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32BEE1-46F5-4D04-8F36-CD64143010B0}"/>
              </a:ext>
            </a:extLst>
          </p:cNvPr>
          <p:cNvCxnSpPr>
            <a:cxnSpLocks/>
          </p:cNvCxnSpPr>
          <p:nvPr/>
        </p:nvCxnSpPr>
        <p:spPr>
          <a:xfrm>
            <a:off x="6570629" y="4320569"/>
            <a:ext cx="8627" cy="48308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A2ADFFD-163B-49AF-AFF7-4474D008B8E3}"/>
              </a:ext>
            </a:extLst>
          </p:cNvPr>
          <p:cNvSpPr txBox="1"/>
          <p:nvPr/>
        </p:nvSpPr>
        <p:spPr>
          <a:xfrm>
            <a:off x="1474218" y="4809766"/>
            <a:ext cx="1434862" cy="84537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প্রথমা</a:t>
            </a:r>
            <a:r>
              <a:rPr lang="en-US" sz="2400" b="1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b="1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050537-C323-46B0-8011-598E243619F8}"/>
              </a:ext>
            </a:extLst>
          </p:cNvPr>
          <p:cNvSpPr txBox="1"/>
          <p:nvPr/>
        </p:nvSpPr>
        <p:spPr>
          <a:xfrm>
            <a:off x="3098858" y="4809765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দ্বিতীয়া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2D5DCC-A640-431E-BF55-6803BC059B4E}"/>
              </a:ext>
            </a:extLst>
          </p:cNvPr>
          <p:cNvSpPr txBox="1"/>
          <p:nvPr/>
        </p:nvSpPr>
        <p:spPr>
          <a:xfrm>
            <a:off x="4522216" y="4809764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তৃতীয়া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D03C9A-018D-4200-A921-29843ED01119}"/>
              </a:ext>
            </a:extLst>
          </p:cNvPr>
          <p:cNvSpPr txBox="1"/>
          <p:nvPr/>
        </p:nvSpPr>
        <p:spPr>
          <a:xfrm>
            <a:off x="5988707" y="4809763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চতুর্থী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991991-6E44-4DD0-A2C1-19B07FAD3104}"/>
              </a:ext>
            </a:extLst>
          </p:cNvPr>
          <p:cNvSpPr txBox="1"/>
          <p:nvPr/>
        </p:nvSpPr>
        <p:spPr>
          <a:xfrm>
            <a:off x="7397686" y="4809762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পঞ্চমী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982CC3-C294-43F1-B9CE-CCAABCE0CC66}"/>
              </a:ext>
            </a:extLst>
          </p:cNvPr>
          <p:cNvSpPr txBox="1"/>
          <p:nvPr/>
        </p:nvSpPr>
        <p:spPr>
          <a:xfrm>
            <a:off x="8979196" y="4809761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ষষ্ঠী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988928-D893-4209-88F9-42F543A129AF}"/>
              </a:ext>
            </a:extLst>
          </p:cNvPr>
          <p:cNvSpPr txBox="1"/>
          <p:nvPr/>
        </p:nvSpPr>
        <p:spPr>
          <a:xfrm>
            <a:off x="10416930" y="4809760"/>
            <a:ext cx="1305466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সপ্তমী</a:t>
            </a:r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ea typeface="+mn-lt"/>
                <a:cs typeface="+mn-lt"/>
              </a:rPr>
              <a:t>বিভক্তি</a:t>
            </a:r>
            <a:endParaRPr 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4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87F1-4697-4138-93D0-DFBA9F75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831" y="451582"/>
            <a:ext cx="8911687" cy="849570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ea typeface="+mj-lt"/>
                <a:cs typeface="+mj-lt"/>
              </a:rPr>
              <a:t>বচনভেদে শব্দ বিভক্তির বিভিন্ন রুপ</a:t>
            </a:r>
            <a:endParaRPr lang="en-US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497C-0386-4A91-B004-39053426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28" y="1529751"/>
            <a:ext cx="9375475" cy="43814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সাত প্রকার শব্দ বিভক্তির বচনভেদে আলাদা আলাদা চিহ্ন রয়েছে। যেমন-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2ED5A7-4D13-4163-AE63-5ED6DDD41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77724"/>
              </p:ext>
            </p:extLst>
          </p:nvPr>
        </p:nvGraphicFramePr>
        <p:xfrm>
          <a:off x="2529265" y="2275131"/>
          <a:ext cx="8515006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94">
                  <a:extLst>
                    <a:ext uri="{9D8B030D-6E8A-4147-A177-3AD203B41FA5}">
                      <a16:colId xmlns:a16="http://schemas.microsoft.com/office/drawing/2014/main" val="3914818380"/>
                    </a:ext>
                  </a:extLst>
                </a:gridCol>
                <a:gridCol w="2562776">
                  <a:extLst>
                    <a:ext uri="{9D8B030D-6E8A-4147-A177-3AD203B41FA5}">
                      <a16:colId xmlns:a16="http://schemas.microsoft.com/office/drawing/2014/main" val="3102942136"/>
                    </a:ext>
                  </a:extLst>
                </a:gridCol>
                <a:gridCol w="4333636">
                  <a:extLst>
                    <a:ext uri="{9D8B030D-6E8A-4147-A177-3AD203B41FA5}">
                      <a16:colId xmlns:a16="http://schemas.microsoft.com/office/drawing/2014/main" val="2442519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বিভক্তি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একবচন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বহুবচন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06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প্রথমা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অ, ০ (শূন্য)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রা, এরা, গুলো, গণ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402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দ্বিতীয়া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কে, রে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দিগে, দিগকে, দিগেরে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6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তৃতীয়া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দ্বারা, </a:t>
                      </a:r>
                      <a:r>
                        <a:rPr lang="en-US" sz="2200" b="0" i="0" u="none" strike="noStrike" noProof="0"/>
                        <a:t>দিয়ে</a:t>
                      </a:r>
                      <a:r>
                        <a:rPr lang="en-US" sz="2200" b="0" i="0" u="none" strike="noStrike" noProof="0">
                          <a:latin typeface="Century Gothic"/>
                        </a:rPr>
                        <a:t>, কর্তৃক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 দ্বারা, দিগ দিয়ে, দিগ কর্তৃক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87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চতুর্থী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কে, রে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দিগে, দিগকে, দিগেরে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463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পঞ্চমী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হতে, থেকে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 হতে, দিগ থেকে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03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ষষ্ঠী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র, এর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দিগের, দের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0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  সপ্তমী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তে, এ, য়</a:t>
                      </a:r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200" b="0" i="0" u="none" strike="noStrike" noProof="0">
                          <a:latin typeface="Century Gothic"/>
                        </a:rPr>
                        <a:t>দিগেতে, দিগে, গুলোর মধ্যে</a:t>
                      </a:r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37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76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52D1-CDD7-475B-841E-DF7E8621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67884"/>
            <a:ext cx="8911687" cy="1280890"/>
          </a:xfrm>
        </p:spPr>
        <p:txBody>
          <a:bodyPr/>
          <a:lstStyle/>
          <a:p>
            <a:r>
              <a:rPr lang="en-US" b="1" u="sng">
                <a:ea typeface="+mj-lt"/>
                <a:cs typeface="+mj-lt"/>
              </a:rPr>
              <a:t>বিভক্তি যোগের নিয়মঃ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722E6-5CBA-4EF2-9C7A-F624243D7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061" y="1946695"/>
            <a:ext cx="9274835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>
                <a:ea typeface="+mn-lt"/>
                <a:cs typeface="+mn-lt"/>
              </a:rPr>
              <a:t>অপ্রাণী বা ইতর প্রাণিবাচক শব্দের বহুবচনে 'রা' যুক্ত হয় না। গুলি, গুলো যুক্ত হয়।</a:t>
            </a:r>
            <a:endParaRPr lang="en-US" sz="2200"/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      যেমন- পাথরগুলো, গরুগুলি।</a:t>
            </a:r>
            <a:endParaRPr lang="en-US" sz="2200"/>
          </a:p>
          <a:p>
            <a:endParaRPr lang="en-US" sz="2200" dirty="0">
              <a:ea typeface="+mn-lt"/>
              <a:cs typeface="+mn-lt"/>
            </a:endParaRPr>
          </a:p>
          <a:p>
            <a:r>
              <a:rPr lang="en-US" sz="2200">
                <a:ea typeface="+mn-lt"/>
                <a:cs typeface="+mn-lt"/>
              </a:rPr>
              <a:t>অপ্রাণিবাচক শব্দের উত্তর 'কে' বা 'রে' বিভক্তি হয় না, শূন্য বিভক্তি হয়। </a:t>
            </a:r>
            <a:endParaRPr lang="en-US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     যথা- কলম দাও।</a:t>
            </a:r>
            <a:endParaRPr lang="en-US" sz="2200"/>
          </a:p>
          <a:p>
            <a:endParaRPr lang="en-US" sz="2200" dirty="0">
              <a:ea typeface="+mn-lt"/>
              <a:cs typeface="+mn-lt"/>
            </a:endParaRPr>
          </a:p>
          <a:p>
            <a:r>
              <a:rPr lang="en-US" sz="2200">
                <a:ea typeface="+mn-lt"/>
                <a:cs typeface="+mn-lt"/>
              </a:rPr>
              <a:t>স্বরান্ত শব্দের উত্তর 'এ' বিভক্তির রূপ হয়- 'য়' বা 'য়ে'। 'এ' স্থানে 'তে' ও যুক্ত হতে পারে।</a:t>
            </a:r>
            <a:endParaRPr lang="en-US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200">
                <a:ea typeface="+mn-lt"/>
                <a:cs typeface="+mn-lt"/>
              </a:rPr>
              <a:t>      যেমনঃ মা + এ = মায়ে, ঘোড়া + এ = ঘোড়ায়, পানি + তে = পানিতে।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34472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885D-80ED-4AC5-998D-9D85E82FF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66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rgbClr val="C00000"/>
                </a:solidFill>
                <a:ea typeface="+mj-lt"/>
                <a:cs typeface="+mj-lt"/>
              </a:rPr>
              <a:t>বাড়ির কাজঃ</a:t>
            </a:r>
            <a:endParaRPr lang="en-US" sz="5400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D6021-1AB0-46E8-9092-E2CFEFF4A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627" y="2909977"/>
            <a:ext cx="8915400" cy="744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>
                <a:ea typeface="+mn-lt"/>
                <a:cs typeface="+mn-lt"/>
              </a:rPr>
              <a:t>উদাহরণসহ বচনভেদে শব্দ বিভক্তির রূপগুলো লিখ।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87318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3E6D-4416-418C-8649-D10F57AD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603" y="213373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9600" b="1">
                <a:ea typeface="+mj-lt"/>
                <a:cs typeface="+mj-lt"/>
              </a:rPr>
              <a:t>আল্লাহ হাফেজ</a:t>
            </a:r>
            <a:endParaRPr lang="en-US" sz="9600" b="1"/>
          </a:p>
        </p:txBody>
      </p:sp>
    </p:spTree>
    <p:extLst>
      <p:ext uri="{BB962C8B-B14F-4D97-AF65-F5344CB8AC3E}">
        <p14:creationId xmlns:p14="http://schemas.microsoft.com/office/powerpoint/2010/main" val="22902853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 স্বাগতম</vt:lpstr>
      <vt:lpstr>PowerPoint Presentation</vt:lpstr>
      <vt:lpstr>বিভক্তি </vt:lpstr>
      <vt:lpstr>PowerPoint Presentation</vt:lpstr>
      <vt:lpstr>PowerPoint Presentation</vt:lpstr>
      <vt:lpstr>বচনভেদে শব্দ বিভক্তির বিভিন্ন রুপ</vt:lpstr>
      <vt:lpstr>বিভক্তি যোগের নিয়মঃ</vt:lpstr>
      <vt:lpstr>বাড়ির কাজঃ</vt:lpstr>
      <vt:lpstr>আল্লাহ হাফেজ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869</cp:revision>
  <dcterms:created xsi:type="dcterms:W3CDTF">2020-09-16T14:41:06Z</dcterms:created>
  <dcterms:modified xsi:type="dcterms:W3CDTF">2020-09-16T18:30:38Z</dcterms:modified>
</cp:coreProperties>
</file>