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353" r:id="rId2"/>
    <p:sldId id="257" r:id="rId3"/>
    <p:sldId id="332" r:id="rId4"/>
    <p:sldId id="267" r:id="rId5"/>
    <p:sldId id="259" r:id="rId6"/>
    <p:sldId id="316" r:id="rId7"/>
    <p:sldId id="335" r:id="rId8"/>
    <p:sldId id="261" r:id="rId9"/>
    <p:sldId id="349" r:id="rId10"/>
    <p:sldId id="263" r:id="rId11"/>
    <p:sldId id="317" r:id="rId12"/>
    <p:sldId id="318" r:id="rId13"/>
    <p:sldId id="321" r:id="rId14"/>
    <p:sldId id="319" r:id="rId15"/>
    <p:sldId id="320" r:id="rId16"/>
    <p:sldId id="323" r:id="rId17"/>
    <p:sldId id="334" r:id="rId18"/>
    <p:sldId id="337" r:id="rId19"/>
    <p:sldId id="336" r:id="rId20"/>
    <p:sldId id="324" r:id="rId21"/>
    <p:sldId id="339" r:id="rId22"/>
    <p:sldId id="338" r:id="rId23"/>
    <p:sldId id="341" r:id="rId24"/>
    <p:sldId id="342" r:id="rId25"/>
    <p:sldId id="343" r:id="rId26"/>
    <p:sldId id="344" r:id="rId27"/>
    <p:sldId id="345" r:id="rId28"/>
    <p:sldId id="346" r:id="rId29"/>
    <p:sldId id="265" r:id="rId30"/>
    <p:sldId id="268" r:id="rId31"/>
    <p:sldId id="269" r:id="rId32"/>
    <p:sldId id="270" r:id="rId33"/>
    <p:sldId id="35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1094D-082F-4308-9B61-74BC09A01DAD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7910FD-A011-4E51-A206-BEE90D94CB2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7200" b="1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আখিরাত</a:t>
          </a:r>
          <a:endParaRPr lang="en-US" sz="40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9797B56B-41DA-46FD-B512-4ACFDB18376E}" type="parTrans" cxnId="{910FF3EA-E982-431A-8C7D-B6D92F6138C8}">
      <dgm:prSet/>
      <dgm:spPr/>
      <dgm:t>
        <a:bodyPr/>
        <a:lstStyle/>
        <a:p>
          <a:endParaRPr lang="en-US"/>
        </a:p>
      </dgm:t>
    </dgm:pt>
    <dgm:pt modelId="{601EE6EA-7262-4A83-8507-47D5B0006817}" type="sibTrans" cxnId="{910FF3EA-E982-431A-8C7D-B6D92F6138C8}">
      <dgm:prSet/>
      <dgm:spPr/>
      <dgm:t>
        <a:bodyPr/>
        <a:lstStyle/>
        <a:p>
          <a:endParaRPr lang="en-US"/>
        </a:p>
      </dgm:t>
    </dgm:pt>
    <dgm:pt modelId="{783E31FD-05C2-442D-B914-1DF301ED66BC}" type="pres">
      <dgm:prSet presAssocID="{64F1094D-082F-4308-9B61-74BC09A01DAD}" presName="linear" presStyleCnt="0">
        <dgm:presLayoutVars>
          <dgm:dir/>
          <dgm:resizeHandles val="exact"/>
        </dgm:presLayoutVars>
      </dgm:prSet>
      <dgm:spPr/>
    </dgm:pt>
    <dgm:pt modelId="{AD78791F-9CAA-437B-9871-7358E6399AB9}" type="pres">
      <dgm:prSet presAssocID="{487910FD-A011-4E51-A206-BEE90D94CB2C}" presName="comp" presStyleCnt="0"/>
      <dgm:spPr/>
    </dgm:pt>
    <dgm:pt modelId="{523AC331-A4DE-48A4-9D80-56C0F76FBFF0}" type="pres">
      <dgm:prSet presAssocID="{487910FD-A011-4E51-A206-BEE90D94CB2C}" presName="box" presStyleLbl="node1" presStyleIdx="0" presStyleCnt="1" custLinFactNeighborY="4348"/>
      <dgm:spPr/>
    </dgm:pt>
    <dgm:pt modelId="{E6DC9C90-8E05-4F86-BA32-A8155FEE6DF6}" type="pres">
      <dgm:prSet presAssocID="{487910FD-A011-4E51-A206-BEE90D94CB2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4578AD-3021-4B07-AAD9-5ECE4A27371E}" type="pres">
      <dgm:prSet presAssocID="{487910FD-A011-4E51-A206-BEE90D94CB2C}" presName="text" presStyleLbl="node1" presStyleIdx="0" presStyleCnt="1">
        <dgm:presLayoutVars>
          <dgm:bulletEnabled val="1"/>
        </dgm:presLayoutVars>
      </dgm:prSet>
      <dgm:spPr/>
    </dgm:pt>
  </dgm:ptLst>
  <dgm:cxnLst>
    <dgm:cxn modelId="{0556F145-A24F-41FA-90BE-6CACF1B024FA}" type="presOf" srcId="{487910FD-A011-4E51-A206-BEE90D94CB2C}" destId="{523AC331-A4DE-48A4-9D80-56C0F76FBFF0}" srcOrd="0" destOrd="0" presId="urn:microsoft.com/office/officeart/2005/8/layout/vList4#1"/>
    <dgm:cxn modelId="{B921FEAC-4827-403D-9572-289AAE4E7C1A}" type="presOf" srcId="{487910FD-A011-4E51-A206-BEE90D94CB2C}" destId="{BD4578AD-3021-4B07-AAD9-5ECE4A27371E}" srcOrd="1" destOrd="0" presId="urn:microsoft.com/office/officeart/2005/8/layout/vList4#1"/>
    <dgm:cxn modelId="{C7A0EED6-422F-48C9-88EF-86D5B750DEB9}" type="presOf" srcId="{64F1094D-082F-4308-9B61-74BC09A01DAD}" destId="{783E31FD-05C2-442D-B914-1DF301ED66BC}" srcOrd="0" destOrd="0" presId="urn:microsoft.com/office/officeart/2005/8/layout/vList4#1"/>
    <dgm:cxn modelId="{910FF3EA-E982-431A-8C7D-B6D92F6138C8}" srcId="{64F1094D-082F-4308-9B61-74BC09A01DAD}" destId="{487910FD-A011-4E51-A206-BEE90D94CB2C}" srcOrd="0" destOrd="0" parTransId="{9797B56B-41DA-46FD-B512-4ACFDB18376E}" sibTransId="{601EE6EA-7262-4A83-8507-47D5B0006817}"/>
    <dgm:cxn modelId="{9F7931E1-0623-470C-8C9E-D0DC3321CFA8}" type="presParOf" srcId="{783E31FD-05C2-442D-B914-1DF301ED66BC}" destId="{AD78791F-9CAA-437B-9871-7358E6399AB9}" srcOrd="0" destOrd="0" presId="urn:microsoft.com/office/officeart/2005/8/layout/vList4#1"/>
    <dgm:cxn modelId="{338FF198-FBCF-49C0-B611-325AEF0D54B9}" type="presParOf" srcId="{AD78791F-9CAA-437B-9871-7358E6399AB9}" destId="{523AC331-A4DE-48A4-9D80-56C0F76FBFF0}" srcOrd="0" destOrd="0" presId="urn:microsoft.com/office/officeart/2005/8/layout/vList4#1"/>
    <dgm:cxn modelId="{676730DE-EFA1-49AC-A65F-026D5B78690C}" type="presParOf" srcId="{AD78791F-9CAA-437B-9871-7358E6399AB9}" destId="{E6DC9C90-8E05-4F86-BA32-A8155FEE6DF6}" srcOrd="1" destOrd="0" presId="urn:microsoft.com/office/officeart/2005/8/layout/vList4#1"/>
    <dgm:cxn modelId="{AD95670E-B4BB-4B9C-94BE-BFEC2FCD6D32}" type="presParOf" srcId="{AD78791F-9CAA-437B-9871-7358E6399AB9}" destId="{BD4578AD-3021-4B07-AAD9-5ECE4A27371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AC331-A4DE-48A4-9D80-56C0F76FBFF0}">
      <dsp:nvSpPr>
        <dsp:cNvPr id="0" name=""/>
        <dsp:cNvSpPr/>
      </dsp:nvSpPr>
      <dsp:spPr>
        <a:xfrm>
          <a:off x="0" y="0"/>
          <a:ext cx="6172199" cy="175260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   </a:t>
          </a:r>
          <a:r>
            <a:rPr lang="en-US" sz="7200" b="1" kern="1200" dirty="0" err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আখিরাত</a:t>
          </a:r>
          <a:endParaRPr lang="en-US" sz="40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409700" y="0"/>
        <a:ext cx="4762500" cy="1752600"/>
      </dsp:txXfrm>
    </dsp:sp>
    <dsp:sp modelId="{E6DC9C90-8E05-4F86-BA32-A8155FEE6DF6}">
      <dsp:nvSpPr>
        <dsp:cNvPr id="0" name=""/>
        <dsp:cNvSpPr/>
      </dsp:nvSpPr>
      <dsp:spPr>
        <a:xfrm>
          <a:off x="175260" y="175260"/>
          <a:ext cx="1234440" cy="14020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E2DF-015F-462A-81C8-156E3B37EEF0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76FEA-C3AB-4BCE-8051-5B722BB3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5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3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16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5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07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30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27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732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104861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0486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6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48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A4ABA11-D138-4CC0-BDC2-38F761559712}" type="datetime1">
              <a:rPr lang="en-US" smtClean="0"/>
              <a:t>9/17/2020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3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1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4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1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3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3">
            <a:extLst>
              <a:ext uri="{FF2B5EF4-FFF2-40B4-BE49-F238E27FC236}">
                <a16:creationId xmlns:a16="http://schemas.microsoft.com/office/drawing/2014/main" id="{4CCF0B71-B392-490B-898F-68A7AB84BDC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208158" cy="6899275"/>
          </a:xfrm>
          <a:custGeom>
            <a:avLst/>
            <a:gdLst>
              <a:gd name="T0" fmla="*/ 0 w 9240838"/>
              <a:gd name="T1" fmla="*/ 0 h 6899275"/>
              <a:gd name="T2" fmla="*/ 0 w 9240838"/>
              <a:gd name="T3" fmla="*/ 0 h 6899275"/>
              <a:gd name="T4" fmla="*/ 0 w 9240838"/>
              <a:gd name="T5" fmla="*/ 0 h 6899275"/>
              <a:gd name="T6" fmla="*/ 0 w 9240838"/>
              <a:gd name="T7" fmla="*/ 0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4950 w 9240838"/>
              <a:gd name="T13" fmla="*/ 234950 h 6899275"/>
              <a:gd name="T14" fmla="*/ 9005888 w 9240838"/>
              <a:gd name="T15" fmla="*/ 6664325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993300"/>
          </a:solidFill>
          <a:ln w="19050" cap="flat" cmpd="sng" algn="ctr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9089C0-0751-4759-9137-256ED0AE68AC}"/>
              </a:ext>
            </a:extLst>
          </p:cNvPr>
          <p:cNvSpPr txBox="1"/>
          <p:nvPr userDrawn="1"/>
        </p:nvSpPr>
        <p:spPr>
          <a:xfrm>
            <a:off x="8980467" y="2280862"/>
            <a:ext cx="144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7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</a:t>
            </a:r>
            <a:endParaRPr lang="en-US" sz="9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  <a:endParaRPr lang="en-US" sz="18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E5859F-4BEF-4A23-9AC4-6798E3F80BDD}"/>
              </a:ext>
            </a:extLst>
          </p:cNvPr>
          <p:cNvSpPr txBox="1"/>
          <p:nvPr userDrawn="1"/>
        </p:nvSpPr>
        <p:spPr>
          <a:xfrm>
            <a:off x="8403759" y="6684307"/>
            <a:ext cx="826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0849C3-B5E8-46C2-9BC9-EF4F14C9B415}"/>
              </a:ext>
            </a:extLst>
          </p:cNvPr>
          <p:cNvSpPr txBox="1"/>
          <p:nvPr userDrawn="1"/>
        </p:nvSpPr>
        <p:spPr>
          <a:xfrm>
            <a:off x="8414750" y="49064"/>
            <a:ext cx="808383" cy="223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4020F4-2D75-441D-9397-5C69AF208D2F}"/>
              </a:ext>
            </a:extLst>
          </p:cNvPr>
          <p:cNvSpPr txBox="1"/>
          <p:nvPr userDrawn="1"/>
        </p:nvSpPr>
        <p:spPr>
          <a:xfrm>
            <a:off x="15093" y="2327732"/>
            <a:ext cx="1440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U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Z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7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M</a:t>
            </a:r>
            <a:endParaRPr lang="en-US" sz="9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A</a:t>
            </a:r>
          </a:p>
          <a:p>
            <a:r>
              <a:rPr lang="en-US" sz="9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</a:t>
            </a:r>
            <a:endParaRPr lang="en-US" sz="1800" dirty="0">
              <a:solidFill>
                <a:schemeClr val="bg1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3B29BE-B3E4-492E-9E01-EAB8CF8A034B}"/>
              </a:ext>
            </a:extLst>
          </p:cNvPr>
          <p:cNvSpPr txBox="1"/>
          <p:nvPr userDrawn="1"/>
        </p:nvSpPr>
        <p:spPr>
          <a:xfrm>
            <a:off x="-57153" y="6673280"/>
            <a:ext cx="8707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1A8A34-D91A-4C32-AB6F-BDC2B04DE7F2}"/>
              </a:ext>
            </a:extLst>
          </p:cNvPr>
          <p:cNvSpPr txBox="1"/>
          <p:nvPr userDrawn="1"/>
        </p:nvSpPr>
        <p:spPr>
          <a:xfrm>
            <a:off x="21980" y="29238"/>
            <a:ext cx="800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NURUZZAMAN</a:t>
            </a:r>
          </a:p>
        </p:txBody>
      </p:sp>
    </p:spTree>
    <p:extLst>
      <p:ext uri="{BB962C8B-B14F-4D97-AF65-F5344CB8AC3E}">
        <p14:creationId xmlns:p14="http://schemas.microsoft.com/office/powerpoint/2010/main" val="167875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9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3B58B-BC28-47DF-85AA-2CEC8702A96B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EA4A6-43E5-4E20-A5AB-947E53B88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2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tmp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tmp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43.gif"/><Relationship Id="rId7" Type="http://schemas.openxmlformats.org/officeDocument/2006/relationships/image" Target="../media/image4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tm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d17a0a8278e5834a3e8c28c6be43feb5_rose.wmv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2738139-060F-4C1F-A787-69CF0CFDA8E1}"/>
              </a:ext>
            </a:extLst>
          </p:cNvPr>
          <p:cNvGrpSpPr/>
          <p:nvPr/>
        </p:nvGrpSpPr>
        <p:grpSpPr>
          <a:xfrm>
            <a:off x="422692" y="4591841"/>
            <a:ext cx="1300367" cy="1723220"/>
            <a:chOff x="-158285" y="5292604"/>
            <a:chExt cx="1300367" cy="172322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5759F36-1486-42CC-B4DC-CD5C96032DAB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7" name="Picture 6" descr="38.gif">
                <a:extLst>
                  <a:ext uri="{FF2B5EF4-FFF2-40B4-BE49-F238E27FC236}">
                    <a16:creationId xmlns:a16="http://schemas.microsoft.com/office/drawing/2014/main" id="{68349D26-5832-40CC-97EF-E589071DD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8" name="Picture 7" descr="4.gif">
                <a:extLst>
                  <a:ext uri="{FF2B5EF4-FFF2-40B4-BE49-F238E27FC236}">
                    <a16:creationId xmlns:a16="http://schemas.microsoft.com/office/drawing/2014/main" id="{BF03D88D-F832-40FD-9750-C6B74C85F5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9EBAC1-3D50-4F01-BD43-4C2A06695FBA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" name="Picture 4" descr="38.gif">
                <a:extLst>
                  <a:ext uri="{FF2B5EF4-FFF2-40B4-BE49-F238E27FC236}">
                    <a16:creationId xmlns:a16="http://schemas.microsoft.com/office/drawing/2014/main" id="{41B71C83-CCB2-439F-8637-2BEE77863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" name="Picture 5" descr="4.gif">
                <a:extLst>
                  <a:ext uri="{FF2B5EF4-FFF2-40B4-BE49-F238E27FC236}">
                    <a16:creationId xmlns:a16="http://schemas.microsoft.com/office/drawing/2014/main" id="{3394A478-05D0-459F-B00C-46047B860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B23935C-D454-407F-927E-C2069C0D46FA}"/>
              </a:ext>
            </a:extLst>
          </p:cNvPr>
          <p:cNvGrpSpPr/>
          <p:nvPr/>
        </p:nvGrpSpPr>
        <p:grpSpPr>
          <a:xfrm>
            <a:off x="7086600" y="4733738"/>
            <a:ext cx="1300367" cy="1723220"/>
            <a:chOff x="-158285" y="5292604"/>
            <a:chExt cx="1300367" cy="172322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23C871-7000-47FA-BD96-35F319D323BF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14" name="Picture 13" descr="38.gif">
                <a:extLst>
                  <a:ext uri="{FF2B5EF4-FFF2-40B4-BE49-F238E27FC236}">
                    <a16:creationId xmlns:a16="http://schemas.microsoft.com/office/drawing/2014/main" id="{43E02DD7-28C2-4FDD-803D-DCF4612DD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5" name="Picture 14" descr="4.gif">
                <a:extLst>
                  <a:ext uri="{FF2B5EF4-FFF2-40B4-BE49-F238E27FC236}">
                    <a16:creationId xmlns:a16="http://schemas.microsoft.com/office/drawing/2014/main" id="{017EA6CE-29BB-4716-AE1D-C42F27505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D546D5-D59D-423F-8603-F364B4FD53DD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2" name="Picture 11" descr="38.gif">
                <a:extLst>
                  <a:ext uri="{FF2B5EF4-FFF2-40B4-BE49-F238E27FC236}">
                    <a16:creationId xmlns:a16="http://schemas.microsoft.com/office/drawing/2014/main" id="{90A005FC-743D-4719-A4FD-1591FDFD57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13" name="Picture 12" descr="4.gif">
                <a:extLst>
                  <a:ext uri="{FF2B5EF4-FFF2-40B4-BE49-F238E27FC236}">
                    <a16:creationId xmlns:a16="http://schemas.microsoft.com/office/drawing/2014/main" id="{5687265A-F71D-4792-A897-598C214FC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D4D11A-24FE-4697-8150-6221F0AE9A3B}"/>
              </a:ext>
            </a:extLst>
          </p:cNvPr>
          <p:cNvGrpSpPr/>
          <p:nvPr/>
        </p:nvGrpSpPr>
        <p:grpSpPr>
          <a:xfrm>
            <a:off x="505694" y="405930"/>
            <a:ext cx="1300367" cy="1723220"/>
            <a:chOff x="-158285" y="5292604"/>
            <a:chExt cx="1300367" cy="172322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BCEAE4F-60CC-4893-ACA1-BA204A1D6EBA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1" name="Picture 20" descr="38.gif">
                <a:extLst>
                  <a:ext uri="{FF2B5EF4-FFF2-40B4-BE49-F238E27FC236}">
                    <a16:creationId xmlns:a16="http://schemas.microsoft.com/office/drawing/2014/main" id="{112FD6CC-3B8C-411F-93F5-8F2C7CEA9C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2" name="Picture 21" descr="4.gif">
                <a:extLst>
                  <a:ext uri="{FF2B5EF4-FFF2-40B4-BE49-F238E27FC236}">
                    <a16:creationId xmlns:a16="http://schemas.microsoft.com/office/drawing/2014/main" id="{3D5F2EC2-6995-40C8-98E0-A7E77461C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EECA923-6E32-4C32-BCF3-50531A7FE8D1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19" name="Picture 18" descr="38.gif">
                <a:extLst>
                  <a:ext uri="{FF2B5EF4-FFF2-40B4-BE49-F238E27FC236}">
                    <a16:creationId xmlns:a16="http://schemas.microsoft.com/office/drawing/2014/main" id="{AD2D0975-944B-43CD-9F35-E9A532AF55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0" name="Picture 19" descr="4.gif">
                <a:extLst>
                  <a:ext uri="{FF2B5EF4-FFF2-40B4-BE49-F238E27FC236}">
                    <a16:creationId xmlns:a16="http://schemas.microsoft.com/office/drawing/2014/main" id="{C62843DB-B9C6-434F-AE7E-D8181DCBB8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9D84DD-1ABF-4CDA-A99E-1E7775A6A3CD}"/>
              </a:ext>
            </a:extLst>
          </p:cNvPr>
          <p:cNvGrpSpPr/>
          <p:nvPr/>
        </p:nvGrpSpPr>
        <p:grpSpPr>
          <a:xfrm>
            <a:off x="7214473" y="582966"/>
            <a:ext cx="1300367" cy="1723220"/>
            <a:chOff x="-158285" y="5292604"/>
            <a:chExt cx="1300367" cy="172322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9EC3199-68F5-475F-BB8C-ABA5FEBF2B59}"/>
                </a:ext>
              </a:extLst>
            </p:cNvPr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28" name="Picture 27" descr="38.gif">
                <a:extLst>
                  <a:ext uri="{FF2B5EF4-FFF2-40B4-BE49-F238E27FC236}">
                    <a16:creationId xmlns:a16="http://schemas.microsoft.com/office/drawing/2014/main" id="{35D5E5EC-2A5E-462B-BCD7-B2AC9EF5F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9" name="Picture 28" descr="4.gif">
                <a:extLst>
                  <a:ext uri="{FF2B5EF4-FFF2-40B4-BE49-F238E27FC236}">
                    <a16:creationId xmlns:a16="http://schemas.microsoft.com/office/drawing/2014/main" id="{3E979CC2-2E6C-4131-B1A2-1C4633D35A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F95FCE0-01C4-4EEB-838F-77DF61676DB6}"/>
                </a:ext>
              </a:extLst>
            </p:cNvPr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26" name="Picture 25" descr="38.gif">
                <a:extLst>
                  <a:ext uri="{FF2B5EF4-FFF2-40B4-BE49-F238E27FC236}">
                    <a16:creationId xmlns:a16="http://schemas.microsoft.com/office/drawing/2014/main" id="{88B93C47-2444-4DA9-9899-4C801BFA35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27" name="Picture 26" descr="4.gif">
                <a:extLst>
                  <a:ext uri="{FF2B5EF4-FFF2-40B4-BE49-F238E27FC236}">
                    <a16:creationId xmlns:a16="http://schemas.microsoft.com/office/drawing/2014/main" id="{447E4397-8C44-4AD3-AB7A-7E13DCE9A3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E7E051-9A2E-4D37-A36E-954EB056219F}"/>
              </a:ext>
            </a:extLst>
          </p:cNvPr>
          <p:cNvGrpSpPr/>
          <p:nvPr/>
        </p:nvGrpSpPr>
        <p:grpSpPr>
          <a:xfrm>
            <a:off x="1184692" y="1040167"/>
            <a:ext cx="6663908" cy="4810950"/>
            <a:chOff x="1639806" y="1773631"/>
            <a:chExt cx="5967482" cy="3565311"/>
          </a:xfrm>
        </p:grpSpPr>
        <p:pic>
          <p:nvPicPr>
            <p:cNvPr id="31" name="d17a0a8278e5834a3e8c28c6be43feb5_rose.wmv">
              <a:hlinkClick r:id="" action="ppaction://media"/>
              <a:extLst>
                <a:ext uri="{FF2B5EF4-FFF2-40B4-BE49-F238E27FC236}">
                  <a16:creationId xmlns:a16="http://schemas.microsoft.com/office/drawing/2014/main" id="{4FCA0C60-E5E7-41F7-8C03-C2F3D814EE8F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5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09C5D5C-BBC6-457A-91F9-51602C592521}"/>
                </a:ext>
              </a:extLst>
            </p:cNvPr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33" name="Picture 59" descr="NNNROOS">
                <a:extLst>
                  <a:ext uri="{FF2B5EF4-FFF2-40B4-BE49-F238E27FC236}">
                    <a16:creationId xmlns:a16="http://schemas.microsoft.com/office/drawing/2014/main" id="{9380D354-533C-4841-991D-A9F12678EAC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60" descr="NNNROOS">
                <a:extLst>
                  <a:ext uri="{FF2B5EF4-FFF2-40B4-BE49-F238E27FC236}">
                    <a16:creationId xmlns:a16="http://schemas.microsoft.com/office/drawing/2014/main" id="{E31618ED-27AE-4452-A893-494668DFEAF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Picture 61" descr="NNNROOS">
                <a:extLst>
                  <a:ext uri="{FF2B5EF4-FFF2-40B4-BE49-F238E27FC236}">
                    <a16:creationId xmlns:a16="http://schemas.microsoft.com/office/drawing/2014/main" id="{93A0F91A-CDE7-40CA-A9A8-8C97C774314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" name="Picture 7" descr="NNNROOS">
                <a:extLst>
                  <a:ext uri="{FF2B5EF4-FFF2-40B4-BE49-F238E27FC236}">
                    <a16:creationId xmlns:a16="http://schemas.microsoft.com/office/drawing/2014/main" id="{88D725E9-587D-479A-9A04-D1695EFDD3E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DE3C2477-AAC1-4C30-975B-AE76164C6768}"/>
              </a:ext>
            </a:extLst>
          </p:cNvPr>
          <p:cNvSpPr txBox="1"/>
          <p:nvPr/>
        </p:nvSpPr>
        <p:spPr>
          <a:xfrm>
            <a:off x="1925215" y="3187664"/>
            <a:ext cx="54864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ACA2436-048E-44A8-9D19-A054FD09BA9C}"/>
              </a:ext>
            </a:extLst>
          </p:cNvPr>
          <p:cNvSpPr txBox="1"/>
          <p:nvPr/>
        </p:nvSpPr>
        <p:spPr>
          <a:xfrm>
            <a:off x="2531609" y="2009972"/>
            <a:ext cx="399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</a:p>
        </p:txBody>
      </p:sp>
    </p:spTree>
    <p:extLst>
      <p:ext uri="{BB962C8B-B14F-4D97-AF65-F5344CB8AC3E}">
        <p14:creationId xmlns:p14="http://schemas.microsoft.com/office/powerpoint/2010/main" val="40152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</p:childTnLst>
        </p:cTn>
      </p:par>
    </p:tnLst>
    <p:bldLst>
      <p:bldP spid="37" grpId="0"/>
      <p:bldP spid="3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Flowchart: Terminator 2"/>
          <p:cNvSpPr/>
          <p:nvPr/>
        </p:nvSpPr>
        <p:spPr>
          <a:xfrm>
            <a:off x="1524003" y="304800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6" name="TextBox 3"/>
          <p:cNvSpPr txBox="1"/>
          <p:nvPr/>
        </p:nvSpPr>
        <p:spPr>
          <a:xfrm>
            <a:off x="1828800" y="1371602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3600" dirty="0"/>
          </a:p>
        </p:txBody>
      </p:sp>
      <p:grpSp>
        <p:nvGrpSpPr>
          <p:cNvPr id="49" name="Group 4"/>
          <p:cNvGrpSpPr/>
          <p:nvPr/>
        </p:nvGrpSpPr>
        <p:grpSpPr>
          <a:xfrm>
            <a:off x="1535986" y="2057400"/>
            <a:ext cx="3188414" cy="685800"/>
            <a:chOff x="240586" y="5029200"/>
            <a:chExt cx="3188414" cy="685800"/>
          </a:xfrm>
        </p:grpSpPr>
        <p:sp>
          <p:nvSpPr>
            <p:cNvPr id="1048637" name="TextBox 5"/>
            <p:cNvSpPr txBox="1"/>
            <p:nvPr/>
          </p:nvSpPr>
          <p:spPr>
            <a:xfrm>
              <a:off x="990600" y="5029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আল্লাহ বলেন....</a:t>
              </a:r>
              <a:endParaRPr lang="en-US" sz="3600" b="1" dirty="0"/>
            </a:p>
          </p:txBody>
        </p:sp>
        <p:pic>
          <p:nvPicPr>
            <p:cNvPr id="2097162" name="Picture 3" descr="C:\Users\User\Desktop\imagres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586" y="5041900"/>
              <a:ext cx="773424" cy="673100"/>
            </a:xfrm>
            <a:prstGeom prst="rect">
              <a:avLst/>
            </a:prstGeom>
            <a:noFill/>
          </p:spPr>
        </p:pic>
      </p:grpSp>
      <p:grpSp>
        <p:nvGrpSpPr>
          <p:cNvPr id="50" name="Group 7"/>
          <p:cNvGrpSpPr/>
          <p:nvPr/>
        </p:nvGrpSpPr>
        <p:grpSpPr>
          <a:xfrm>
            <a:off x="5300118" y="2057402"/>
            <a:ext cx="2015082" cy="683079"/>
            <a:chOff x="1067752" y="2948260"/>
            <a:chExt cx="2015082" cy="683079"/>
          </a:xfrm>
        </p:grpSpPr>
        <p:pic>
          <p:nvPicPr>
            <p:cNvPr id="2097163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/>
            <a:srcRect r="72767" b="50000"/>
            <a:stretch>
              <a:fillRect/>
            </a:stretch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</p:spPr>
        </p:pic>
        <p:pic>
          <p:nvPicPr>
            <p:cNvPr id="2097164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3"/>
            <a:srcRect l="88178" t="50000"/>
            <a:stretch>
              <a:fillRect/>
            </a:stretch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</p:spPr>
        </p:pic>
      </p:grpSp>
      <p:sp>
        <p:nvSpPr>
          <p:cNvPr id="1048638" name="TextBox 9"/>
          <p:cNvSpPr txBox="1"/>
          <p:nvPr/>
        </p:nvSpPr>
        <p:spPr>
          <a:xfrm>
            <a:off x="1143000" y="2971802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5" name="Picture 3" descr="C:\Users\User\Desktop\ore ssobi\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56575"/>
            <a:ext cx="2466976" cy="1847850"/>
          </a:xfrm>
          <a:prstGeom prst="rect">
            <a:avLst/>
          </a:prstGeom>
          <a:noFill/>
        </p:spPr>
      </p:pic>
      <p:pic>
        <p:nvPicPr>
          <p:cNvPr id="2097166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5"/>
          <a:srcRect b="12615"/>
          <a:stretch>
            <a:fillRect/>
          </a:stretch>
        </p:blipFill>
        <p:spPr bwMode="auto">
          <a:xfrm>
            <a:off x="3276600" y="3835794"/>
            <a:ext cx="2667000" cy="1498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67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566" y="3835796"/>
            <a:ext cx="2357434" cy="151751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639" name="TextBox 14"/>
          <p:cNvSpPr txBox="1"/>
          <p:nvPr/>
        </p:nvSpPr>
        <p:spPr>
          <a:xfrm>
            <a:off x="1295400" y="5562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/>
      <p:bldP spid="1048638" grpId="0"/>
      <p:bldP spid="10486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68455" y="5726689"/>
            <a:ext cx="5782386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জীবন কে কী বলে?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2622" y="5020044"/>
            <a:ext cx="6477084" cy="9845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জীবনের শুরু আছে শেষ নাই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আখিরাত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01863" y="1990201"/>
            <a:ext cx="6048978" cy="2928398"/>
          </a:xfrm>
          <a:prstGeom prst="rect">
            <a:avLst/>
          </a:prstGeom>
        </p:spPr>
      </p:pic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61B4816A-C5A1-4F1E-A544-0218C6A0DC82}"/>
              </a:ext>
            </a:extLst>
          </p:cNvPr>
          <p:cNvSpPr/>
          <p:nvPr/>
        </p:nvSpPr>
        <p:spPr>
          <a:xfrm>
            <a:off x="1642188" y="337669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5BEC27-98B8-4D53-9BF5-EE7148B1E818}"/>
              </a:ext>
            </a:extLst>
          </p:cNvPr>
          <p:cNvSpPr txBox="1"/>
          <p:nvPr/>
        </p:nvSpPr>
        <p:spPr>
          <a:xfrm>
            <a:off x="1672622" y="1130834"/>
            <a:ext cx="61366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b="1" spc="51" dirty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মনোযোগের</a:t>
            </a:r>
            <a:r>
              <a:rPr lang="en-US" sz="3200" b="1" spc="51" dirty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spc="51" dirty="0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1" dirty="0" err="1">
                <a:ln w="11430"/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7200" b="1" spc="51" dirty="0">
              <a:ln w="11430"/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9" grpId="0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794" y="407797"/>
            <a:ext cx="8639271" cy="6494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A5300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বিশ্বাস না করলে কেউ মুমিন হতে পারবে না।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794" y="5143722"/>
            <a:ext cx="8555296" cy="124301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‘আর তাঁরা (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মুত্তাকিগণ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 আখিরাতের ওপর দৃঢ় বিশ্বাস স্থাপন করে।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আল </a:t>
            </a:r>
            <a:r>
              <a:rPr lang="bn-BD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আয়াত ৪)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976" y="1057276"/>
            <a:ext cx="8229600" cy="82867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মুমিনদের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গুণাবলি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বলেন-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349" y="1803059"/>
            <a:ext cx="5549118" cy="30787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6DFB7952-BDF2-49BD-BEF7-1C9468678A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125" y="4315047"/>
            <a:ext cx="6315075" cy="6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2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91495" y="1714647"/>
            <a:ext cx="7323819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 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" y="2614623"/>
            <a:ext cx="4142700" cy="287822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A5300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977" y="2614622"/>
            <a:ext cx="4318428" cy="287822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A5300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5902" y="5686110"/>
            <a:ext cx="8565504" cy="677523"/>
          </a:xfrm>
          <a:prstGeom prst="rect">
            <a:avLst/>
          </a:prstGeom>
          <a:noFill/>
          <a:ln>
            <a:solidFill>
              <a:srgbClr val="A5300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 বীজ তেমন ফসল।</a:t>
            </a:r>
            <a:r>
              <a:rPr lang="bn-BD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ভালো বীজে ভালো ফসল 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2" y="914400"/>
            <a:ext cx="5939121" cy="6715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5117" y="245287"/>
            <a:ext cx="3157537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হয়ে থাকে-</a:t>
            </a:r>
            <a:endParaRPr lang="en-US" sz="54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57714" y="1100139"/>
            <a:ext cx="4326254" cy="4957762"/>
            <a:chOff x="4557713" y="1100139"/>
            <a:chExt cx="4286249" cy="4957762"/>
          </a:xfrm>
        </p:grpSpPr>
        <p:sp>
          <p:nvSpPr>
            <p:cNvPr id="5" name="TextBox 4"/>
            <p:cNvSpPr txBox="1"/>
            <p:nvPr/>
          </p:nvSpPr>
          <p:spPr>
            <a:xfrm>
              <a:off x="4557713" y="1100139"/>
              <a:ext cx="4286249" cy="49577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হিসাব দিতে হবে।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9072" y="2360646"/>
              <a:ext cx="4274889" cy="3475798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54563" y="1128718"/>
            <a:ext cx="4131712" cy="4914898"/>
            <a:chOff x="-904590" y="1128718"/>
            <a:chExt cx="5390866" cy="4914898"/>
          </a:xfrm>
        </p:grpSpPr>
        <p:sp>
          <p:nvSpPr>
            <p:cNvPr id="6" name="TextBox 5"/>
            <p:cNvSpPr txBox="1"/>
            <p:nvPr/>
          </p:nvSpPr>
          <p:spPr>
            <a:xfrm>
              <a:off x="-904590" y="1128718"/>
              <a:ext cx="5390866" cy="49148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en-US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 দুনিয়ার কাজ কর্মের প্রতিদান দেওয়া হবে। 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858934" y="2468880"/>
              <a:ext cx="5345209" cy="3356471"/>
            </a:xfrm>
            <a:prstGeom prst="rect">
              <a:avLst/>
            </a:prstGeom>
          </p:spPr>
        </p:pic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9290B847-D077-4018-9C0B-46CDCEC75472}"/>
              </a:ext>
            </a:extLst>
          </p:cNvPr>
          <p:cNvSpPr/>
          <p:nvPr/>
        </p:nvSpPr>
        <p:spPr>
          <a:xfrm>
            <a:off x="1642188" y="281895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20818" y="1257302"/>
            <a:ext cx="4089918" cy="4443413"/>
            <a:chOff x="4529135" y="1257300"/>
            <a:chExt cx="4500561" cy="4443413"/>
          </a:xfrm>
        </p:grpSpPr>
        <p:sp>
          <p:nvSpPr>
            <p:cNvPr id="4" name="TextBox 3"/>
            <p:cNvSpPr txBox="1"/>
            <p:nvPr/>
          </p:nvSpPr>
          <p:spPr>
            <a:xfrm>
              <a:off x="4529135" y="1257300"/>
              <a:ext cx="4500561" cy="444341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মন্দ কাজ করবে সে আখিরাতে শাস্তি ভোগ করবে।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9135" y="2540000"/>
              <a:ext cx="4500561" cy="301612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67778" y="1285877"/>
            <a:ext cx="4089918" cy="4400548"/>
            <a:chOff x="128584" y="1285877"/>
            <a:chExt cx="4329112" cy="4400548"/>
          </a:xfrm>
        </p:grpSpPr>
        <p:sp>
          <p:nvSpPr>
            <p:cNvPr id="5" name="TextBox 4"/>
            <p:cNvSpPr txBox="1"/>
            <p:nvPr/>
          </p:nvSpPr>
          <p:spPr>
            <a:xfrm>
              <a:off x="128584" y="1285877"/>
              <a:ext cx="4329112" cy="44005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যে ব্যক্তি ভালো কাজ করবে সে আখিরাতে পুরস্কার লাভ করবে।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584" y="2540001"/>
              <a:ext cx="4329112" cy="3032124"/>
            </a:xfrm>
            <a:prstGeom prst="rect">
              <a:avLst/>
            </a:prstGeom>
          </p:spPr>
        </p:pic>
      </p:grp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20885DA4-51A0-4267-B834-561C7F82BACA}"/>
              </a:ext>
            </a:extLst>
          </p:cNvPr>
          <p:cNvSpPr/>
          <p:nvPr/>
        </p:nvSpPr>
        <p:spPr>
          <a:xfrm>
            <a:off x="1642188" y="281895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00587" y="1314595"/>
            <a:ext cx="4119867" cy="4924756"/>
            <a:chOff x="4700587" y="1314595"/>
            <a:chExt cx="4300540" cy="4924756"/>
          </a:xfrm>
        </p:grpSpPr>
        <p:sp>
          <p:nvSpPr>
            <p:cNvPr id="5" name="TextBox 4"/>
            <p:cNvSpPr txBox="1"/>
            <p:nvPr/>
          </p:nvSpPr>
          <p:spPr>
            <a:xfrm>
              <a:off x="4700588" y="1314595"/>
              <a:ext cx="4300539" cy="4771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মন্দ কাজ করলে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শাস্তির স্থান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লাভ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96602" y="5316021"/>
              <a:ext cx="153089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জাহান্নাম</a:t>
              </a:r>
              <a:endParaRPr lang="en-US" sz="54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0587" y="2682240"/>
              <a:ext cx="4300537" cy="271843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70588" y="1328884"/>
            <a:ext cx="4344275" cy="4924757"/>
            <a:chOff x="185737" y="1328882"/>
            <a:chExt cx="4429125" cy="4924757"/>
          </a:xfrm>
        </p:grpSpPr>
        <p:sp>
          <p:nvSpPr>
            <p:cNvPr id="4" name="TextBox 3"/>
            <p:cNvSpPr txBox="1"/>
            <p:nvPr/>
          </p:nvSpPr>
          <p:spPr>
            <a:xfrm>
              <a:off x="185737" y="1328882"/>
              <a:ext cx="4429125" cy="472901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দুনিয়া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ভালো কাজ করলে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</a:t>
              </a:r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শান্তির স্থান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লাভ </a:t>
              </a:r>
              <a:r>
                <a:rPr lang="en-US" sz="4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করবে</a:t>
              </a:r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38938" y="5330309"/>
              <a:ext cx="120407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জান্নাত</a:t>
              </a:r>
              <a:endParaRPr lang="en-US" sz="54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9729" y="2682239"/>
              <a:ext cx="4342781" cy="2732155"/>
            </a:xfrm>
            <a:prstGeom prst="rect">
              <a:avLst/>
            </a:prstGeom>
          </p:spPr>
        </p:pic>
      </p:grpSp>
      <p:sp>
        <p:nvSpPr>
          <p:cNvPr id="14" name="Rounded Rectangle 1">
            <a:extLst>
              <a:ext uri="{FF2B5EF4-FFF2-40B4-BE49-F238E27FC236}">
                <a16:creationId xmlns:a16="http://schemas.microsoft.com/office/drawing/2014/main" id="{ECC1536C-6DBC-4505-9459-D269564A5B92}"/>
              </a:ext>
            </a:extLst>
          </p:cNvPr>
          <p:cNvSpPr/>
          <p:nvPr/>
        </p:nvSpPr>
        <p:spPr>
          <a:xfrm>
            <a:off x="1642188" y="281895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0224" y="1357459"/>
            <a:ext cx="4270340" cy="4443267"/>
            <a:chOff x="242888" y="1357457"/>
            <a:chExt cx="4257675" cy="4443267"/>
          </a:xfrm>
        </p:grpSpPr>
        <p:sp>
          <p:nvSpPr>
            <p:cNvPr id="4" name="TextBox 3"/>
            <p:cNvSpPr txBox="1"/>
            <p:nvPr/>
          </p:nvSpPr>
          <p:spPr>
            <a:xfrm>
              <a:off x="242888" y="1357457"/>
              <a:ext cx="4257675" cy="4443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কোন মানুষ মৃত্যুবরণ করবে না।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624" y="2971800"/>
              <a:ext cx="3980089" cy="241458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14865" y="1357313"/>
            <a:ext cx="4270340" cy="4443412"/>
            <a:chOff x="4614862" y="1357313"/>
            <a:chExt cx="4386263" cy="4443412"/>
          </a:xfrm>
        </p:grpSpPr>
        <p:sp>
          <p:nvSpPr>
            <p:cNvPr id="5" name="TextBox 4"/>
            <p:cNvSpPr txBox="1"/>
            <p:nvPr/>
          </p:nvSpPr>
          <p:spPr>
            <a:xfrm>
              <a:off x="4614862" y="1357313"/>
              <a:ext cx="4386263" cy="444341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চিরকাল ধরে শান্তি অথবা শাস্তি ভোগ করবে।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3449" y="2962275"/>
              <a:ext cx="4219575" cy="2424113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42806159-1023-443A-A28D-D690E7AED4E9}"/>
              </a:ext>
            </a:extLst>
          </p:cNvPr>
          <p:cNvSpPr/>
          <p:nvPr/>
        </p:nvSpPr>
        <p:spPr>
          <a:xfrm>
            <a:off x="1642188" y="281895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2738" y="1300164"/>
            <a:ext cx="4127811" cy="4429125"/>
            <a:chOff x="228600" y="1300162"/>
            <a:chExt cx="4171950" cy="4429125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300162"/>
              <a:ext cx="4171950" cy="442912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 মানব জীবনকে সুন্দর ও  চরিত্রবান করে তোলে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800" y="3028574"/>
              <a:ext cx="4024313" cy="2573714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86287" y="1271590"/>
            <a:ext cx="4324447" cy="4457698"/>
            <a:chOff x="4586288" y="1271590"/>
            <a:chExt cx="4386262" cy="4457698"/>
          </a:xfrm>
        </p:grpSpPr>
        <p:sp>
          <p:nvSpPr>
            <p:cNvPr id="5" name="TextBox 4"/>
            <p:cNvSpPr txBox="1"/>
            <p:nvPr/>
          </p:nvSpPr>
          <p:spPr>
            <a:xfrm>
              <a:off x="4586288" y="1271590"/>
              <a:ext cx="4386262" cy="44576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আখিরাতে বিশ্বাসী মানুষ অন্যায়, অত্যাচার, দুর্নীতি, মিথ্যাচার ও </a:t>
              </a:r>
              <a:r>
                <a:rPr lang="bn-BD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অশ্লীল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কাজকর্ম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পারে না।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49420" y="3028576"/>
              <a:ext cx="4168537" cy="2628304"/>
            </a:xfrm>
            <a:prstGeom prst="rect">
              <a:avLst/>
            </a:prstGeom>
          </p:spPr>
        </p:pic>
      </p:grp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FE40E880-D8C7-4FBC-B20F-8FBCA5C3A211}"/>
              </a:ext>
            </a:extLst>
          </p:cNvPr>
          <p:cNvSpPr/>
          <p:nvPr/>
        </p:nvSpPr>
        <p:spPr>
          <a:xfrm>
            <a:off x="1642188" y="290397"/>
            <a:ext cx="6507518" cy="781078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 বিশ্বাসের গুরুত্ব 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895600" y="359234"/>
            <a:ext cx="3124200" cy="68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1452" y="4857751"/>
            <a:ext cx="8848725" cy="60220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IN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দুনিয়া হলো আখিরাতের শস্যক্ষেত্র।</a:t>
            </a:r>
            <a:r>
              <a:rPr lang="bn-IN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dirty="0">
                <a:gradFill>
                  <a:gsLst>
                    <a:gs pos="56154">
                      <a:srgbClr val="734827"/>
                    </a:gs>
                    <a:gs pos="94000">
                      <a:srgbClr val="3A6414"/>
                    </a:gs>
                    <a:gs pos="0">
                      <a:srgbClr val="008000"/>
                    </a:gs>
                    <a:gs pos="84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–উক্তিটি ব্যাখ্যা কর।  </a:t>
            </a:r>
            <a:endParaRPr lang="en-US" sz="3600" dirty="0">
              <a:gradFill>
                <a:gsLst>
                  <a:gs pos="56154">
                    <a:srgbClr val="734827"/>
                  </a:gs>
                  <a:gs pos="94000">
                    <a:srgbClr val="3A6414"/>
                  </a:gs>
                  <a:gs pos="0">
                    <a:srgbClr val="008000"/>
                  </a:gs>
                  <a:gs pos="84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727" y="1306286"/>
            <a:ext cx="5551714" cy="2939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41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816F7-3EC6-4CBE-955F-31FC20BFBF1F}"/>
              </a:ext>
            </a:extLst>
          </p:cNvPr>
          <p:cNvSpPr txBox="1">
            <a:spLocks/>
          </p:cNvSpPr>
          <p:nvPr/>
        </p:nvSpPr>
        <p:spPr>
          <a:xfrm>
            <a:off x="355600" y="3429000"/>
            <a:ext cx="49784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নূরুজ্জামান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খায়রুল্লাহ সরকারি বালিকা উচ্চ বিদ্যালয়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</a:p>
          <a:p>
            <a:pPr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নং-০১৭২৪৬৫৬৩০৬</a:t>
            </a:r>
          </a:p>
          <a:p>
            <a:pPr>
              <a:buFont typeface="Arial" pitchFamily="34" charset="0"/>
              <a:buNone/>
            </a:pP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Email-nzaman</a:t>
            </a:r>
            <a:r>
              <a:rPr lang="en-US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2012</a:t>
            </a:r>
            <a:r>
              <a:rPr lang="en-US" sz="1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9A789-F0E4-49F5-93CB-AFFFD601FD90}"/>
              </a:ext>
            </a:extLst>
          </p:cNvPr>
          <p:cNvSpPr txBox="1">
            <a:spLocks/>
          </p:cNvSpPr>
          <p:nvPr/>
        </p:nvSpPr>
        <p:spPr>
          <a:xfrm>
            <a:off x="5259872" y="3429001"/>
            <a:ext cx="3733800" cy="2634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9ম-১০ম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অধ্যায়-০১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পাঠ-14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: ১7/০৯/২০২০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06ECF-6130-40FD-AAEA-DBA398A7E4BC}"/>
              </a:ext>
            </a:extLst>
          </p:cNvPr>
          <p:cNvSpPr txBox="1"/>
          <p:nvPr/>
        </p:nvSpPr>
        <p:spPr>
          <a:xfrm>
            <a:off x="3124200" y="381002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3131D-D773-4365-A047-FA829D095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4912" y="1247375"/>
            <a:ext cx="2666999" cy="263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D66F2D-A781-49CC-96A0-BC085BD262F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2" y="178025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351" y="1037065"/>
            <a:ext cx="4298950" cy="584775"/>
            <a:chOff x="628651" y="12021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628651" y="1202163"/>
              <a:ext cx="4298950" cy="584775"/>
            </a:xfrm>
            <a:prstGeom prst="rect">
              <a:avLst/>
            </a:prstGeom>
            <a:ln w="12700">
              <a:solidFill>
                <a:srgbClr val="008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8" b="7430"/>
            <a:stretch/>
          </p:blipFill>
          <p:spPr>
            <a:xfrm>
              <a:off x="660948" y="1242059"/>
              <a:ext cx="1238423" cy="5181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702" y="1866702"/>
            <a:ext cx="4775199" cy="318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400" y="1842802"/>
            <a:ext cx="4800600" cy="3186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9" y="1819036"/>
            <a:ext cx="8323072" cy="359344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322628" y="996434"/>
            <a:ext cx="903300" cy="6672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546898" y="993843"/>
            <a:ext cx="9525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820373" y="959110"/>
            <a:ext cx="93786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BD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42171" y="5609677"/>
            <a:ext cx="8459658" cy="93957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 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ওপর স্থাপিত একটি </a:t>
            </a:r>
            <a:r>
              <a:rPr lang="bn-BD" sz="3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3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828" y="324884"/>
            <a:ext cx="8475275" cy="64008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জান্না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 সিরাতের ওপর দিয়ে জান্নাতে প্রবেশ করবে।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90" y="1044796"/>
            <a:ext cx="8456613" cy="6400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আমল অনুসারে </a:t>
            </a:r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সিরাতের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প্রশস্থতা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 বেশী হবে</a:t>
            </a:r>
            <a:endParaRPr lang="en-US" sz="5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5738" y="1928815"/>
            <a:ext cx="4271962" cy="3947275"/>
            <a:chOff x="273048" y="1928813"/>
            <a:chExt cx="4184652" cy="3914775"/>
          </a:xfrm>
        </p:grpSpPr>
        <p:sp>
          <p:nvSpPr>
            <p:cNvPr id="6" name="TextBox 5"/>
            <p:cNvSpPr txBox="1"/>
            <p:nvPr/>
          </p:nvSpPr>
          <p:spPr>
            <a:xfrm>
              <a:off x="273048" y="1928813"/>
              <a:ext cx="4184652" cy="391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rtlCol="0" anchor="t" anchorCtr="0">
              <a:noAutofit/>
            </a:bodyPr>
            <a:lstStyle/>
            <a:p>
              <a:pPr algn="ctr"/>
              <a:r>
                <a:rPr lang="bn-BD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 বিশাল ময়দানের মতো।</a:t>
              </a: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bn-BD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just"/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62" y="3548617"/>
              <a:ext cx="3814763" cy="222829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657725" y="1944170"/>
            <a:ext cx="4143378" cy="3931920"/>
            <a:chOff x="4657725" y="1944170"/>
            <a:chExt cx="4357688" cy="3931920"/>
          </a:xfrm>
        </p:grpSpPr>
        <p:sp>
          <p:nvSpPr>
            <p:cNvPr id="7" name="Rectangle 6"/>
            <p:cNvSpPr/>
            <p:nvPr/>
          </p:nvSpPr>
          <p:spPr>
            <a:xfrm>
              <a:off x="4657725" y="1944170"/>
              <a:ext cx="4357688" cy="335476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কারো জন্য সিরাত হবে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চুলের চেয়ে চিকন ও তরবারির চেয়ে ধারালো।</a:t>
              </a: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bn-BD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398" y="3562066"/>
              <a:ext cx="3639015" cy="2314024"/>
              <a:chOff x="5376398" y="3557677"/>
              <a:chExt cx="3639015" cy="2318413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376398" y="3557677"/>
                <a:ext cx="1373605" cy="2318413"/>
              </a:xfrm>
              <a:prstGeom prst="rect">
                <a:avLst/>
              </a:prstGeom>
              <a:ln w="1905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5693" y="3607063"/>
                <a:ext cx="1869720" cy="2251736"/>
              </a:xfrm>
              <a:prstGeom prst="rect">
                <a:avLst/>
              </a:prstGeom>
              <a:ln w="127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8328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176" y="313806"/>
            <a:ext cx="8228192" cy="6400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bn-BD" sz="32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ইমানদারগণ</a:t>
            </a:r>
            <a:r>
              <a:rPr lang="bn-BD" sz="3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নিজ </a:t>
            </a:r>
            <a:r>
              <a:rPr lang="bn-BD" sz="32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bn-BD" sz="3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আমল অনুযায়ী </a:t>
            </a:r>
            <a:r>
              <a:rPr lang="bn-BD" sz="32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2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অতিক্রম করবে</a:t>
            </a:r>
            <a:endParaRPr lang="en-US" sz="4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47" y="2792487"/>
            <a:ext cx="7620102" cy="36241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80" y="2834021"/>
            <a:ext cx="7628070" cy="354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02" y="2847213"/>
            <a:ext cx="7739747" cy="36004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37325" y="949368"/>
            <a:ext cx="2105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বিদ্যুৎ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3407225" y="974018"/>
            <a:ext cx="2132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ঝড়ের গতিতে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5669162" y="923719"/>
            <a:ext cx="2260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ঘোড়ার গতিতে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1202999" y="1703345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দৌঁড়ের গতিতে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3666950" y="1727439"/>
            <a:ext cx="1596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হেঁটে হেঁটে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5681209" y="1727438"/>
            <a:ext cx="22926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হামাগুঁড়ি দিয়ে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374632" y="924910"/>
            <a:ext cx="8114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33" y="2859660"/>
            <a:ext cx="7758816" cy="3591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32" y="2839833"/>
            <a:ext cx="7758817" cy="36159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32" y="2796913"/>
            <a:ext cx="7762709" cy="36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255" y="214314"/>
            <a:ext cx="8409504" cy="201453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 হবে ঘুটঘটে অন্ধকার। এমতাবস্থায় 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মানের আলো না থাকার কারণে তারা সিরাত অতিক্রম করতে পারবে না। বরং তাদের হাত-পা কেটে তারা জাহান্নামে পতিত হবে।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747" y="2158486"/>
            <a:ext cx="694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3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53" y="3067001"/>
            <a:ext cx="6944694" cy="724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039" y="4158736"/>
            <a:ext cx="8526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তোমাদের প্রত্যেকেই তা অতিক্রম করবে, এটা তোমার প্রতিপালকের অনিবার্য সিদ্ধান্ত।</a:t>
            </a:r>
            <a:r>
              <a:rPr lang="bn-IN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76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301" y="4196396"/>
            <a:ext cx="4896533" cy="8668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3081" y="249993"/>
            <a:ext cx="64235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</a:t>
            </a:r>
            <a:r>
              <a:rPr lang="bn-BD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বলেন-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802433" y="5063294"/>
            <a:ext cx="8054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‘জাহান্নামের ওপর সিরাত স্থাপিত হবে।’ </a:t>
            </a:r>
            <a:r>
              <a:rPr lang="bn-BD" sz="2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(মুসনাদে আহমদ) 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			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91" y="1019434"/>
            <a:ext cx="7715731" cy="31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2" y="178025"/>
            <a:ext cx="7900987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অন্যতম </a:t>
            </a:r>
            <a:r>
              <a:rPr lang="bn-IN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হলো- </a:t>
            </a:r>
            <a:r>
              <a:rPr lang="bn-BD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8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86263" y="996436"/>
            <a:ext cx="154305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দাড়িপাল্লা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6018256" y="1021836"/>
            <a:ext cx="128265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তুলাদন্ড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7424487" y="1039297"/>
            <a:ext cx="137661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মানদন্ড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5" y="4711384"/>
            <a:ext cx="8472487" cy="16144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 পরিভাষায়- যে পরিমাপক যন্ত্রের দ্বারা কিয়ামতের দিন মানুষের পাপ-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পূণ্যকে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ওজন করা হবে, তাকে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বলা হয়। </a:t>
            </a:r>
            <a:endParaRPr lang="en-US" sz="44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921" y="1022777"/>
            <a:ext cx="4033740" cy="584775"/>
            <a:chOff x="514351" y="1037063"/>
            <a:chExt cx="4298950" cy="584775"/>
          </a:xfrm>
        </p:grpSpPr>
        <p:sp>
          <p:nvSpPr>
            <p:cNvPr id="10" name="Rectangle 9"/>
            <p:cNvSpPr/>
            <p:nvPr/>
          </p:nvSpPr>
          <p:spPr>
            <a:xfrm>
              <a:off x="514351" y="1037063"/>
              <a:ext cx="4298950" cy="584775"/>
            </a:xfrm>
            <a:prstGeom prst="rect">
              <a:avLst/>
            </a:prstGeom>
            <a:ln w="19050">
              <a:solidFill>
                <a:srgbClr val="008000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-আরবী শব্দ- এর অর্থ</a:t>
              </a:r>
              <a:endParaRPr lang="en-GB" sz="3200" dirty="0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819" y="1071529"/>
              <a:ext cx="981212" cy="485843"/>
            </a:xfrm>
            <a:prstGeom prst="rect">
              <a:avLst/>
            </a:prstGeom>
            <a:ln w="19050">
              <a:solidFill>
                <a:schemeClr val="tx1"/>
              </a:solidFill>
              <a:prstDash val="solid"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20" t="4899" r="4652" b="20101"/>
          <a:stretch/>
        </p:blipFill>
        <p:spPr>
          <a:xfrm>
            <a:off x="4736308" y="1731693"/>
            <a:ext cx="3888386" cy="2905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869" y="1825559"/>
            <a:ext cx="3548960" cy="27791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96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330" y="4125055"/>
            <a:ext cx="5525271" cy="781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3224" y="4906212"/>
            <a:ext cx="8483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‘আর আমি কিয়ামতের দিন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ন্যায়বিচারের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মানদণ্ড স্থাপন করব।’ (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সূরা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আল-আম্বিয়া, আয়াত ৪৭)			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81879" y="267448"/>
            <a:ext cx="74462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01" y="1322095"/>
            <a:ext cx="3753063" cy="245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1883" y="1738364"/>
            <a:ext cx="8388219" cy="1419229"/>
            <a:chOff x="201827" y="1738362"/>
            <a:chExt cx="8742594" cy="1419229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93"/>
            <a:stretch/>
          </p:blipFill>
          <p:spPr>
            <a:xfrm>
              <a:off x="201827" y="1738362"/>
              <a:ext cx="8727862" cy="723800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2757" y="2385958"/>
              <a:ext cx="6291664" cy="771633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82555" y="3658673"/>
            <a:ext cx="84721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‘এবং যাদের পাল্লা (পূণ্যের) ভারী হবে, তাঁরাই হবে সফলকাম। আর যাদের পাল্লা হালকা হবে, তাঁরাই নিজেদের</a:t>
            </a:r>
            <a:r>
              <a:rPr lang="bn-IN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 করেছে, তারা জাহান্নামে চিরস্থায়ী হবে।’ (সূরা আল-মুমিনুন, আয়াত ১০২-১০৩)			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27971" y="529701"/>
            <a:ext cx="7252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সম্পর্কে  পবিত্র </a:t>
            </a:r>
            <a:r>
              <a:rPr lang="bn-BD" sz="40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</a:t>
            </a:r>
            <a:r>
              <a:rPr lang="bn-BD" sz="40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আল্লাহ বলেন-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7638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894" y="429698"/>
            <a:ext cx="839434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(স)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ভারী করার জন্য বহু আমল শিক্ষা দিয়েছেন। তিনি বলেন-</a:t>
            </a:r>
            <a:endParaRPr lang="en-US" sz="3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328" y="957265"/>
            <a:ext cx="3491148" cy="64293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4" t="12849"/>
          <a:stretch/>
        </p:blipFill>
        <p:spPr>
          <a:xfrm>
            <a:off x="1557337" y="4678047"/>
            <a:ext cx="6163134" cy="5763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2915" y="1772721"/>
            <a:ext cx="8315326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‘আল-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হামদুলিল্লাহ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বলা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মিযানের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নেকির</a:t>
            </a:r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পাল্লা পূর্ণ করে দেয়।’ (মুসলিম) 							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42914" y="5254406"/>
            <a:ext cx="822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অর্থ: ‘পবিত্রতা ও প্রশংসা আল্লাহর জন্য, তিনি মহান ও অতিশয় পবিত্র।’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442914" y="2967315"/>
            <a:ext cx="831532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বাক্য এমন আছে, যা আল্লাহর নিকট প্রিয়, উচ্চারণে সহজ এবং মিযানে পাল্লায় ভারী। এ বাক্য দুটি হলো- 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42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CAE18-9F37-40A1-BBA0-77AD21827E1C}"/>
              </a:ext>
            </a:extLst>
          </p:cNvPr>
          <p:cNvSpPr txBox="1">
            <a:spLocks/>
          </p:cNvSpPr>
          <p:nvPr/>
        </p:nvSpPr>
        <p:spPr>
          <a:xfrm>
            <a:off x="875908" y="3124200"/>
            <a:ext cx="7162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Font typeface="Arial" panose="020B0604020202020204" pitchFamily="34" charset="0"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আখিরাতের  গুরুত্ব ব্যাখ্যা কর।  </a:t>
            </a: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আখিরাতের স্তরগুলো কি? বিশ্লেষণ কর।</a:t>
            </a:r>
            <a:endParaRPr lang="en-US" sz="3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44EE02-6A88-4741-AE9A-18B61266BD21}"/>
              </a:ext>
            </a:extLst>
          </p:cNvPr>
          <p:cNvCxnSpPr/>
          <p:nvPr/>
        </p:nvCxnSpPr>
        <p:spPr>
          <a:xfrm>
            <a:off x="1234754" y="1873044"/>
            <a:ext cx="7543800" cy="0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27E9DD7-B354-43E7-A6E4-06F2DE0844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54" y="312174"/>
            <a:ext cx="1637071" cy="1592826"/>
          </a:xfrm>
          <a:prstGeom prst="ellipse">
            <a:avLst/>
          </a:prstGeom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B81DCB-F599-4971-9798-BA1E4AA2C5B7}"/>
              </a:ext>
            </a:extLst>
          </p:cNvPr>
          <p:cNvSpPr/>
          <p:nvPr/>
        </p:nvSpPr>
        <p:spPr>
          <a:xfrm>
            <a:off x="2978024" y="762001"/>
            <a:ext cx="2449710" cy="10156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8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95341" y="151376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2878" y="5099927"/>
            <a:ext cx="6062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পরের জীবনকে কী বলে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6534" y="5651674"/>
            <a:ext cx="6192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শেষ ঠিকানা কোথায়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894" y="805465"/>
            <a:ext cx="3974841" cy="40185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41" y="805466"/>
            <a:ext cx="4529118" cy="40185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6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1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4430" y="3416501"/>
            <a:ext cx="8251031" cy="101262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just">
              <a:buFont typeface="Wingdings" pitchFamily="2" charset="2"/>
              <a:buChar char="v"/>
              <a:defRPr/>
            </a:pPr>
            <a:r>
              <a:rPr lang="bn-BD" sz="3600" dirty="0">
                <a:solidFill>
                  <a:schemeClr val="tx1"/>
                </a:solidFill>
              </a:rPr>
              <a:t>‘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তারা (মুত্তাকিগণ) আখিরাতের ওপর দৃঢ় বিশ্বাস স্থাপন করে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 কোন সূরায় বলা হয়েছে?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99602" y="34294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96362" y="2033989"/>
            <a:ext cx="3655449" cy="59377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আকাশের ওপর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33629" y="5398386"/>
            <a:ext cx="2689616" cy="73152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bn-IN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ইমরান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7841" y="2672973"/>
            <a:ext cx="4046138" cy="58401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জান্নাতের ওপর </a:t>
            </a:r>
            <a:endParaRPr lang="bn-BD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7843" y="2041995"/>
            <a:ext cx="3988986" cy="57595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দুনিয়ার ওপর</a:t>
            </a:r>
            <a:r>
              <a:rPr lang="bn-BD" sz="40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71489" y="4566057"/>
            <a:ext cx="3157540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লুকমান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94085" y="2671264"/>
            <a:ext cx="3657726" cy="54818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bn-BD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ওপর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4430" y="5312660"/>
            <a:ext cx="3131737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</a:t>
            </a:r>
            <a:r>
              <a:rPr lang="bn-BD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বাকারা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429" y="1147344"/>
            <a:ext cx="6675033" cy="7694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ওপর নির্মিত </a:t>
            </a:r>
            <a:r>
              <a:rPr lang="bn-BD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পুল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68595" y="4582453"/>
            <a:ext cx="2646685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নিসা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2220319" y="121599"/>
            <a:ext cx="4696750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Picture 1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1833857" y="249124"/>
            <a:ext cx="5693194" cy="833438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011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7" grpId="2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5893" y="1141967"/>
            <a:ext cx="5060549" cy="6096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>
              <a:buFont typeface="Wingdings" panose="05000000000000000000" pitchFamily="2" charset="2"/>
              <a:buChar char="v"/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অন্তর্ভুক্ত-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08466" y="414108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8566" y="4379036"/>
            <a:ext cx="2236969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i, ii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122" y="4343400"/>
            <a:ext cx="1852129" cy="59862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34490" y="4386670"/>
            <a:ext cx="1887516" cy="54688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62849" y="4400550"/>
            <a:ext cx="2061293" cy="57004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5" t="13017" r="4521" b="36654"/>
          <a:stretch/>
        </p:blipFill>
        <p:spPr>
          <a:xfrm>
            <a:off x="2223625" y="188980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17" b="25881"/>
          <a:stretch/>
        </p:blipFill>
        <p:spPr>
          <a:xfrm>
            <a:off x="1562119" y="264594"/>
            <a:ext cx="5693194" cy="8334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4" name="Rounded Rectangle 23"/>
          <p:cNvSpPr/>
          <p:nvPr/>
        </p:nvSpPr>
        <p:spPr>
          <a:xfrm>
            <a:off x="441914" y="2062476"/>
            <a:ext cx="2087856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কবর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826855" y="2066253"/>
            <a:ext cx="2145197" cy="5065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হাশর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705084" y="2070258"/>
            <a:ext cx="2195904" cy="5311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bn-BD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সিরাত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6442" y="3249101"/>
            <a:ext cx="4671286" cy="5486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78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2" grpId="0" animBg="1"/>
      <p:bldP spid="15" grpId="0" animBg="1"/>
      <p:bldP spid="17" grpId="0" animBg="1"/>
      <p:bldP spid="19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17240" y="3794268"/>
            <a:ext cx="8509519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000" b="1" dirty="0"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</a:t>
            </a:r>
            <a:endParaRPr lang="en-US" sz="4000" dirty="0">
              <a:effectLst>
                <a:glow rad="101600">
                  <a:srgbClr val="00B050">
                    <a:alpha val="6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46225F-3C33-4060-BB6E-2A4229E3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62" y="267042"/>
            <a:ext cx="1817914" cy="159058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A1D2E0-D734-47C4-B846-2ECDC0BAA4AD}"/>
              </a:ext>
            </a:extLst>
          </p:cNvPr>
          <p:cNvCxnSpPr>
            <a:cxnSpLocks/>
          </p:cNvCxnSpPr>
          <p:nvPr/>
        </p:nvCxnSpPr>
        <p:spPr>
          <a:xfrm>
            <a:off x="251932" y="1849767"/>
            <a:ext cx="6568804" cy="0"/>
          </a:xfrm>
          <a:prstGeom prst="line">
            <a:avLst/>
          </a:prstGeom>
          <a:ln w="57150">
            <a:solidFill>
              <a:srgbClr val="19A72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21F809DF-F278-4ABF-B78B-EA3864D9AFF5}"/>
              </a:ext>
            </a:extLst>
          </p:cNvPr>
          <p:cNvSpPr/>
          <p:nvPr/>
        </p:nvSpPr>
        <p:spPr>
          <a:xfrm>
            <a:off x="2791115" y="600670"/>
            <a:ext cx="2655025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sus\Desktop\digital content_2013\Image\download (45).jpg">
            <a:extLst>
              <a:ext uri="{FF2B5EF4-FFF2-40B4-BE49-F238E27FC236}">
                <a16:creationId xmlns:a16="http://schemas.microsoft.com/office/drawing/2014/main" id="{3F9C48EC-2C20-47DD-9E63-D5005C39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699433" y="781855"/>
            <a:ext cx="1968705" cy="106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7CD559A-208C-4B4F-A6B9-AC2A9DD08693}"/>
              </a:ext>
            </a:extLst>
          </p:cNvPr>
          <p:cNvGrpSpPr/>
          <p:nvPr/>
        </p:nvGrpSpPr>
        <p:grpSpPr>
          <a:xfrm>
            <a:off x="251932" y="6076145"/>
            <a:ext cx="8714786" cy="462139"/>
            <a:chOff x="0" y="6330288"/>
            <a:chExt cx="9144000" cy="4390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3670A18-52C8-4F03-B192-D816DD4EB638}"/>
                </a:ext>
              </a:extLst>
            </p:cNvPr>
            <p:cNvCxnSpPr/>
            <p:nvPr/>
          </p:nvCxnSpPr>
          <p:spPr>
            <a:xfrm>
              <a:off x="0" y="6330288"/>
              <a:ext cx="914400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647C0E-C00D-4CE4-89FF-90724C9675B9}"/>
                </a:ext>
              </a:extLst>
            </p:cNvPr>
            <p:cNvSpPr txBox="1"/>
            <p:nvPr/>
          </p:nvSpPr>
          <p:spPr>
            <a:xfrm>
              <a:off x="1374627" y="6438968"/>
              <a:ext cx="7375235" cy="330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cap="none" spc="0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en-US" sz="16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1600" b="0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নূরুজ্জামান</a:t>
              </a:r>
              <a:r>
                <a:rPr lang="bn-BD" sz="1600" b="0" cap="none" spc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1600" b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bn-BD" sz="1600" b="0" baseline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শিক্ষক , </a:t>
              </a:r>
              <a:r>
                <a:rPr lang="en-US" sz="1600" b="0" baseline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খায়রুল্লাহ সরকারি বালিকা উচ্চ </a:t>
              </a:r>
              <a:r>
                <a:rPr lang="bn-BD" sz="1600" b="0" baseline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বিদ্যালয়, </a:t>
              </a:r>
              <a:r>
                <a:rPr lang="en-US" sz="1600" b="0" baseline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গফরগাঁও, ময়মনসিংহ</a:t>
              </a:r>
              <a:r>
                <a:rPr lang="bn-BD" b="0" baseline="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9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DEAFA-B4A4-485C-999E-2190DF007512}"/>
              </a:ext>
            </a:extLst>
          </p:cNvPr>
          <p:cNvGrpSpPr/>
          <p:nvPr/>
        </p:nvGrpSpPr>
        <p:grpSpPr>
          <a:xfrm>
            <a:off x="391886" y="391886"/>
            <a:ext cx="8434873" cy="6111551"/>
            <a:chOff x="1639806" y="1773631"/>
            <a:chExt cx="5967482" cy="3565311"/>
          </a:xfrm>
        </p:grpSpPr>
        <p:pic>
          <p:nvPicPr>
            <p:cNvPr id="3" name="d17a0a8278e5834a3e8c28c6be43feb5_rose.wmv">
              <a:hlinkClick r:id="" action="ppaction://media"/>
              <a:extLst>
                <a:ext uri="{FF2B5EF4-FFF2-40B4-BE49-F238E27FC236}">
                  <a16:creationId xmlns:a16="http://schemas.microsoft.com/office/drawing/2014/main" id="{9901A9C5-ECB0-4292-8126-73634C9281E8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3"/>
            <a:stretch>
              <a:fillRect/>
            </a:stretch>
          </p:blipFill>
          <p:spPr>
            <a:xfrm>
              <a:off x="1639806" y="1773631"/>
              <a:ext cx="5967482" cy="35653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9D8B377-D80A-4A95-AE39-1D0B2C16B26D}"/>
                </a:ext>
              </a:extLst>
            </p:cNvPr>
            <p:cNvGrpSpPr/>
            <p:nvPr/>
          </p:nvGrpSpPr>
          <p:grpSpPr>
            <a:xfrm>
              <a:off x="2909087" y="1960079"/>
              <a:ext cx="3446402" cy="2858113"/>
              <a:chOff x="1294524" y="4321343"/>
              <a:chExt cx="1774436" cy="1410309"/>
            </a:xfrm>
          </p:grpSpPr>
          <p:pic>
            <p:nvPicPr>
              <p:cNvPr id="5" name="Picture 59" descr="NNNROOS">
                <a:extLst>
                  <a:ext uri="{FF2B5EF4-FFF2-40B4-BE49-F238E27FC236}">
                    <a16:creationId xmlns:a16="http://schemas.microsoft.com/office/drawing/2014/main" id="{437B6A44-954D-4C25-BFEA-50431E37634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215992">
                <a:off x="1752600" y="4321343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60" descr="NNNROOS">
                <a:extLst>
                  <a:ext uri="{FF2B5EF4-FFF2-40B4-BE49-F238E27FC236}">
                    <a16:creationId xmlns:a16="http://schemas.microsoft.com/office/drawing/2014/main" id="{CBFDB1AA-9519-4153-9893-33420361E80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9530663">
                <a:off x="1294524" y="4483877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61" descr="NNNROOS">
                <a:extLst>
                  <a:ext uri="{FF2B5EF4-FFF2-40B4-BE49-F238E27FC236}">
                    <a16:creationId xmlns:a16="http://schemas.microsoft.com/office/drawing/2014/main" id="{7B4668E2-C232-45BF-8B86-C91B5E4622D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2875833">
                <a:off x="2011685" y="4428974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7" descr="NNNROOS">
                <a:extLst>
                  <a:ext uri="{FF2B5EF4-FFF2-40B4-BE49-F238E27FC236}">
                    <a16:creationId xmlns:a16="http://schemas.microsoft.com/office/drawing/2014/main" id="{CD71BF53-4ABD-4FD6-B38B-8EA7D9D0FF0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24000" y="4367212"/>
                <a:ext cx="866775" cy="1247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9" name="Rectangle 4">
            <a:extLst>
              <a:ext uri="{FF2B5EF4-FFF2-40B4-BE49-F238E27FC236}">
                <a16:creationId xmlns:a16="http://schemas.microsoft.com/office/drawing/2014/main" id="{BAE747D3-71E7-40B9-BBF6-8EEB4AFBCBC7}"/>
              </a:ext>
            </a:extLst>
          </p:cNvPr>
          <p:cNvSpPr txBox="1">
            <a:spLocks noChangeArrowheads="1"/>
          </p:cNvSpPr>
          <p:nvPr/>
        </p:nvSpPr>
        <p:spPr>
          <a:xfrm>
            <a:off x="939081" y="3160364"/>
            <a:ext cx="7142370" cy="94510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</a:t>
            </a:r>
            <a:r>
              <a:rPr lang="en-US" sz="5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</a:p>
        </p:txBody>
      </p:sp>
    </p:spTree>
    <p:extLst>
      <p:ext uri="{BB962C8B-B14F-4D97-AF65-F5344CB8AC3E}">
        <p14:creationId xmlns:p14="http://schemas.microsoft.com/office/powerpoint/2010/main" val="138794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ounded Rectangle 1"/>
          <p:cNvSpPr/>
          <p:nvPr/>
        </p:nvSpPr>
        <p:spPr>
          <a:xfrm>
            <a:off x="1642188" y="877077"/>
            <a:ext cx="5859624" cy="12954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19430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523721"/>
              </p:ext>
            </p:extLst>
          </p:nvPr>
        </p:nvGraphicFramePr>
        <p:xfrm>
          <a:off x="1600200" y="3505200"/>
          <a:ext cx="6172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0" grpId="0" animBg="1"/>
      <p:bldGraphic spid="419430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desk.jpg">
            <a:extLst>
              <a:ext uri="{FF2B5EF4-FFF2-40B4-BE49-F238E27FC236}">
                <a16:creationId xmlns:a16="http://schemas.microsoft.com/office/drawing/2014/main" id="{F159ED2D-5B5F-43C0-8FE4-85C9CC289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88628" y="2548813"/>
            <a:ext cx="1737916" cy="1958340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05CC626-14FF-478D-A597-4365D2AB6B93}"/>
              </a:ext>
            </a:extLst>
          </p:cNvPr>
          <p:cNvSpPr/>
          <p:nvPr/>
        </p:nvSpPr>
        <p:spPr>
          <a:xfrm>
            <a:off x="242596" y="2819401"/>
            <a:ext cx="69202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সংজ্ঞা বলতে পারবে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স্তর সমূহ ব্যাখ্যা করতে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আখিরাতে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বিশ্বাসের গুরুত্ব বর্ণনা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BE713F43-C0D4-43B9-B026-8AE31829370E}"/>
              </a:ext>
            </a:extLst>
          </p:cNvPr>
          <p:cNvSpPr/>
          <p:nvPr/>
        </p:nvSpPr>
        <p:spPr>
          <a:xfrm>
            <a:off x="2124269" y="877078"/>
            <a:ext cx="3582955" cy="951723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</p:spTree>
    <p:extLst>
      <p:ext uri="{BB962C8B-B14F-4D97-AF65-F5344CB8AC3E}">
        <p14:creationId xmlns:p14="http://schemas.microsoft.com/office/powerpoint/2010/main" val="15239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1619" y="998615"/>
            <a:ext cx="4414060" cy="32396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0" y="4491321"/>
            <a:ext cx="4355407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ইহকালের পরের জীবনই হলো পরকাল।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2596" y="5388499"/>
            <a:ext cx="8457765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মানুষের মৃত্যুর  পরবর্তী জীবনকে বলা হয় আখিরাত। 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258321" y="4500924"/>
            <a:ext cx="4213298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দুনিয়ার জীবনকে বলা হয় ইহকাল। 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07" y="1044391"/>
            <a:ext cx="4088674" cy="3141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6D78BE-AE6E-4363-850E-FC3273E30995}"/>
              </a:ext>
            </a:extLst>
          </p:cNvPr>
          <p:cNvSpPr txBox="1"/>
          <p:nvPr/>
        </p:nvSpPr>
        <p:spPr>
          <a:xfrm>
            <a:off x="1318551" y="307911"/>
            <a:ext cx="6232849" cy="5847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 অর্থ –পরকাল।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3172" y="695166"/>
            <a:ext cx="787587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জীবন সম্পর্কে আল্লাহ </a:t>
            </a:r>
            <a:r>
              <a:rPr lang="bn-BD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তায়ালা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বলেন-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092"/>
          <a:stretch/>
        </p:blipFill>
        <p:spPr>
          <a:xfrm>
            <a:off x="228822" y="1780552"/>
            <a:ext cx="8743556" cy="105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8575" y="3206987"/>
            <a:ext cx="862283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অর্থ: ‘এ দুনিয়ার জীবনতো অস্থায়ী উপভোগের বস্তুমাত্র। আর নিঃসন্দেহে আখিরাতই হলো চিরস্থায়ী আবাস।’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(সূরা আল মুমিন, আয়াত ৩৯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1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Flowchart: Terminator 10"/>
          <p:cNvSpPr/>
          <p:nvPr/>
        </p:nvSpPr>
        <p:spPr>
          <a:xfrm>
            <a:off x="1524003" y="342124"/>
            <a:ext cx="6172199" cy="7620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29" name="Straight Arrow Connector 12"/>
          <p:cNvCxnSpPr>
            <a:cxnSpLocks/>
          </p:cNvCxnSpPr>
          <p:nvPr/>
        </p:nvCxnSpPr>
        <p:spPr>
          <a:xfrm flipH="1">
            <a:off x="1143001" y="2918149"/>
            <a:ext cx="3285931" cy="9373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Arrow Connector 13"/>
          <p:cNvCxnSpPr>
            <a:cxnSpLocks/>
          </p:cNvCxnSpPr>
          <p:nvPr/>
        </p:nvCxnSpPr>
        <p:spPr>
          <a:xfrm flipH="1">
            <a:off x="2520944" y="2883736"/>
            <a:ext cx="2070106" cy="10166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6"/>
          <p:cNvCxnSpPr>
            <a:cxnSpLocks/>
            <a:stCxn id="1048617" idx="4"/>
          </p:cNvCxnSpPr>
          <p:nvPr/>
        </p:nvCxnSpPr>
        <p:spPr>
          <a:xfrm flipH="1">
            <a:off x="3979772" y="2941094"/>
            <a:ext cx="611278" cy="94839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17"/>
          <p:cNvCxnSpPr>
            <a:cxnSpLocks/>
          </p:cNvCxnSpPr>
          <p:nvPr/>
        </p:nvCxnSpPr>
        <p:spPr>
          <a:xfrm>
            <a:off x="4677885" y="2901628"/>
            <a:ext cx="473775" cy="998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8"/>
          <p:cNvCxnSpPr>
            <a:cxnSpLocks/>
          </p:cNvCxnSpPr>
          <p:nvPr/>
        </p:nvCxnSpPr>
        <p:spPr>
          <a:xfrm>
            <a:off x="4784026" y="2918149"/>
            <a:ext cx="1712945" cy="102170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Straight Arrow Connector 19"/>
          <p:cNvCxnSpPr>
            <a:cxnSpLocks/>
            <a:endCxn id="1048623" idx="1"/>
          </p:cNvCxnSpPr>
          <p:nvPr/>
        </p:nvCxnSpPr>
        <p:spPr>
          <a:xfrm>
            <a:off x="4800852" y="2883735"/>
            <a:ext cx="2888623" cy="11921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17" name="Flowchart: Connector 20"/>
          <p:cNvSpPr/>
          <p:nvPr/>
        </p:nvSpPr>
        <p:spPr>
          <a:xfrm>
            <a:off x="3619500" y="1264693"/>
            <a:ext cx="1943100" cy="1676400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8" name="Flowchart: Connector 21"/>
          <p:cNvSpPr/>
          <p:nvPr/>
        </p:nvSpPr>
        <p:spPr>
          <a:xfrm>
            <a:off x="228600" y="3855493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9" name="Flowchart: Connector 22"/>
          <p:cNvSpPr/>
          <p:nvPr/>
        </p:nvSpPr>
        <p:spPr>
          <a:xfrm>
            <a:off x="1676400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0" name="Flowchart: Connector 23"/>
          <p:cNvSpPr/>
          <p:nvPr/>
        </p:nvSpPr>
        <p:spPr>
          <a:xfrm>
            <a:off x="3124200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Flowchart: Connector 24"/>
          <p:cNvSpPr/>
          <p:nvPr/>
        </p:nvSpPr>
        <p:spPr>
          <a:xfrm>
            <a:off x="4572000" y="3855493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Flowchart: Connector 25"/>
          <p:cNvSpPr/>
          <p:nvPr/>
        </p:nvSpPr>
        <p:spPr>
          <a:xfrm>
            <a:off x="6019800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Flowchart: Connector 26"/>
          <p:cNvSpPr/>
          <p:nvPr/>
        </p:nvSpPr>
        <p:spPr>
          <a:xfrm>
            <a:off x="7477449" y="3886200"/>
            <a:ext cx="1447800" cy="1295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জান্নাত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4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4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4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4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4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  <p:bldP spid="1048617" grpId="0" animBg="1"/>
      <p:bldP spid="1048618" grpId="0" animBg="1"/>
      <p:bldP spid="1048619" grpId="0" animBg="1"/>
      <p:bldP spid="1048620" grpId="0" animBg="1"/>
      <p:bldP spid="1048621" grpId="0" animBg="1"/>
      <p:bldP spid="1048622" grpId="0" animBg="1"/>
      <p:bldP spid="10486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"/>
          <p:cNvGrpSpPr/>
          <p:nvPr/>
        </p:nvGrpSpPr>
        <p:grpSpPr>
          <a:xfrm>
            <a:off x="1779521" y="685801"/>
            <a:ext cx="5775263" cy="718079"/>
            <a:chOff x="571500" y="2844796"/>
            <a:chExt cx="2986500" cy="1022879"/>
          </a:xfrm>
        </p:grpSpPr>
        <p:sp>
          <p:nvSpPr>
            <p:cNvPr id="1048630" name="Rounded Rectangle 5"/>
            <p:cNvSpPr/>
            <p:nvPr/>
          </p:nvSpPr>
          <p:spPr>
            <a:xfrm>
              <a:off x="571500" y="2844796"/>
              <a:ext cx="2986500" cy="102287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31" name="Rounded Rectangle 6"/>
            <p:cNvSpPr/>
            <p:nvPr/>
          </p:nvSpPr>
          <p:spPr>
            <a:xfrm>
              <a:off x="621433" y="2894729"/>
              <a:ext cx="2886634" cy="9230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88900" rIns="88900" bIns="8890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5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পরকালে অবিশ্বাস করলে</a:t>
              </a:r>
              <a:endParaRPr lang="en-US" sz="3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48632" name="Oval Callout 11"/>
          <p:cNvSpPr/>
          <p:nvPr/>
        </p:nvSpPr>
        <p:spPr>
          <a:xfrm>
            <a:off x="457200" y="1752602"/>
            <a:ext cx="3200400" cy="2101321"/>
          </a:xfrm>
          <a:prstGeom prst="wedgeEllipseCallout">
            <a:avLst>
              <a:gd name="adj1" fmla="val 50376"/>
              <a:gd name="adj2" fmla="val 70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 দাও ফুর্তি কর দুনিয়াটা মস্ত বড়!!!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61" name="Picture 2" descr="C:\Users\User\Desktop\digital content_2013\Image\article-1288235-0A18F320000005DnC-119_468x5951ss-235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02138"/>
            <a:ext cx="3800622" cy="3817589"/>
          </a:xfrm>
          <a:prstGeom prst="rect">
            <a:avLst/>
          </a:prstGeom>
          <a:noFill/>
        </p:spPr>
      </p:pic>
      <p:sp>
        <p:nvSpPr>
          <p:cNvPr id="1048633" name="TextBox 1"/>
          <p:cNvSpPr txBox="1"/>
          <p:nvPr/>
        </p:nvSpPr>
        <p:spPr>
          <a:xfrm>
            <a:off x="5567267" y="1981202"/>
            <a:ext cx="13544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পরকাল আবার কী?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4" name="Rounded Rectangle 2"/>
          <p:cNvSpPr/>
          <p:nvPr/>
        </p:nvSpPr>
        <p:spPr>
          <a:xfrm>
            <a:off x="2362200" y="5562600"/>
            <a:ext cx="457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পাপ চিন্তা মাথায় আসে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45735" name="Straight Connector 7"/>
          <p:cNvCxnSpPr>
            <a:cxnSpLocks/>
          </p:cNvCxnSpPr>
          <p:nvPr/>
        </p:nvCxnSpPr>
        <p:spPr>
          <a:xfrm>
            <a:off x="762000" y="1981200"/>
            <a:ext cx="27432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Straight Connector 9"/>
          <p:cNvCxnSpPr>
            <a:cxnSpLocks/>
          </p:cNvCxnSpPr>
          <p:nvPr/>
        </p:nvCxnSpPr>
        <p:spPr>
          <a:xfrm flipH="1">
            <a:off x="762000" y="1981200"/>
            <a:ext cx="2590800" cy="1529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3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45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45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45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45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 animBg="1"/>
      <p:bldP spid="1048633" grpId="0"/>
      <p:bldP spid="10486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</TotalTime>
  <Words>968</Words>
  <Application>Microsoft Office PowerPoint</Application>
  <PresentationFormat>On-screen Show (4:3)</PresentationFormat>
  <Paragraphs>189</Paragraphs>
  <Slides>33</Slides>
  <Notes>19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Aparajita</vt:lpstr>
      <vt:lpstr>Arial</vt:lpstr>
      <vt:lpstr>Calibri</vt:lpstr>
      <vt:lpstr>Calibri Light</vt:lpstr>
      <vt:lpstr>NikoshBAN</vt:lpstr>
      <vt:lpstr>NorsundaMJ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110</cp:revision>
  <dcterms:created xsi:type="dcterms:W3CDTF">2020-09-15T18:04:11Z</dcterms:created>
  <dcterms:modified xsi:type="dcterms:W3CDTF">2020-09-17T03:53:05Z</dcterms:modified>
</cp:coreProperties>
</file>