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3" r:id="rId7"/>
    <p:sldId id="267" r:id="rId8"/>
    <p:sldId id="268" r:id="rId9"/>
    <p:sldId id="269" r:id="rId10"/>
    <p:sldId id="270" r:id="rId11"/>
    <p:sldId id="289" r:id="rId12"/>
    <p:sldId id="293" r:id="rId13"/>
    <p:sldId id="298" r:id="rId14"/>
    <p:sldId id="294" r:id="rId15"/>
    <p:sldId id="297" r:id="rId16"/>
    <p:sldId id="295" r:id="rId17"/>
    <p:sldId id="296" r:id="rId18"/>
    <p:sldId id="284"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4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50E13C-9605-4957-99C7-F7445233FF25}"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179218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0E13C-9605-4957-99C7-F7445233FF25}"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105955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0E13C-9605-4957-99C7-F7445233FF25}"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265659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0E13C-9605-4957-99C7-F7445233FF25}"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87650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0E13C-9605-4957-99C7-F7445233FF25}"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49805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0E13C-9605-4957-99C7-F7445233FF25}"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51319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50E13C-9605-4957-99C7-F7445233FF25}"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273562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50E13C-9605-4957-99C7-F7445233FF25}"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246685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0E13C-9605-4957-99C7-F7445233FF25}"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60169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0E13C-9605-4957-99C7-F7445233FF25}"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80584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0E13C-9605-4957-99C7-F7445233FF25}"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5CF7-5F35-4CDA-A168-3EEC330E242D}" type="slidenum">
              <a:rPr lang="en-US" smtClean="0"/>
              <a:t>‹#›</a:t>
            </a:fld>
            <a:endParaRPr lang="en-US"/>
          </a:p>
        </p:txBody>
      </p:sp>
    </p:spTree>
    <p:extLst>
      <p:ext uri="{BB962C8B-B14F-4D97-AF65-F5344CB8AC3E}">
        <p14:creationId xmlns:p14="http://schemas.microsoft.com/office/powerpoint/2010/main" val="383502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0E13C-9605-4957-99C7-F7445233FF25}"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75CF7-5F35-4CDA-A168-3EEC330E242D}" type="slidenum">
              <a:rPr lang="en-US" smtClean="0"/>
              <a:t>‹#›</a:t>
            </a:fld>
            <a:endParaRPr lang="en-US"/>
          </a:p>
        </p:txBody>
      </p:sp>
    </p:spTree>
    <p:extLst>
      <p:ext uri="{BB962C8B-B14F-4D97-AF65-F5344CB8AC3E}">
        <p14:creationId xmlns:p14="http://schemas.microsoft.com/office/powerpoint/2010/main" val="362704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0.pn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54" y="300251"/>
            <a:ext cx="11300741" cy="6165149"/>
          </a:xfrm>
          <a:prstGeom prst="rect">
            <a:avLst/>
          </a:prstGeom>
          <a:ln>
            <a:noFill/>
          </a:ln>
          <a:effectLst>
            <a:softEdge rad="112500"/>
          </a:effectLst>
          <a:scene3d>
            <a:camera prst="orthographicFront"/>
            <a:lightRig rig="threePt" dir="t"/>
          </a:scene3d>
          <a:sp3d>
            <a:bevelT w="114300" prst="artDeco"/>
          </a:sp3d>
        </p:spPr>
      </p:pic>
      <p:sp>
        <p:nvSpPr>
          <p:cNvPr id="2" name="TextBox 1"/>
          <p:cNvSpPr txBox="1"/>
          <p:nvPr/>
        </p:nvSpPr>
        <p:spPr>
          <a:xfrm>
            <a:off x="606802" y="300251"/>
            <a:ext cx="11009943" cy="3382825"/>
          </a:xfrm>
          <a:prstGeom prst="rect">
            <a:avLst/>
          </a:prstGeom>
          <a:noFill/>
        </p:spPr>
        <p:txBody>
          <a:bodyPr wrap="square" rtlCol="0">
            <a:prstTxWarp prst="textWave1">
              <a:avLst/>
            </a:prstTxWarp>
            <a:spAutoFit/>
            <a:scene3d>
              <a:camera prst="obliqueBottomLeft"/>
              <a:lightRig rig="threePt" dir="t"/>
            </a:scene3d>
          </a:bodyPr>
          <a:lstStyle/>
          <a:p>
            <a:r>
              <a:rPr lang="en-US" dirty="0" smtClean="0">
                <a:ln w="38100">
                  <a:solidFill>
                    <a:srgbClr val="00B0F0"/>
                  </a:solidFill>
                </a:ln>
                <a:solidFill>
                  <a:srgbClr val="FFC000"/>
                </a:solidFill>
                <a:effectLst>
                  <a:outerShdw blurRad="50800" dist="38100" dir="10800000" algn="r" rotWithShape="0">
                    <a:prstClr val="black">
                      <a:alpha val="40000"/>
                    </a:prstClr>
                  </a:outerShdw>
                </a:effectLst>
              </a:rPr>
              <a:t>Welcome </a:t>
            </a:r>
            <a:endParaRPr lang="en-US" dirty="0">
              <a:ln w="38100">
                <a:solidFill>
                  <a:srgbClr val="00B0F0"/>
                </a:solidFill>
              </a:ln>
              <a:solidFill>
                <a:srgbClr val="FFC00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218676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667" y="187903"/>
            <a:ext cx="2385341" cy="3078179"/>
          </a:xfrm>
          <a:prstGeom prst="rect">
            <a:avLst/>
          </a:prstGeom>
          <a:ln>
            <a:noFill/>
          </a:ln>
          <a:effectLst>
            <a:softEdge rad="112500"/>
          </a:effectLst>
        </p:spPr>
      </p:pic>
      <p:sp>
        <p:nvSpPr>
          <p:cNvPr id="3" name="TextBox 2"/>
          <p:cNvSpPr txBox="1"/>
          <p:nvPr/>
        </p:nvSpPr>
        <p:spPr>
          <a:xfrm>
            <a:off x="375542" y="383843"/>
            <a:ext cx="7041944" cy="523220"/>
          </a:xfrm>
          <a:prstGeom prst="rect">
            <a:avLst/>
          </a:prstGeom>
          <a:noFill/>
        </p:spPr>
        <p:txBody>
          <a:bodyPr wrap="square" rtlCol="0">
            <a:prstTxWarp prst="textPlain">
              <a:avLst/>
            </a:prstTxWarp>
            <a:spAutoFit/>
          </a:bodyPr>
          <a:lstStyle/>
          <a:p>
            <a:r>
              <a:rPr lang="en-US" sz="2800" dirty="0" smtClean="0">
                <a:ln w="0"/>
                <a:effectLst>
                  <a:outerShdw blurRad="38100" dist="19050" dir="2700000" algn="tl" rotWithShape="0">
                    <a:schemeClr val="dk1">
                      <a:alpha val="40000"/>
                    </a:schemeClr>
                  </a:outerShdw>
                </a:effectLst>
              </a:rPr>
              <a:t>Open at page 31 and read text carefully.</a:t>
            </a:r>
            <a:endParaRPr lang="en-US" sz="2800" dirty="0">
              <a:ln w="0"/>
              <a:effectLst>
                <a:outerShdw blurRad="38100" dist="19050" dir="2700000" algn="tl" rotWithShape="0">
                  <a:schemeClr val="dk1">
                    <a:alpha val="40000"/>
                  </a:schemeClr>
                </a:outerShdw>
              </a:effectLst>
            </a:endParaRPr>
          </a:p>
        </p:txBody>
      </p:sp>
      <p:sp>
        <p:nvSpPr>
          <p:cNvPr id="7" name="Rectangle 6"/>
          <p:cNvSpPr/>
          <p:nvPr/>
        </p:nvSpPr>
        <p:spPr>
          <a:xfrm>
            <a:off x="415740" y="948281"/>
            <a:ext cx="8937171" cy="1199379"/>
          </a:xfrm>
          <a:prstGeom prst="rect">
            <a:avLst/>
          </a:prstGeom>
        </p:spPr>
        <p:txBody>
          <a:bodyPr wrap="square">
            <a:prstTxWarp prst="textPlain">
              <a:avLst/>
            </a:prstTxWarp>
            <a:spAutoFit/>
          </a:bodyPr>
          <a:lstStyle/>
          <a:p>
            <a:pPr algn="just"/>
            <a:r>
              <a:rPr lang="en-US" dirty="0" smtClean="0">
                <a:solidFill>
                  <a:srgbClr val="222222"/>
                </a:solidFill>
                <a:effectLst>
                  <a:outerShdw blurRad="50800" dist="38100" dir="8100000" algn="tr" rotWithShape="0">
                    <a:prstClr val="black">
                      <a:alpha val="40000"/>
                    </a:prstClr>
                  </a:outerShdw>
                </a:effectLst>
                <a:latin typeface="+mj-lt"/>
              </a:rPr>
              <a:t>May Day or International Workers’ Day </a:t>
            </a:r>
            <a:r>
              <a:rPr lang="en-US" dirty="0">
                <a:solidFill>
                  <a:srgbClr val="222222"/>
                </a:solidFill>
                <a:effectLst>
                  <a:outerShdw blurRad="50800" dist="38100" dir="8100000" algn="tr" rotWithShape="0">
                    <a:prstClr val="black">
                      <a:alpha val="40000"/>
                    </a:prstClr>
                  </a:outerShdw>
                </a:effectLst>
                <a:latin typeface="+mj-lt"/>
              </a:rPr>
              <a:t>is observed on May 1</a:t>
            </a:r>
            <a:r>
              <a:rPr lang="en-US" dirty="0" smtClean="0">
                <a:solidFill>
                  <a:srgbClr val="222222"/>
                </a:solidFill>
                <a:effectLst>
                  <a:outerShdw blurRad="50800" dist="38100" dir="8100000" algn="tr" rotWithShape="0">
                    <a:prstClr val="black">
                      <a:alpha val="40000"/>
                    </a:prstClr>
                  </a:outerShdw>
                </a:effectLst>
                <a:latin typeface="+mj-lt"/>
              </a:rPr>
              <a:t> </a:t>
            </a:r>
            <a:r>
              <a:rPr lang="en-US" dirty="0">
                <a:solidFill>
                  <a:srgbClr val="222222"/>
                </a:solidFill>
                <a:effectLst>
                  <a:outerShdw blurRad="50800" dist="38100" dir="8100000" algn="tr" rotWithShape="0">
                    <a:prstClr val="black">
                      <a:alpha val="40000"/>
                    </a:prstClr>
                  </a:outerShdw>
                </a:effectLst>
                <a:latin typeface="+mj-lt"/>
              </a:rPr>
              <a:t>all over the world today to commemorate the historical struggle and sacrifices </a:t>
            </a:r>
            <a:r>
              <a:rPr lang="en-US" dirty="0" smtClean="0">
                <a:solidFill>
                  <a:srgbClr val="222222"/>
                </a:solidFill>
                <a:effectLst>
                  <a:outerShdw blurRad="50800" dist="38100" dir="8100000" algn="tr" rotWithShape="0">
                    <a:prstClr val="black">
                      <a:alpha val="40000"/>
                    </a:prstClr>
                  </a:outerShdw>
                </a:effectLst>
                <a:latin typeface="+mj-lt"/>
              </a:rPr>
              <a:t>of the </a:t>
            </a:r>
            <a:r>
              <a:rPr lang="en-US" dirty="0">
                <a:solidFill>
                  <a:srgbClr val="222222"/>
                </a:solidFill>
                <a:effectLst>
                  <a:outerShdw blurRad="50800" dist="38100" dir="8100000" algn="tr" rotWithShape="0">
                    <a:prstClr val="black">
                      <a:alpha val="40000"/>
                    </a:prstClr>
                  </a:outerShdw>
                </a:effectLst>
                <a:latin typeface="+mj-lt"/>
              </a:rPr>
              <a:t>working people to establish an </a:t>
            </a:r>
            <a:r>
              <a:rPr lang="en-US" dirty="0" smtClean="0">
                <a:solidFill>
                  <a:srgbClr val="222222"/>
                </a:solidFill>
                <a:effectLst>
                  <a:outerShdw blurRad="50800" dist="38100" dir="8100000" algn="tr" rotWithShape="0">
                    <a:prstClr val="black">
                      <a:alpha val="40000"/>
                    </a:prstClr>
                  </a:outerShdw>
                </a:effectLst>
                <a:latin typeface="+mj-lt"/>
              </a:rPr>
              <a:t>eight-hour workday. It is </a:t>
            </a:r>
            <a:r>
              <a:rPr lang="en-US" dirty="0">
                <a:solidFill>
                  <a:srgbClr val="222222"/>
                </a:solidFill>
                <a:effectLst>
                  <a:outerShdw blurRad="50800" dist="38100" dir="8100000" algn="tr" rotWithShape="0">
                    <a:prstClr val="black">
                      <a:alpha val="40000"/>
                    </a:prstClr>
                  </a:outerShdw>
                </a:effectLst>
                <a:latin typeface="+mj-lt"/>
              </a:rPr>
              <a:t>a public holiday in almost all the countries of the </a:t>
            </a:r>
            <a:r>
              <a:rPr lang="en-US" dirty="0" smtClean="0">
                <a:solidFill>
                  <a:srgbClr val="222222"/>
                </a:solidFill>
                <a:effectLst>
                  <a:outerShdw blurRad="50800" dist="38100" dir="8100000" algn="tr" rotWithShape="0">
                    <a:prstClr val="black">
                      <a:alpha val="40000"/>
                    </a:prstClr>
                  </a:outerShdw>
                </a:effectLst>
                <a:latin typeface="+mj-lt"/>
              </a:rPr>
              <a:t>world.</a:t>
            </a:r>
          </a:p>
        </p:txBody>
      </p:sp>
      <p:sp>
        <p:nvSpPr>
          <p:cNvPr id="5" name="Rectangle 4"/>
          <p:cNvSpPr/>
          <p:nvPr/>
        </p:nvSpPr>
        <p:spPr>
          <a:xfrm>
            <a:off x="336353" y="3268109"/>
            <a:ext cx="11465926" cy="3273657"/>
          </a:xfrm>
          <a:prstGeom prst="rect">
            <a:avLst/>
          </a:prstGeom>
        </p:spPr>
        <p:txBody>
          <a:bodyPr wrap="square">
            <a:prstTxWarp prst="textPlain">
              <a:avLst/>
            </a:prstTxWarp>
            <a:spAutoFit/>
          </a:bodyPr>
          <a:lstStyle/>
          <a:p>
            <a:pPr algn="just"/>
            <a:r>
              <a:rPr lang="en-US" dirty="0">
                <a:solidFill>
                  <a:srgbClr val="222222"/>
                </a:solidFill>
                <a:effectLst>
                  <a:outerShdw blurRad="50800" dist="38100" dir="8100000" algn="tr" rotWithShape="0">
                    <a:prstClr val="black">
                      <a:alpha val="40000"/>
                    </a:prstClr>
                  </a:outerShdw>
                </a:effectLst>
              </a:rPr>
              <a:t>On may 1</a:t>
            </a:r>
            <a:r>
              <a:rPr lang="en-US" baseline="30000" dirty="0">
                <a:solidFill>
                  <a:srgbClr val="222222"/>
                </a:solidFill>
                <a:effectLst>
                  <a:outerShdw blurRad="50800" dist="38100" dir="8100000" algn="tr" rotWithShape="0">
                    <a:prstClr val="black">
                      <a:alpha val="40000"/>
                    </a:prstClr>
                  </a:outerShdw>
                </a:effectLst>
              </a:rPr>
              <a:t>st</a:t>
            </a:r>
            <a:r>
              <a:rPr lang="en-US" dirty="0">
                <a:solidFill>
                  <a:srgbClr val="222222"/>
                </a:solidFill>
                <a:effectLst>
                  <a:outerShdw blurRad="50800" dist="38100" dir="8100000" algn="tr" rotWithShape="0">
                    <a:prstClr val="black">
                      <a:alpha val="40000"/>
                    </a:prstClr>
                  </a:outerShdw>
                </a:effectLst>
              </a:rPr>
              <a:t> in </a:t>
            </a:r>
            <a:r>
              <a:rPr lang="en-US" dirty="0" smtClean="0">
                <a:solidFill>
                  <a:srgbClr val="222222"/>
                </a:solidFill>
                <a:effectLst>
                  <a:outerShdw blurRad="50800" dist="38100" dir="8100000" algn="tr" rotWithShape="0">
                    <a:prstClr val="black">
                      <a:alpha val="40000"/>
                    </a:prstClr>
                  </a:outerShdw>
                </a:effectLst>
              </a:rPr>
              <a:t>1886 </a:t>
            </a:r>
            <a:r>
              <a:rPr lang="en-US" dirty="0">
                <a:solidFill>
                  <a:srgbClr val="222222"/>
                </a:solidFill>
                <a:effectLst>
                  <a:outerShdw blurRad="50800" dist="38100" dir="8100000" algn="tr" rotWithShape="0">
                    <a:prstClr val="black">
                      <a:alpha val="40000"/>
                    </a:prstClr>
                  </a:outerShdw>
                </a:effectLst>
              </a:rPr>
              <a:t>inspired by the trade unions half of the workers at the McCormick Harvesting Machine Company in Chicago went to strike demanding an 8 hour work day. Two days later a workers </a:t>
            </a:r>
            <a:r>
              <a:rPr lang="en-US" dirty="0" smtClean="0">
                <a:solidFill>
                  <a:srgbClr val="222222"/>
                </a:solidFill>
                <a:effectLst>
                  <a:outerShdw blurRad="50800" dist="38100" dir="8100000" algn="tr" rotWithShape="0">
                    <a:prstClr val="black">
                      <a:alpha val="40000"/>
                    </a:prstClr>
                  </a:outerShdw>
                </a:effectLst>
              </a:rPr>
              <a:t>rally </a:t>
            </a:r>
            <a:r>
              <a:rPr lang="en-US" dirty="0">
                <a:solidFill>
                  <a:srgbClr val="222222"/>
                </a:solidFill>
                <a:effectLst>
                  <a:outerShdw blurRad="50800" dist="38100" dir="8100000" algn="tr" rotWithShape="0">
                    <a:prstClr val="black">
                      <a:alpha val="40000"/>
                    </a:prstClr>
                  </a:outerShdw>
                </a:effectLst>
              </a:rPr>
              <a:t>was held near the McCormick </a:t>
            </a:r>
            <a:r>
              <a:rPr lang="en-US" dirty="0" smtClean="0">
                <a:solidFill>
                  <a:srgbClr val="222222"/>
                </a:solidFill>
                <a:effectLst>
                  <a:outerShdw blurRad="50800" dist="38100" dir="8100000" algn="tr" rotWithShape="0">
                    <a:prstClr val="black">
                      <a:alpha val="40000"/>
                    </a:prstClr>
                  </a:outerShdw>
                </a:effectLst>
              </a:rPr>
              <a:t>Harvester </a:t>
            </a:r>
            <a:r>
              <a:rPr lang="en-US" dirty="0">
                <a:solidFill>
                  <a:srgbClr val="222222"/>
                </a:solidFill>
                <a:effectLst>
                  <a:outerShdw blurRad="50800" dist="38100" dir="8100000" algn="tr" rotWithShape="0">
                    <a:prstClr val="black">
                      <a:alpha val="40000"/>
                    </a:prstClr>
                  </a:outerShdw>
                </a:effectLst>
              </a:rPr>
              <a:t>Machine Company and about 6,000 workers joined it. The </a:t>
            </a:r>
            <a:r>
              <a:rPr lang="en-US" dirty="0" smtClean="0">
                <a:solidFill>
                  <a:srgbClr val="222222"/>
                </a:solidFill>
                <a:effectLst>
                  <a:outerShdw blurRad="50800" dist="38100" dir="8100000" algn="tr" rotWithShape="0">
                    <a:prstClr val="black">
                      <a:alpha val="40000"/>
                    </a:prstClr>
                  </a:outerShdw>
                </a:effectLst>
              </a:rPr>
              <a:t>rally </a:t>
            </a:r>
            <a:r>
              <a:rPr lang="en-US" dirty="0">
                <a:solidFill>
                  <a:srgbClr val="222222"/>
                </a:solidFill>
                <a:effectLst>
                  <a:outerShdw blurRad="50800" dist="38100" dir="8100000" algn="tr" rotWithShape="0">
                    <a:prstClr val="black">
                      <a:alpha val="40000"/>
                    </a:prstClr>
                  </a:outerShdw>
                </a:effectLst>
              </a:rPr>
              <a:t>was addressed by the labour leaders. They urged the workers to stand together, to go on with their struggle and not to give into their bosses. At one point of the rally, some strikebreakers started leaving the meeting place. The striker's went down the street to bring them back. Suddenly about 200 policemen attacked them with clubs and revolvers. One striker was killed instantly, five or six others were seriously wounded and many others were injured</a:t>
            </a:r>
          </a:p>
          <a:p>
            <a:pPr algn="just"/>
            <a:r>
              <a:rPr lang="en-US" dirty="0">
                <a:solidFill>
                  <a:srgbClr val="222222"/>
                </a:solidFill>
                <a:effectLst>
                  <a:outerShdw blurRad="50800" dist="38100" dir="8100000" algn="tr" rotWithShape="0">
                    <a:prstClr val="black">
                      <a:alpha val="40000"/>
                    </a:prstClr>
                  </a:outerShdw>
                </a:effectLst>
              </a:rPr>
              <a:t>The events of may 1, 1886 are a reminder that workers will continue to be exploited until they stand up and speak out to gain better working conditions, better pay and better lives</a:t>
            </a:r>
          </a:p>
        </p:txBody>
      </p:sp>
      <p:sp>
        <p:nvSpPr>
          <p:cNvPr id="6" name="Rectangle 5"/>
          <p:cNvSpPr/>
          <p:nvPr/>
        </p:nvSpPr>
        <p:spPr>
          <a:xfrm>
            <a:off x="441867" y="2312125"/>
            <a:ext cx="8937171" cy="739267"/>
          </a:xfrm>
          <a:prstGeom prst="rect">
            <a:avLst/>
          </a:prstGeom>
        </p:spPr>
        <p:txBody>
          <a:bodyPr wrap="square">
            <a:prstTxWarp prst="textPlain">
              <a:avLst/>
            </a:prstTxWarp>
            <a:spAutoFit/>
          </a:bodyPr>
          <a:lstStyle/>
          <a:p>
            <a:pPr algn="just"/>
            <a:r>
              <a:rPr lang="en-US" dirty="0">
                <a:solidFill>
                  <a:srgbClr val="222222"/>
                </a:solidFill>
                <a:effectLst>
                  <a:outerShdw blurRad="50800" dist="38100" dir="8100000" algn="tr" rotWithShape="0">
                    <a:prstClr val="black">
                      <a:alpha val="40000"/>
                    </a:prstClr>
                  </a:outerShdw>
                </a:effectLst>
              </a:rPr>
              <a:t>Since the Industrial Revolution in the 18th and 19th centuries in Europe and the US, the workers in mills and factories had been working a long shift 14 or even more hours a day</a:t>
            </a:r>
            <a:endParaRPr lang="en-US" dirty="0" smtClean="0">
              <a:solidFill>
                <a:srgbClr val="222222"/>
              </a:solidFill>
              <a:effectLst>
                <a:outerShdw blurRad="50800" dist="38100" dir="8100000" algn="tr" rotWithShape="0">
                  <a:prstClr val="black">
                    <a:alpha val="40000"/>
                  </a:prstClr>
                </a:outerShdw>
              </a:effectLst>
              <a:latin typeface="+mj-lt"/>
            </a:endParaRPr>
          </a:p>
        </p:txBody>
      </p:sp>
    </p:spTree>
    <p:extLst>
      <p:ext uri="{BB962C8B-B14F-4D97-AF65-F5344CB8AC3E}">
        <p14:creationId xmlns:p14="http://schemas.microsoft.com/office/powerpoint/2010/main" val="3226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1785" y="2217033"/>
            <a:ext cx="11045294" cy="3970318"/>
          </a:xfrm>
          <a:prstGeom prst="rect">
            <a:avLst/>
          </a:prstGeom>
          <a:noFill/>
        </p:spPr>
        <p:txBody>
          <a:bodyPr wrap="square" rtlCol="0">
            <a:spAutoFit/>
          </a:bodyPr>
          <a:lstStyle/>
          <a:p>
            <a:pPr marL="342900" indent="-342900">
              <a:buAutoNum type="arabicPeriod"/>
            </a:pPr>
            <a:r>
              <a:rPr lang="en-US" sz="3600" dirty="0" smtClean="0">
                <a:ln w="0"/>
                <a:solidFill>
                  <a:schemeClr val="accent1"/>
                </a:solidFill>
                <a:effectLst>
                  <a:outerShdw blurRad="38100" dist="25400" dir="5400000" algn="ctr" rotWithShape="0">
                    <a:srgbClr val="6E747A">
                      <a:alpha val="43000"/>
                    </a:srgbClr>
                  </a:outerShdw>
                </a:effectLst>
              </a:rPr>
              <a:t>Industrial Revolution: </a:t>
            </a:r>
            <a:r>
              <a:rPr lang="en-US" sz="3600" dirty="0" smtClean="0">
                <a:ln w="0"/>
                <a:effectLst>
                  <a:outerShdw blurRad="38100" dist="19050" dir="2700000" algn="tl" rotWithShape="0">
                    <a:schemeClr val="dk1">
                      <a:alpha val="40000"/>
                    </a:schemeClr>
                  </a:outerShdw>
                </a:effectLst>
              </a:rPr>
              <a:t>the period, especially in the 18</a:t>
            </a:r>
            <a:r>
              <a:rPr lang="en-US" sz="3600" baseline="30000" dirty="0" smtClean="0">
                <a:ln w="0"/>
                <a:effectLst>
                  <a:outerShdw blurRad="38100" dist="19050" dir="2700000" algn="tl" rotWithShape="0">
                    <a:schemeClr val="dk1">
                      <a:alpha val="40000"/>
                    </a:schemeClr>
                  </a:outerShdw>
                </a:effectLst>
              </a:rPr>
              <a:t>th</a:t>
            </a:r>
            <a:r>
              <a:rPr lang="en-US" sz="3600" dirty="0" smtClean="0">
                <a:ln w="0"/>
                <a:effectLst>
                  <a:outerShdw blurRad="38100" dist="19050" dir="2700000" algn="tl" rotWithShape="0">
                    <a:schemeClr val="dk1">
                      <a:alpha val="40000"/>
                    </a:schemeClr>
                  </a:outerShdw>
                </a:effectLst>
              </a:rPr>
              <a:t> </a:t>
            </a:r>
          </a:p>
          <a:p>
            <a:r>
              <a:rPr lang="en-US" sz="3600" dirty="0">
                <a:ln w="0"/>
                <a:effectLst>
                  <a:outerShdw blurRad="38100" dist="19050" dir="2700000" algn="tl" rotWithShape="0">
                    <a:schemeClr val="dk1">
                      <a:alpha val="40000"/>
                    </a:schemeClr>
                  </a:outerShdw>
                </a:effectLst>
              </a:rPr>
              <a:t> </a:t>
            </a:r>
            <a:r>
              <a:rPr lang="en-US" sz="3600" dirty="0" smtClean="0">
                <a:ln w="0"/>
                <a:effectLst>
                  <a:outerShdw blurRad="38100" dist="19050" dir="2700000" algn="tl" rotWithShape="0">
                    <a:schemeClr val="dk1">
                      <a:alpha val="40000"/>
                    </a:schemeClr>
                  </a:outerShdw>
                </a:effectLst>
              </a:rPr>
              <a:t>                                        and 19</a:t>
            </a:r>
            <a:r>
              <a:rPr lang="en-US" sz="3600" baseline="30000" dirty="0" smtClean="0">
                <a:ln w="0"/>
                <a:effectLst>
                  <a:outerShdw blurRad="38100" dist="19050" dir="2700000" algn="tl" rotWithShape="0">
                    <a:schemeClr val="dk1">
                      <a:alpha val="40000"/>
                    </a:schemeClr>
                  </a:outerShdw>
                </a:effectLst>
              </a:rPr>
              <a:t>th</a:t>
            </a:r>
            <a:r>
              <a:rPr lang="en-US" sz="3600" dirty="0" smtClean="0">
                <a:ln w="0"/>
                <a:effectLst>
                  <a:outerShdw blurRad="38100" dist="19050" dir="2700000" algn="tl" rotWithShape="0">
                    <a:schemeClr val="dk1">
                      <a:alpha val="40000"/>
                    </a:schemeClr>
                  </a:outerShdw>
                </a:effectLst>
              </a:rPr>
              <a:t> centuries Europe, when    </a:t>
            </a:r>
          </a:p>
          <a:p>
            <a:r>
              <a:rPr lang="en-US" sz="3600" dirty="0">
                <a:ln w="0"/>
                <a:effectLst>
                  <a:outerShdw blurRad="38100" dist="19050" dir="2700000" algn="tl" rotWithShape="0">
                    <a:schemeClr val="dk1">
                      <a:alpha val="40000"/>
                    </a:schemeClr>
                  </a:outerShdw>
                </a:effectLst>
              </a:rPr>
              <a:t> </a:t>
            </a:r>
            <a:r>
              <a:rPr lang="en-US" sz="3600" dirty="0" smtClean="0">
                <a:ln w="0"/>
                <a:effectLst>
                  <a:outerShdw blurRad="38100" dist="19050" dir="2700000" algn="tl" rotWithShape="0">
                    <a:schemeClr val="dk1">
                      <a:alpha val="40000"/>
                    </a:schemeClr>
                  </a:outerShdw>
                </a:effectLst>
              </a:rPr>
              <a:t>                                        machines were invented and first               </a:t>
            </a:r>
          </a:p>
          <a:p>
            <a:r>
              <a:rPr lang="en-US" sz="3600" dirty="0">
                <a:ln w="0"/>
                <a:effectLst>
                  <a:outerShdw blurRad="38100" dist="19050" dir="2700000" algn="tl" rotWithShape="0">
                    <a:schemeClr val="dk1">
                      <a:alpha val="40000"/>
                    </a:schemeClr>
                  </a:outerShdw>
                </a:effectLst>
              </a:rPr>
              <a:t> </a:t>
            </a:r>
            <a:r>
              <a:rPr lang="en-US" sz="3600" dirty="0" smtClean="0">
                <a:ln w="0"/>
                <a:effectLst>
                  <a:outerShdw blurRad="38100" dist="19050" dir="2700000" algn="tl" rotWithShape="0">
                    <a:schemeClr val="dk1">
                      <a:alpha val="40000"/>
                    </a:schemeClr>
                  </a:outerShdw>
                </a:effectLst>
              </a:rPr>
              <a:t>                                        factories were established.</a:t>
            </a:r>
          </a:p>
          <a:p>
            <a:endParaRPr lang="en-US" sz="3600" dirty="0" smtClean="0">
              <a:ln w="0"/>
              <a:effectLst>
                <a:outerShdw blurRad="38100" dist="19050" dir="2700000" algn="tl" rotWithShape="0">
                  <a:schemeClr val="dk1">
                    <a:alpha val="40000"/>
                  </a:schemeClr>
                </a:outerShdw>
              </a:effectLst>
            </a:endParaRPr>
          </a:p>
          <a:p>
            <a:r>
              <a:rPr lang="en-US" sz="3600" dirty="0" smtClean="0">
                <a:ln w="0"/>
                <a:solidFill>
                  <a:schemeClr val="accent1"/>
                </a:solidFill>
                <a:effectLst>
                  <a:outerShdw blurRad="38100" dist="25400" dir="5400000" algn="ctr" rotWithShape="0">
                    <a:srgbClr val="6E747A">
                      <a:alpha val="43000"/>
                    </a:srgbClr>
                  </a:outerShdw>
                </a:effectLst>
              </a:rPr>
              <a:t>2. Trade </a:t>
            </a:r>
            <a:r>
              <a:rPr lang="en-US" sz="3600" dirty="0" smtClean="0">
                <a:ln w="0"/>
                <a:solidFill>
                  <a:schemeClr val="accent1"/>
                </a:solidFill>
                <a:effectLst>
                  <a:outerShdw blurRad="38100" dist="25400" dir="5400000" algn="ctr" rotWithShape="0">
                    <a:srgbClr val="6E747A">
                      <a:alpha val="43000"/>
                    </a:srgbClr>
                  </a:outerShdw>
                </a:effectLst>
              </a:rPr>
              <a:t>Union: </a:t>
            </a:r>
            <a:r>
              <a:rPr lang="en-US" sz="3600" dirty="0" smtClean="0">
                <a:ln w="0"/>
                <a:effectLst>
                  <a:outerShdw blurRad="38100" dist="19050" dir="2700000" algn="tl" rotWithShape="0">
                    <a:schemeClr val="dk1">
                      <a:alpha val="40000"/>
                    </a:schemeClr>
                  </a:outerShdw>
                </a:effectLst>
              </a:rPr>
              <a:t>an organization that represents </a:t>
            </a:r>
            <a:r>
              <a:rPr lang="en-US" sz="3600" dirty="0" smtClean="0">
                <a:ln w="0"/>
                <a:effectLst>
                  <a:outerShdw blurRad="38100" dist="19050" dir="2700000" algn="tl" rotWithShape="0">
                    <a:schemeClr val="dk1">
                      <a:alpha val="40000"/>
                    </a:schemeClr>
                  </a:outerShdw>
                </a:effectLst>
              </a:rPr>
              <a:t>workers  </a:t>
            </a:r>
          </a:p>
          <a:p>
            <a:r>
              <a:rPr lang="en-US" sz="3600" dirty="0">
                <a:ln w="0"/>
                <a:effectLst>
                  <a:outerShdw blurRad="38100" dist="19050" dir="2700000" algn="tl" rotWithShape="0">
                    <a:schemeClr val="dk1">
                      <a:alpha val="40000"/>
                    </a:schemeClr>
                  </a:outerShdw>
                </a:effectLst>
              </a:rPr>
              <a:t> </a:t>
            </a:r>
            <a:r>
              <a:rPr lang="en-US" sz="3600" dirty="0" smtClean="0">
                <a:ln w="0"/>
                <a:effectLst>
                  <a:outerShdw blurRad="38100" dist="19050" dir="2700000" algn="tl" rotWithShape="0">
                    <a:schemeClr val="dk1">
                      <a:alpha val="40000"/>
                    </a:schemeClr>
                  </a:outerShdw>
                </a:effectLst>
              </a:rPr>
              <a:t>                          </a:t>
            </a:r>
            <a:r>
              <a:rPr lang="en-US" sz="3600" dirty="0" smtClean="0">
                <a:ln w="0"/>
                <a:effectLst>
                  <a:outerShdw blurRad="38100" dist="19050" dir="2700000" algn="tl" rotWithShape="0">
                    <a:schemeClr val="dk1">
                      <a:alpha val="40000"/>
                    </a:schemeClr>
                  </a:outerShdw>
                </a:effectLst>
              </a:rPr>
              <a:t>of mills </a:t>
            </a:r>
            <a:r>
              <a:rPr lang="en-US" sz="3600" dirty="0" smtClean="0">
                <a:ln w="0"/>
                <a:effectLst>
                  <a:outerShdw blurRad="38100" dist="19050" dir="2700000" algn="tl" rotWithShape="0">
                    <a:schemeClr val="dk1">
                      <a:alpha val="40000"/>
                    </a:schemeClr>
                  </a:outerShdw>
                </a:effectLst>
              </a:rPr>
              <a:t>and factories.</a:t>
            </a:r>
            <a:endParaRPr lang="en-US" sz="3600" dirty="0">
              <a:ln w="0"/>
              <a:effectLst>
                <a:outerShdw blurRad="38100" dist="19050" dir="2700000" algn="tl" rotWithShape="0">
                  <a:schemeClr val="dk1">
                    <a:alpha val="40000"/>
                  </a:schemeClr>
                </a:outerShdw>
              </a:effectLst>
            </a:endParaRPr>
          </a:p>
        </p:txBody>
      </p:sp>
      <p:sp>
        <p:nvSpPr>
          <p:cNvPr id="2" name="Rectangle 1"/>
          <p:cNvSpPr/>
          <p:nvPr/>
        </p:nvSpPr>
        <p:spPr>
          <a:xfrm>
            <a:off x="2694011" y="265043"/>
            <a:ext cx="6423485" cy="1612155"/>
          </a:xfrm>
          <a:prstGeom prst="rect">
            <a:avLst/>
          </a:prstGeom>
        </p:spPr>
        <p:txBody>
          <a:bodyPr wrap="none">
            <a:prstTxWarp prst="textWave1">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chemeClr val="accent3"/>
                </a:solidFill>
              </a:rPr>
              <a:t>Important note of the lesson:</a:t>
            </a:r>
          </a:p>
        </p:txBody>
      </p:sp>
    </p:spTree>
    <p:extLst>
      <p:ext uri="{BB962C8B-B14F-4D97-AF65-F5344CB8AC3E}">
        <p14:creationId xmlns:p14="http://schemas.microsoft.com/office/powerpoint/2010/main" val="175538616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7">
            <a:extLst>
              <a:ext uri="{FF2B5EF4-FFF2-40B4-BE49-F238E27FC236}">
                <a16:creationId xmlns:a16="http://schemas.microsoft.com/office/drawing/2014/main" xmlns="" id="{3CD5FC08-04F9-49AD-A6F8-B5AE7FCDC894}"/>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a:t>
            </a: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5mins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sp>
        <p:nvSpPr>
          <p:cNvPr id="6" name="TextBox 5">
            <a:extLst>
              <a:ext uri="{FF2B5EF4-FFF2-40B4-BE49-F238E27FC236}">
                <a16:creationId xmlns:a16="http://schemas.microsoft.com/office/drawing/2014/main" xmlns="" id="{1F0DB5C5-FB47-4550-B79D-CFEFB8AF9574}"/>
              </a:ext>
            </a:extLst>
          </p:cNvPr>
          <p:cNvSpPr txBox="1"/>
          <p:nvPr/>
        </p:nvSpPr>
        <p:spPr>
          <a:xfrm>
            <a:off x="3551584" y="2869809"/>
            <a:ext cx="4134677" cy="48184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Answer the following question</a:t>
            </a:r>
          </a:p>
        </p:txBody>
      </p:sp>
      <p:sp>
        <p:nvSpPr>
          <p:cNvPr id="7" name="TextBox 6">
            <a:extLst>
              <a:ext uri="{FF2B5EF4-FFF2-40B4-BE49-F238E27FC236}">
                <a16:creationId xmlns:a16="http://schemas.microsoft.com/office/drawing/2014/main" xmlns="" id="{C60C3515-A9C0-4511-8B04-126583BE0824}"/>
              </a:ext>
            </a:extLst>
          </p:cNvPr>
          <p:cNvSpPr txBox="1"/>
          <p:nvPr/>
        </p:nvSpPr>
        <p:spPr>
          <a:xfrm>
            <a:off x="1663441" y="3412994"/>
            <a:ext cx="4930425" cy="644454"/>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a:t>
            </a:r>
            <a:r>
              <a:rPr lang="en-US" sz="2400" dirty="0" smtClean="0">
                <a:effectLst>
                  <a:outerShdw blurRad="50800" dist="38100" dir="8100000" algn="tr" rotWithShape="0">
                    <a:prstClr val="black">
                      <a:alpha val="40000"/>
                    </a:prstClr>
                  </a:outerShdw>
                </a:effectLst>
              </a:rPr>
              <a:t>What does  May Day refer to?</a:t>
            </a:r>
            <a:endParaRPr lang="en-US" sz="2400" dirty="0">
              <a:effectLst>
                <a:outerShdw blurRad="50800" dist="38100" dir="8100000" algn="tr" rotWithShape="0">
                  <a:prstClr val="black">
                    <a:alpha val="40000"/>
                  </a:prstClr>
                </a:outerShdw>
              </a:effectLst>
            </a:endParaRPr>
          </a:p>
        </p:txBody>
      </p:sp>
      <p:sp>
        <p:nvSpPr>
          <p:cNvPr id="8" name="TextBox 7">
            <a:extLst>
              <a:ext uri="{FF2B5EF4-FFF2-40B4-BE49-F238E27FC236}">
                <a16:creationId xmlns:a16="http://schemas.microsoft.com/office/drawing/2014/main" xmlns="" id="{F6997654-6C2D-42ED-84E3-3045880E8C19}"/>
              </a:ext>
            </a:extLst>
          </p:cNvPr>
          <p:cNvSpPr txBox="1"/>
          <p:nvPr/>
        </p:nvSpPr>
        <p:spPr>
          <a:xfrm>
            <a:off x="2595586" y="1130981"/>
            <a:ext cx="2322489" cy="461665"/>
          </a:xfrm>
          <a:prstGeom prst="rect">
            <a:avLst/>
          </a:prstGeom>
          <a:noFill/>
          <a:ln>
            <a:noFill/>
          </a:ln>
          <a:effectLst/>
        </p:spPr>
        <p:txBody>
          <a:bodyPr wrap="square" rtlCol="0">
            <a:spAutoFit/>
          </a:bodyPr>
          <a:lstStyle/>
          <a:p>
            <a:r>
              <a:rPr lang="en-US" sz="2400" dirty="0">
                <a:effectLst>
                  <a:outerShdw blurRad="50800" dist="38100" dir="8100000" algn="tr" rotWithShape="0">
                    <a:prstClr val="black">
                      <a:alpha val="40000"/>
                    </a:prstClr>
                  </a:outerShdw>
                </a:effectLst>
              </a:rPr>
              <a:t>Individual works</a:t>
            </a:r>
            <a:endParaRPr lang="en-US" sz="24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descr="Baby_Boy_Girl4.png">
            <a:extLst>
              <a:ext uri="{FF2B5EF4-FFF2-40B4-BE49-F238E27FC236}">
                <a16:creationId xmlns:a16="http://schemas.microsoft.com/office/drawing/2014/main" xmlns="" id="{DEC7200B-BA16-4DF7-BD69-4FDC2C100D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222604" y="256318"/>
            <a:ext cx="1170864" cy="2201740"/>
          </a:xfrm>
          <a:prstGeom prst="rect">
            <a:avLst/>
          </a:prstGeom>
        </p:spPr>
      </p:pic>
      <p:pic>
        <p:nvPicPr>
          <p:cNvPr id="10" name="Picture 9" descr="Baby_Boy_Girl4.png">
            <a:extLst>
              <a:ext uri="{FF2B5EF4-FFF2-40B4-BE49-F238E27FC236}">
                <a16:creationId xmlns:a16="http://schemas.microsoft.com/office/drawing/2014/main" xmlns="" id="{02066F05-C4DD-48E2-BDD8-F54310B7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8654" y="264296"/>
            <a:ext cx="1108808" cy="2201740"/>
          </a:xfrm>
          <a:prstGeom prst="rect">
            <a:avLst/>
          </a:prstGeom>
        </p:spPr>
      </p:pic>
      <p:grpSp>
        <p:nvGrpSpPr>
          <p:cNvPr id="11" name="Group 10">
            <a:extLst>
              <a:ext uri="{FF2B5EF4-FFF2-40B4-BE49-F238E27FC236}">
                <a16:creationId xmlns:a16="http://schemas.microsoft.com/office/drawing/2014/main" xmlns="" id="{F6024959-9246-4BE2-BA8B-ED25D7799C9D}"/>
              </a:ext>
            </a:extLst>
          </p:cNvPr>
          <p:cNvGrpSpPr/>
          <p:nvPr/>
        </p:nvGrpSpPr>
        <p:grpSpPr>
          <a:xfrm>
            <a:off x="9872868" y="173864"/>
            <a:ext cx="2137050" cy="2039250"/>
            <a:chOff x="8836796" y="1019658"/>
            <a:chExt cx="2502142" cy="2375344"/>
          </a:xfrm>
        </p:grpSpPr>
        <p:sp>
          <p:nvSpPr>
            <p:cNvPr id="12" name="Oval 11">
              <a:extLst>
                <a:ext uri="{FF2B5EF4-FFF2-40B4-BE49-F238E27FC236}">
                  <a16:creationId xmlns:a16="http://schemas.microsoft.com/office/drawing/2014/main" xmlns="" id="{7B8C2548-0F29-43EB-95F3-AC8C1DEBA2E0}"/>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3" name="4-Point Star 12">
              <a:extLst>
                <a:ext uri="{FF2B5EF4-FFF2-40B4-BE49-F238E27FC236}">
                  <a16:creationId xmlns:a16="http://schemas.microsoft.com/office/drawing/2014/main" xmlns="" id="{DC7AFE3B-5B38-44F0-A821-5715F58AFEB6}"/>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33045480-50C1-4A51-BD5E-F053EDA649D4}"/>
              </a:ext>
            </a:extLst>
          </p:cNvPr>
          <p:cNvGrpSpPr/>
          <p:nvPr/>
        </p:nvGrpSpPr>
        <p:grpSpPr>
          <a:xfrm>
            <a:off x="10886845" y="602780"/>
            <a:ext cx="228860" cy="1399205"/>
            <a:chOff x="3810000" y="3124200"/>
            <a:chExt cx="414996" cy="3200400"/>
          </a:xfrm>
        </p:grpSpPr>
        <p:grpSp>
          <p:nvGrpSpPr>
            <p:cNvPr id="15" name="Group 38">
              <a:extLst>
                <a:ext uri="{FF2B5EF4-FFF2-40B4-BE49-F238E27FC236}">
                  <a16:creationId xmlns:a16="http://schemas.microsoft.com/office/drawing/2014/main" xmlns="" id="{85250B62-2EB4-4100-A950-142E01685D63}"/>
                </a:ext>
              </a:extLst>
            </p:cNvPr>
            <p:cNvGrpSpPr/>
            <p:nvPr/>
          </p:nvGrpSpPr>
          <p:grpSpPr>
            <a:xfrm>
              <a:off x="3810000" y="3124200"/>
              <a:ext cx="414996" cy="3200400"/>
              <a:chOff x="3914336" y="2362200"/>
              <a:chExt cx="310660" cy="3962400"/>
            </a:xfrm>
          </p:grpSpPr>
          <p:sp>
            <p:nvSpPr>
              <p:cNvPr id="17" name="Isosceles Triangle 16">
                <a:extLst>
                  <a:ext uri="{FF2B5EF4-FFF2-40B4-BE49-F238E27FC236}">
                    <a16:creationId xmlns:a16="http://schemas.microsoft.com/office/drawing/2014/main" xmlns=""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sosceles Triangle 17">
                <a:extLst>
                  <a:ext uri="{FF2B5EF4-FFF2-40B4-BE49-F238E27FC236}">
                    <a16:creationId xmlns:a16="http://schemas.microsoft.com/office/drawing/2014/main" xmlns=""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Oval 15">
              <a:extLst>
                <a:ext uri="{FF2B5EF4-FFF2-40B4-BE49-F238E27FC236}">
                  <a16:creationId xmlns:a16="http://schemas.microsoft.com/office/drawing/2014/main" xmlns=""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xmlns="" id="{39405735-3399-4846-8A1B-63D825B632F9}"/>
              </a:ext>
            </a:extLst>
          </p:cNvPr>
          <p:cNvGrpSpPr/>
          <p:nvPr/>
        </p:nvGrpSpPr>
        <p:grpSpPr>
          <a:xfrm>
            <a:off x="10819505" y="477078"/>
            <a:ext cx="337541" cy="1470992"/>
            <a:chOff x="4224186" y="236408"/>
            <a:chExt cx="167510" cy="2252434"/>
          </a:xfrm>
        </p:grpSpPr>
        <p:grpSp>
          <p:nvGrpSpPr>
            <p:cNvPr id="20" name="Group 19">
              <a:extLst>
                <a:ext uri="{FF2B5EF4-FFF2-40B4-BE49-F238E27FC236}">
                  <a16:creationId xmlns:a16="http://schemas.microsoft.com/office/drawing/2014/main" xmlns="" id="{69888732-1F24-4F9E-8121-5543167A3281}"/>
                </a:ext>
              </a:extLst>
            </p:cNvPr>
            <p:cNvGrpSpPr/>
            <p:nvPr/>
          </p:nvGrpSpPr>
          <p:grpSpPr>
            <a:xfrm rot="10800000">
              <a:off x="4267200" y="236408"/>
              <a:ext cx="86528" cy="2252434"/>
              <a:chOff x="6117158" y="554330"/>
              <a:chExt cx="325626" cy="2411665"/>
            </a:xfrm>
          </p:grpSpPr>
          <p:sp>
            <p:nvSpPr>
              <p:cNvPr id="22" name="Isosceles Triangle 21">
                <a:extLst>
                  <a:ext uri="{FF2B5EF4-FFF2-40B4-BE49-F238E27FC236}">
                    <a16:creationId xmlns:a16="http://schemas.microsoft.com/office/drawing/2014/main" xmlns=""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xmlns=""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xmlns=""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xmlns="" id="{F3C77DB3-12F2-4EC1-A106-52F9CDBC6CAA}"/>
              </a:ext>
            </a:extLst>
          </p:cNvPr>
          <p:cNvSpPr/>
          <p:nvPr/>
        </p:nvSpPr>
        <p:spPr>
          <a:xfrm>
            <a:off x="9939130" y="2145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xmlns="" id="{AAFAA537-0A93-408A-8691-225B0783ADB9}"/>
              </a:ext>
            </a:extLst>
          </p:cNvPr>
          <p:cNvGrpSpPr/>
          <p:nvPr/>
        </p:nvGrpSpPr>
        <p:grpSpPr>
          <a:xfrm>
            <a:off x="9846364" y="172278"/>
            <a:ext cx="2144542" cy="2141684"/>
            <a:chOff x="2576739" y="3078455"/>
            <a:chExt cx="2647036" cy="2560520"/>
          </a:xfrm>
        </p:grpSpPr>
        <p:sp>
          <p:nvSpPr>
            <p:cNvPr id="26" name="TextBox 25">
              <a:extLst>
                <a:ext uri="{FF2B5EF4-FFF2-40B4-BE49-F238E27FC236}">
                  <a16:creationId xmlns:a16="http://schemas.microsoft.com/office/drawing/2014/main" xmlns=""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7" name="TextBox 26">
              <a:extLst>
                <a:ext uri="{FF2B5EF4-FFF2-40B4-BE49-F238E27FC236}">
                  <a16:creationId xmlns:a16="http://schemas.microsoft.com/office/drawing/2014/main" xmlns=""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8" name="TextBox 27">
              <a:extLst>
                <a:ext uri="{FF2B5EF4-FFF2-40B4-BE49-F238E27FC236}">
                  <a16:creationId xmlns:a16="http://schemas.microsoft.com/office/drawing/2014/main" xmlns=""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9" name="TextBox 28">
              <a:extLst>
                <a:ext uri="{FF2B5EF4-FFF2-40B4-BE49-F238E27FC236}">
                  <a16:creationId xmlns:a16="http://schemas.microsoft.com/office/drawing/2014/main" xmlns=""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30" name="TextBox 29">
              <a:extLst>
                <a:ext uri="{FF2B5EF4-FFF2-40B4-BE49-F238E27FC236}">
                  <a16:creationId xmlns:a16="http://schemas.microsoft.com/office/drawing/2014/main" xmlns=""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31" name="TextBox 30">
              <a:extLst>
                <a:ext uri="{FF2B5EF4-FFF2-40B4-BE49-F238E27FC236}">
                  <a16:creationId xmlns:a16="http://schemas.microsoft.com/office/drawing/2014/main" xmlns=""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2" name="TextBox 31">
              <a:extLst>
                <a:ext uri="{FF2B5EF4-FFF2-40B4-BE49-F238E27FC236}">
                  <a16:creationId xmlns:a16="http://schemas.microsoft.com/office/drawing/2014/main" xmlns=""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3" name="TextBox 32">
              <a:extLst>
                <a:ext uri="{FF2B5EF4-FFF2-40B4-BE49-F238E27FC236}">
                  <a16:creationId xmlns:a16="http://schemas.microsoft.com/office/drawing/2014/main" xmlns=""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4" name="TextBox 33">
              <a:extLst>
                <a:ext uri="{FF2B5EF4-FFF2-40B4-BE49-F238E27FC236}">
                  <a16:creationId xmlns:a16="http://schemas.microsoft.com/office/drawing/2014/main" xmlns=""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5" name="TextBox 34">
              <a:extLst>
                <a:ext uri="{FF2B5EF4-FFF2-40B4-BE49-F238E27FC236}">
                  <a16:creationId xmlns:a16="http://schemas.microsoft.com/office/drawing/2014/main" xmlns=""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6" name="TextBox 35">
              <a:extLst>
                <a:ext uri="{FF2B5EF4-FFF2-40B4-BE49-F238E27FC236}">
                  <a16:creationId xmlns:a16="http://schemas.microsoft.com/office/drawing/2014/main" xmlns=""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7" name="TextBox 36">
              <a:extLst>
                <a:ext uri="{FF2B5EF4-FFF2-40B4-BE49-F238E27FC236}">
                  <a16:creationId xmlns:a16="http://schemas.microsoft.com/office/drawing/2014/main" xmlns=""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8" name="TextBox 37">
            <a:extLst>
              <a:ext uri="{FF2B5EF4-FFF2-40B4-BE49-F238E27FC236}">
                <a16:creationId xmlns:a16="http://schemas.microsoft.com/office/drawing/2014/main" xmlns="" id="{C60C3515-A9C0-4511-8B04-126583BE0824}"/>
              </a:ext>
            </a:extLst>
          </p:cNvPr>
          <p:cNvSpPr txBox="1"/>
          <p:nvPr/>
        </p:nvSpPr>
        <p:spPr>
          <a:xfrm>
            <a:off x="1663440" y="4194339"/>
            <a:ext cx="9958325" cy="644454"/>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Q2. How long did the workers have to work in a day before the May 1 strike? </a:t>
            </a:r>
            <a:endParaRPr lang="en-US" sz="2400" dirty="0">
              <a:effectLst>
                <a:outerShdw blurRad="50800" dist="38100" dir="8100000" algn="tr" rotWithShape="0">
                  <a:prstClr val="black">
                    <a:alpha val="40000"/>
                  </a:prstClr>
                </a:outerShdw>
              </a:effectLst>
            </a:endParaRPr>
          </a:p>
        </p:txBody>
      </p:sp>
      <p:sp>
        <p:nvSpPr>
          <p:cNvPr id="39" name="TextBox 38">
            <a:extLst>
              <a:ext uri="{FF2B5EF4-FFF2-40B4-BE49-F238E27FC236}">
                <a16:creationId xmlns:a16="http://schemas.microsoft.com/office/drawing/2014/main" xmlns="" id="{C60C3515-A9C0-4511-8B04-126583BE0824}"/>
              </a:ext>
            </a:extLst>
          </p:cNvPr>
          <p:cNvSpPr txBox="1"/>
          <p:nvPr/>
        </p:nvSpPr>
        <p:spPr>
          <a:xfrm>
            <a:off x="1614704" y="4975684"/>
            <a:ext cx="6736116" cy="644454"/>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Q3. Why did the workers in Chicago go on a strike?</a:t>
            </a:r>
            <a:endParaRPr lang="en-US" sz="24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75879802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08333E-6 4.81481E-6 L 0.12005 -0.0007 " pathEditMode="relative" rAng="0" ptsTypes="AA">
                                      <p:cBhvr>
                                        <p:cTn id="15" dur="500" fill="hold"/>
                                        <p:tgtEl>
                                          <p:spTgt spid="9"/>
                                        </p:tgtEl>
                                        <p:attrNameLst>
                                          <p:attrName>ppt_x</p:attrName>
                                          <p:attrName>ppt_y</p:attrName>
                                        </p:attrNameLst>
                                      </p:cBhvr>
                                      <p:rCtr x="6003" y="-46"/>
                                    </p:animMotion>
                                  </p:childTnLst>
                                </p:cTn>
                              </p:par>
                              <p:par>
                                <p:cTn id="16" presetID="35" presetClass="path" presetSubtype="0" accel="50000" decel="50000" fill="hold" nodeType="withEffect">
                                  <p:stCondLst>
                                    <p:cond delay="0"/>
                                  </p:stCondLst>
                                  <p:childTnLst>
                                    <p:animMotion origin="layout" path="M -4.58333E-6 -2.59259E-6 L -0.29518 0.00232 " pathEditMode="relative" rAng="0" ptsTypes="AA">
                                      <p:cBhvr>
                                        <p:cTn id="17" dur="500" fill="hold"/>
                                        <p:tgtEl>
                                          <p:spTgt spid="10"/>
                                        </p:tgtEl>
                                        <p:attrNameLst>
                                          <p:attrName>ppt_x</p:attrName>
                                          <p:attrName>ppt_y</p:attrName>
                                        </p:attrNameLst>
                                      </p:cBhvr>
                                      <p:rCtr x="-14766" y="116"/>
                                    </p:animMotion>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wipe(left)">
                                      <p:cBhvr>
                                        <p:cTn id="31" dur="250"/>
                                        <p:tgtEl>
                                          <p:spTgt spid="7"/>
                                        </p:tgtEl>
                                      </p:cBhvr>
                                    </p:animEffect>
                                  </p:childTnLst>
                                </p:cTn>
                              </p:par>
                            </p:childTnLst>
                          </p:cTn>
                        </p:par>
                        <p:par>
                          <p:cTn id="32" fill="hold">
                            <p:stCondLst>
                              <p:cond delay="850"/>
                            </p:stCondLst>
                            <p:childTnLst>
                              <p:par>
                                <p:cTn id="33" presetID="22" presetClass="entr" presetSubtype="8" fill="hold" grpId="0" nodeType="afterEffect">
                                  <p:stCondLst>
                                    <p:cond delay="0"/>
                                  </p:stCondLst>
                                  <p:iterate type="lt">
                                    <p:tmPct val="10000"/>
                                  </p:iterate>
                                  <p:childTnLst>
                                    <p:set>
                                      <p:cBhvr>
                                        <p:cTn id="34" dur="1" fill="hold">
                                          <p:stCondLst>
                                            <p:cond delay="0"/>
                                          </p:stCondLst>
                                        </p:cTn>
                                        <p:tgtEl>
                                          <p:spTgt spid="38"/>
                                        </p:tgtEl>
                                        <p:attrNameLst>
                                          <p:attrName>style.visibility</p:attrName>
                                        </p:attrNameLst>
                                      </p:cBhvr>
                                      <p:to>
                                        <p:strVal val="visible"/>
                                      </p:to>
                                    </p:set>
                                    <p:animEffect transition="in" filter="wipe(left)">
                                      <p:cBhvr>
                                        <p:cTn id="35" dur="250"/>
                                        <p:tgtEl>
                                          <p:spTgt spid="38"/>
                                        </p:tgtEl>
                                      </p:cBhvr>
                                    </p:animEffect>
                                  </p:childTnLst>
                                </p:cTn>
                              </p:par>
                            </p:childTnLst>
                          </p:cTn>
                        </p:par>
                        <p:par>
                          <p:cTn id="36" fill="hold">
                            <p:stCondLst>
                              <p:cond delay="2550"/>
                            </p:stCondLst>
                            <p:childTnLst>
                              <p:par>
                                <p:cTn id="37" presetID="22" presetClass="entr" presetSubtype="8" fill="hold" grpId="0" nodeType="afterEffect">
                                  <p:stCondLst>
                                    <p:cond delay="0"/>
                                  </p:stCondLst>
                                  <p:iterate type="lt">
                                    <p:tmPct val="10000"/>
                                  </p:iterate>
                                  <p:childTnLst>
                                    <p:set>
                                      <p:cBhvr>
                                        <p:cTn id="38" dur="1" fill="hold">
                                          <p:stCondLst>
                                            <p:cond delay="0"/>
                                          </p:stCondLst>
                                        </p:cTn>
                                        <p:tgtEl>
                                          <p:spTgt spid="39"/>
                                        </p:tgtEl>
                                        <p:attrNameLst>
                                          <p:attrName>style.visibility</p:attrName>
                                        </p:attrNameLst>
                                      </p:cBhvr>
                                      <p:to>
                                        <p:strVal val="visible"/>
                                      </p:to>
                                    </p:set>
                                    <p:animEffect transition="in" filter="wipe(left)">
                                      <p:cBhvr>
                                        <p:cTn id="39" dur="250"/>
                                        <p:tgtEl>
                                          <p:spTgt spid="39"/>
                                        </p:tgtEl>
                                      </p:cBhvr>
                                    </p:animEffect>
                                  </p:childTnLst>
                                </p:cTn>
                              </p:par>
                            </p:childTnLst>
                          </p:cTn>
                        </p:par>
                        <p:par>
                          <p:cTn id="40" fill="hold">
                            <p:stCondLst>
                              <p:cond delay="3775"/>
                            </p:stCondLst>
                            <p:childTnLst>
                              <p:par>
                                <p:cTn id="41" presetID="2" presetClass="entr" presetSubtype="8" decel="6800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strVal val="#ppt_x"/>
                                          </p:val>
                                        </p:tav>
                                        <p:tav tm="100000">
                                          <p:val>
                                            <p:strVal val="#ppt_x"/>
                                          </p:val>
                                        </p:tav>
                                      </p:tavLst>
                                    </p:anim>
                                    <p:anim calcmode="lin" valueType="num">
                                      <p:cBhvr>
                                        <p:cTn id="64" dur="500" fill="hold"/>
                                        <p:tgtEl>
                                          <p:spTgt spid="24"/>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5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4275"/>
                            </p:stCondLst>
                            <p:childTnLst>
                              <p:par>
                                <p:cTn id="71" presetID="8" presetClass="emph" presetSubtype="0" repeatCount="3000" fill="hold" nodeType="afterEffect">
                                  <p:stCondLst>
                                    <p:cond delay="0"/>
                                  </p:stCondLst>
                                  <p:childTnLst>
                                    <p:animRot by="21600000">
                                      <p:cBhvr>
                                        <p:cTn id="72" dur="60000" fill="hold"/>
                                        <p:tgtEl>
                                          <p:spTgt spid="19"/>
                                        </p:tgtEl>
                                        <p:attrNameLst>
                                          <p:attrName>r</p:attrName>
                                        </p:attrNameLst>
                                      </p:cBhvr>
                                    </p:animRot>
                                  </p:childTnLst>
                                </p:cTn>
                              </p:par>
                              <p:par>
                                <p:cTn id="73" presetID="8" presetClass="emph" presetSubtype="0" fill="hold" nodeType="withEffect">
                                  <p:stCondLst>
                                    <p:cond delay="0"/>
                                  </p:stCondLst>
                                  <p:childTnLst>
                                    <p:animRot by="5400000">
                                      <p:cBhvr>
                                        <p:cTn id="74" dur="180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24" grpId="0" animBg="1"/>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04800"/>
            <a:ext cx="7832035" cy="584775"/>
          </a:xfrm>
          <a:prstGeom prst="rect">
            <a:avLst/>
          </a:prstGeom>
          <a:solidFill>
            <a:srgbClr val="E14FC2"/>
          </a:solidFill>
        </p:spPr>
        <p:txBody>
          <a:bodyPr wrap="square" rtlCol="0">
            <a:spAutoFit/>
          </a:bodyPr>
          <a:lstStyle/>
          <a:p>
            <a:pPr algn="ctr"/>
            <a:r>
              <a:rPr lang="en-US" sz="3200" dirty="0" smtClean="0"/>
              <a:t>You may check your answers</a:t>
            </a:r>
            <a:endParaRPr lang="en-US" sz="3200" dirty="0"/>
          </a:p>
        </p:txBody>
      </p:sp>
      <p:sp>
        <p:nvSpPr>
          <p:cNvPr id="3" name="TextBox 2"/>
          <p:cNvSpPr txBox="1"/>
          <p:nvPr/>
        </p:nvSpPr>
        <p:spPr>
          <a:xfrm>
            <a:off x="1066137" y="1750423"/>
            <a:ext cx="9966959" cy="3340290"/>
          </a:xfrm>
          <a:prstGeom prst="rect">
            <a:avLst/>
          </a:prstGeom>
          <a:noFill/>
        </p:spPr>
        <p:txBody>
          <a:bodyPr wrap="square" rtlCol="0">
            <a:prstTxWarp prst="textPlain">
              <a:avLst/>
            </a:prstTxWarp>
            <a:spAutoFit/>
          </a:bodyPr>
          <a:lstStyle/>
          <a:p>
            <a:r>
              <a:rPr lang="en-US" sz="2400" dirty="0" smtClean="0">
                <a:effectLst>
                  <a:outerShdw blurRad="63500" sx="102000" sy="102000" algn="ctr" rotWithShape="0">
                    <a:prstClr val="black">
                      <a:alpha val="40000"/>
                    </a:prstClr>
                  </a:outerShdw>
                </a:effectLst>
              </a:rPr>
              <a:t>Ans1: May Day refers to May 1 in 1886 when the workers laid down their   </a:t>
            </a:r>
          </a:p>
          <a:p>
            <a:r>
              <a:rPr lang="en-US" sz="2400" dirty="0">
                <a:effectLst>
                  <a:outerShdw blurRad="63500" sx="102000" sy="102000" algn="ctr" rotWithShape="0">
                    <a:prstClr val="black">
                      <a:alpha val="40000"/>
                    </a:prstClr>
                  </a:outerShdw>
                </a:effectLst>
              </a:rPr>
              <a:t> </a:t>
            </a:r>
            <a:r>
              <a:rPr lang="en-US" sz="2400" dirty="0" smtClean="0">
                <a:effectLst>
                  <a:outerShdw blurRad="63500" sx="102000" sy="102000" algn="ctr" rotWithShape="0">
                    <a:prstClr val="black">
                      <a:alpha val="40000"/>
                    </a:prstClr>
                  </a:outerShdw>
                </a:effectLst>
              </a:rPr>
              <a:t>          lives to establish an eight-hour work day.</a:t>
            </a:r>
          </a:p>
          <a:p>
            <a:r>
              <a:rPr lang="en-US" sz="2400" dirty="0" smtClean="0">
                <a:effectLst>
                  <a:outerShdw blurRad="63500" sx="102000" sy="102000" algn="ctr" rotWithShape="0">
                    <a:prstClr val="black">
                      <a:alpha val="40000"/>
                    </a:prstClr>
                  </a:outerShdw>
                </a:effectLst>
              </a:rPr>
              <a:t>Ans2: The workers had to work fourteen hours or even more in a day before </a:t>
            </a:r>
          </a:p>
          <a:p>
            <a:r>
              <a:rPr lang="en-US" sz="2400" dirty="0">
                <a:effectLst>
                  <a:outerShdw blurRad="63500" sx="102000" sy="102000" algn="ctr" rotWithShape="0">
                    <a:prstClr val="black">
                      <a:alpha val="40000"/>
                    </a:prstClr>
                  </a:outerShdw>
                </a:effectLst>
              </a:rPr>
              <a:t> </a:t>
            </a:r>
            <a:r>
              <a:rPr lang="en-US" sz="2400" dirty="0" smtClean="0">
                <a:effectLst>
                  <a:outerShdw blurRad="63500" sx="102000" sy="102000" algn="ctr" rotWithShape="0">
                    <a:prstClr val="black">
                      <a:alpha val="40000"/>
                    </a:prstClr>
                  </a:outerShdw>
                </a:effectLst>
              </a:rPr>
              <a:t>          the May 1 strike.</a:t>
            </a:r>
          </a:p>
          <a:p>
            <a:r>
              <a:rPr lang="en-US" sz="2400" dirty="0" smtClean="0">
                <a:effectLst>
                  <a:outerShdw blurRad="63500" sx="102000" sy="102000" algn="ctr" rotWithShape="0">
                    <a:prstClr val="black">
                      <a:alpha val="40000"/>
                    </a:prstClr>
                  </a:outerShdw>
                </a:effectLst>
              </a:rPr>
              <a:t>Ans3: The workers in Chicago went on a strike to establish an eight-hour </a:t>
            </a:r>
          </a:p>
          <a:p>
            <a:r>
              <a:rPr lang="en-US" sz="2400" dirty="0">
                <a:effectLst>
                  <a:outerShdw blurRad="63500" sx="102000" sy="102000" algn="ctr" rotWithShape="0">
                    <a:prstClr val="black">
                      <a:alpha val="40000"/>
                    </a:prstClr>
                  </a:outerShdw>
                </a:effectLst>
              </a:rPr>
              <a:t> </a:t>
            </a:r>
            <a:r>
              <a:rPr lang="en-US" sz="2400" dirty="0" smtClean="0">
                <a:effectLst>
                  <a:outerShdw blurRad="63500" sx="102000" sy="102000" algn="ctr" rotWithShape="0">
                    <a:prstClr val="black">
                      <a:alpha val="40000"/>
                    </a:prstClr>
                  </a:outerShdw>
                </a:effectLst>
              </a:rPr>
              <a:t>          work day.</a:t>
            </a:r>
            <a:endParaRPr lang="en-US" sz="2400" dirty="0">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5486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0286D0-E094-41F1-8C52-8FEBC4CBCB28}"/>
              </a:ext>
            </a:extLst>
          </p:cNvPr>
          <p:cNvSpPr txBox="1"/>
          <p:nvPr/>
        </p:nvSpPr>
        <p:spPr>
          <a:xfrm rot="16200000">
            <a:off x="8600331" y="920208"/>
            <a:ext cx="1710979" cy="461665"/>
          </a:xfrm>
          <a:prstGeom prst="rect">
            <a:avLst/>
          </a:prstGeom>
          <a:solidFill>
            <a:schemeClr val="accent2"/>
          </a:solidFill>
        </p:spPr>
        <p:txBody>
          <a:bodyPr wrap="square" rtlCol="0">
            <a:spAutoFit/>
          </a:bodyPr>
          <a:lstStyle/>
          <a:p>
            <a:pPr algn="ctr"/>
            <a:r>
              <a:rPr lang="en-US" sz="2400" dirty="0"/>
              <a:t>Pair </a:t>
            </a:r>
            <a:r>
              <a:rPr lang="en-US" sz="2400" dirty="0" smtClean="0"/>
              <a:t>works</a:t>
            </a:r>
            <a:endParaRPr lang="en-US" sz="2400" dirty="0"/>
          </a:p>
        </p:txBody>
      </p:sp>
      <p:pic>
        <p:nvPicPr>
          <p:cNvPr id="7" name="Picture 6" descr="Baby_Boy_Girl4.png">
            <a:extLst>
              <a:ext uri="{FF2B5EF4-FFF2-40B4-BE49-F238E27FC236}">
                <a16:creationId xmlns:a16="http://schemas.microsoft.com/office/drawing/2014/main" xmlns="" id="{05E5135C-4375-4981-B5FF-86436F4065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10795465" y="342918"/>
            <a:ext cx="993692" cy="1868578"/>
          </a:xfrm>
          <a:prstGeom prst="rect">
            <a:avLst/>
          </a:prstGeom>
        </p:spPr>
      </p:pic>
      <p:pic>
        <p:nvPicPr>
          <p:cNvPr id="11" name="Picture 10" descr="Baby_Boy_Girl4.png">
            <a:extLst>
              <a:ext uri="{FF2B5EF4-FFF2-40B4-BE49-F238E27FC236}">
                <a16:creationId xmlns:a16="http://schemas.microsoft.com/office/drawing/2014/main" xmlns="" id="{7DBBEB2B-C7F3-4880-A7F2-A92EEE34D6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135" y="484600"/>
            <a:ext cx="941026" cy="1868578"/>
          </a:xfrm>
          <a:prstGeom prst="rect">
            <a:avLst/>
          </a:prstGeom>
        </p:spPr>
      </p:pic>
      <p:sp>
        <p:nvSpPr>
          <p:cNvPr id="12" name="Right Arrow 34">
            <a:extLst>
              <a:ext uri="{FF2B5EF4-FFF2-40B4-BE49-F238E27FC236}">
                <a16:creationId xmlns:a16="http://schemas.microsoft.com/office/drawing/2014/main" xmlns="" id="{DCB1861B-B002-4C6B-8F2F-72218B62875A}"/>
              </a:ext>
            </a:extLst>
          </p:cNvPr>
          <p:cNvSpPr/>
          <p:nvPr/>
        </p:nvSpPr>
        <p:spPr>
          <a:xfrm>
            <a:off x="8752580" y="2870268"/>
            <a:ext cx="1158738" cy="634324"/>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5mins</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a16="http://schemas.microsoft.com/office/drawing/2014/main" xmlns="" id="{21C4BF41-BC42-4CF3-89F6-EED5BE72B3C9}"/>
              </a:ext>
            </a:extLst>
          </p:cNvPr>
          <p:cNvGrpSpPr/>
          <p:nvPr/>
        </p:nvGrpSpPr>
        <p:grpSpPr>
          <a:xfrm>
            <a:off x="9687339" y="2168869"/>
            <a:ext cx="2137050" cy="2039250"/>
            <a:chOff x="8836796" y="1019658"/>
            <a:chExt cx="2502142" cy="2375344"/>
          </a:xfrm>
        </p:grpSpPr>
        <p:sp>
          <p:nvSpPr>
            <p:cNvPr id="14" name="Oval 13">
              <a:extLst>
                <a:ext uri="{FF2B5EF4-FFF2-40B4-BE49-F238E27FC236}">
                  <a16:creationId xmlns:a16="http://schemas.microsoft.com/office/drawing/2014/main" xmlns="" id="{B038F324-342F-415A-8300-05CE3374224E}"/>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5" name="4-Point Star 12">
              <a:extLst>
                <a:ext uri="{FF2B5EF4-FFF2-40B4-BE49-F238E27FC236}">
                  <a16:creationId xmlns:a16="http://schemas.microsoft.com/office/drawing/2014/main" xmlns="" id="{69670CBE-3AD9-4EE9-9C79-19FC85060253}"/>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1B9C1CE3-4C61-4383-9408-CD0C1E8AC8D3}"/>
              </a:ext>
            </a:extLst>
          </p:cNvPr>
          <p:cNvGrpSpPr/>
          <p:nvPr/>
        </p:nvGrpSpPr>
        <p:grpSpPr>
          <a:xfrm>
            <a:off x="10701316" y="2597785"/>
            <a:ext cx="228860" cy="1399205"/>
            <a:chOff x="3810000" y="3124200"/>
            <a:chExt cx="414996" cy="3200400"/>
          </a:xfrm>
        </p:grpSpPr>
        <p:grpSp>
          <p:nvGrpSpPr>
            <p:cNvPr id="17" name="Group 38">
              <a:extLst>
                <a:ext uri="{FF2B5EF4-FFF2-40B4-BE49-F238E27FC236}">
                  <a16:creationId xmlns:a16="http://schemas.microsoft.com/office/drawing/2014/main" xmlns="" id="{82E8ED56-2629-47CB-AB34-95B76413CAE1}"/>
                </a:ext>
              </a:extLst>
            </p:cNvPr>
            <p:cNvGrpSpPr/>
            <p:nvPr/>
          </p:nvGrpSpPr>
          <p:grpSpPr>
            <a:xfrm>
              <a:off x="3810000" y="3124200"/>
              <a:ext cx="414996" cy="3200400"/>
              <a:chOff x="3914336" y="2362200"/>
              <a:chExt cx="310660" cy="3962400"/>
            </a:xfrm>
          </p:grpSpPr>
          <p:sp>
            <p:nvSpPr>
              <p:cNvPr id="19" name="Isosceles Triangle 18">
                <a:extLst>
                  <a:ext uri="{FF2B5EF4-FFF2-40B4-BE49-F238E27FC236}">
                    <a16:creationId xmlns:a16="http://schemas.microsoft.com/office/drawing/2014/main" xmlns="" id="{DA2C0C87-4BC0-4C0B-84DD-D93318C605E5}"/>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Isosceles Triangle 19">
                <a:extLst>
                  <a:ext uri="{FF2B5EF4-FFF2-40B4-BE49-F238E27FC236}">
                    <a16:creationId xmlns:a16="http://schemas.microsoft.com/office/drawing/2014/main" xmlns="" id="{2B148D96-7EB8-458E-8CFF-998978CE63B7}"/>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 name="Oval 17">
              <a:extLst>
                <a:ext uri="{FF2B5EF4-FFF2-40B4-BE49-F238E27FC236}">
                  <a16:creationId xmlns:a16="http://schemas.microsoft.com/office/drawing/2014/main" xmlns="" id="{66452126-4801-4C1B-888B-D1E51E2CB2E8}"/>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21" name="Group 20">
            <a:extLst>
              <a:ext uri="{FF2B5EF4-FFF2-40B4-BE49-F238E27FC236}">
                <a16:creationId xmlns:a16="http://schemas.microsoft.com/office/drawing/2014/main" xmlns="" id="{B9DCCDBE-0AAB-4360-8300-6D9912B770B2}"/>
              </a:ext>
            </a:extLst>
          </p:cNvPr>
          <p:cNvGrpSpPr/>
          <p:nvPr/>
        </p:nvGrpSpPr>
        <p:grpSpPr>
          <a:xfrm>
            <a:off x="10633976" y="2472083"/>
            <a:ext cx="337541" cy="1470992"/>
            <a:chOff x="4224186" y="236408"/>
            <a:chExt cx="167510" cy="2252434"/>
          </a:xfrm>
        </p:grpSpPr>
        <p:grpSp>
          <p:nvGrpSpPr>
            <p:cNvPr id="22" name="Group 21">
              <a:extLst>
                <a:ext uri="{FF2B5EF4-FFF2-40B4-BE49-F238E27FC236}">
                  <a16:creationId xmlns:a16="http://schemas.microsoft.com/office/drawing/2014/main" xmlns="" id="{8B01D4F5-07F8-493D-95C5-88B171C475B4}"/>
                </a:ext>
              </a:extLst>
            </p:cNvPr>
            <p:cNvGrpSpPr/>
            <p:nvPr/>
          </p:nvGrpSpPr>
          <p:grpSpPr>
            <a:xfrm rot="10800000">
              <a:off x="4267200" y="236408"/>
              <a:ext cx="86528" cy="2252434"/>
              <a:chOff x="6117158" y="554330"/>
              <a:chExt cx="325626" cy="2411665"/>
            </a:xfrm>
          </p:grpSpPr>
          <p:sp>
            <p:nvSpPr>
              <p:cNvPr id="24" name="Isosceles Triangle 23">
                <a:extLst>
                  <a:ext uri="{FF2B5EF4-FFF2-40B4-BE49-F238E27FC236}">
                    <a16:creationId xmlns:a16="http://schemas.microsoft.com/office/drawing/2014/main" xmlns="" id="{4964C64F-074F-4F5E-AEF7-82C88D62E81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xmlns="" id="{A4DE5E98-A993-4BF1-A148-47D4FA9AA161}"/>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xmlns="" id="{E3B3BFCC-9546-43F1-9A3C-2CAC5C9B6984}"/>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xmlns="" id="{AA092C76-3239-4CEC-8031-5F7FCBE5B850}"/>
              </a:ext>
            </a:extLst>
          </p:cNvPr>
          <p:cNvSpPr/>
          <p:nvPr/>
        </p:nvSpPr>
        <p:spPr>
          <a:xfrm>
            <a:off x="9753601" y="2209507"/>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xmlns="" id="{C6C21FEC-F106-431E-A15B-D9C6F4464279}"/>
              </a:ext>
            </a:extLst>
          </p:cNvPr>
          <p:cNvGrpSpPr/>
          <p:nvPr/>
        </p:nvGrpSpPr>
        <p:grpSpPr>
          <a:xfrm>
            <a:off x="9660835" y="2154221"/>
            <a:ext cx="2144542" cy="2141684"/>
            <a:chOff x="2576739" y="3078455"/>
            <a:chExt cx="2647036" cy="2560520"/>
          </a:xfrm>
        </p:grpSpPr>
        <p:sp>
          <p:nvSpPr>
            <p:cNvPr id="28" name="TextBox 27">
              <a:extLst>
                <a:ext uri="{FF2B5EF4-FFF2-40B4-BE49-F238E27FC236}">
                  <a16:creationId xmlns:a16="http://schemas.microsoft.com/office/drawing/2014/main" xmlns="" id="{7550C80A-754F-4299-8129-76DBC1AEFEA9}"/>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9" name="TextBox 28">
              <a:extLst>
                <a:ext uri="{FF2B5EF4-FFF2-40B4-BE49-F238E27FC236}">
                  <a16:creationId xmlns:a16="http://schemas.microsoft.com/office/drawing/2014/main" xmlns="" id="{394223EA-D619-4645-AFE7-7F083D74DF80}"/>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30" name="TextBox 29">
              <a:extLst>
                <a:ext uri="{FF2B5EF4-FFF2-40B4-BE49-F238E27FC236}">
                  <a16:creationId xmlns:a16="http://schemas.microsoft.com/office/drawing/2014/main" xmlns="" id="{BC2A10E7-4168-41DA-97C5-DD1FC0736BF7}"/>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31" name="TextBox 30">
              <a:extLst>
                <a:ext uri="{FF2B5EF4-FFF2-40B4-BE49-F238E27FC236}">
                  <a16:creationId xmlns:a16="http://schemas.microsoft.com/office/drawing/2014/main" xmlns="" id="{86C295EB-C61D-426C-B40A-0A3AD9A36E75}"/>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32" name="TextBox 31">
              <a:extLst>
                <a:ext uri="{FF2B5EF4-FFF2-40B4-BE49-F238E27FC236}">
                  <a16:creationId xmlns:a16="http://schemas.microsoft.com/office/drawing/2014/main" xmlns="" id="{01D11C47-BB0C-4EB0-8B98-09C03A73BB43}"/>
                </a:ext>
              </a:extLst>
            </p:cNvPr>
            <p:cNvSpPr txBox="1"/>
            <p:nvPr/>
          </p:nvSpPr>
          <p:spPr>
            <a:xfrm>
              <a:off x="3180749" y="4831335"/>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33" name="TextBox 32">
              <a:extLst>
                <a:ext uri="{FF2B5EF4-FFF2-40B4-BE49-F238E27FC236}">
                  <a16:creationId xmlns:a16="http://schemas.microsoft.com/office/drawing/2014/main" xmlns="" id="{ED28A816-FBE7-4DAD-A35D-8AEAC9743F1F}"/>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4" name="TextBox 33">
              <a:extLst>
                <a:ext uri="{FF2B5EF4-FFF2-40B4-BE49-F238E27FC236}">
                  <a16:creationId xmlns:a16="http://schemas.microsoft.com/office/drawing/2014/main" xmlns="" id="{DFEEEDD2-5E1B-489B-B8A6-2E4DEB094FF5}"/>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5" name="TextBox 34">
              <a:extLst>
                <a:ext uri="{FF2B5EF4-FFF2-40B4-BE49-F238E27FC236}">
                  <a16:creationId xmlns:a16="http://schemas.microsoft.com/office/drawing/2014/main" xmlns="" id="{C82D3812-68C9-4B7F-B501-5CBB55393C17}"/>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6" name="TextBox 35">
              <a:extLst>
                <a:ext uri="{FF2B5EF4-FFF2-40B4-BE49-F238E27FC236}">
                  <a16:creationId xmlns:a16="http://schemas.microsoft.com/office/drawing/2014/main" xmlns="" id="{127794EA-4C51-4FD1-9EDE-9C5411E6344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7" name="TextBox 36">
              <a:extLst>
                <a:ext uri="{FF2B5EF4-FFF2-40B4-BE49-F238E27FC236}">
                  <a16:creationId xmlns:a16="http://schemas.microsoft.com/office/drawing/2014/main" xmlns="" id="{0182E8FF-3961-49A8-8220-C3E5F0D01BE5}"/>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8" name="TextBox 37">
              <a:extLst>
                <a:ext uri="{FF2B5EF4-FFF2-40B4-BE49-F238E27FC236}">
                  <a16:creationId xmlns:a16="http://schemas.microsoft.com/office/drawing/2014/main" xmlns="" id="{B426A3C1-B88F-4790-9D93-7F7F70832C8C}"/>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9" name="TextBox 38">
              <a:extLst>
                <a:ext uri="{FF2B5EF4-FFF2-40B4-BE49-F238E27FC236}">
                  <a16:creationId xmlns:a16="http://schemas.microsoft.com/office/drawing/2014/main" xmlns="" id="{309AC9A2-5090-4116-9D52-526B4B714E78}"/>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42" name="TextBox 41"/>
          <p:cNvSpPr txBox="1"/>
          <p:nvPr/>
        </p:nvSpPr>
        <p:spPr>
          <a:xfrm>
            <a:off x="437104" y="456766"/>
            <a:ext cx="8418490" cy="95410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2800" dirty="0" smtClean="0">
                <a:ln w="0"/>
              </a:rPr>
              <a:t>Fill in the blanks with the verb given in the box. Put them into their correct forms.</a:t>
            </a:r>
            <a:endParaRPr lang="en-US" sz="2800" dirty="0">
              <a:ln w="0"/>
            </a:endParaRPr>
          </a:p>
        </p:txBody>
      </p:sp>
      <p:sp>
        <p:nvSpPr>
          <p:cNvPr id="43" name="TextBox 42"/>
          <p:cNvSpPr txBox="1"/>
          <p:nvPr/>
        </p:nvSpPr>
        <p:spPr>
          <a:xfrm>
            <a:off x="437103" y="1515769"/>
            <a:ext cx="8418490" cy="830997"/>
          </a:xfrm>
          <a:prstGeom prst="rect">
            <a:avLst/>
          </a:prstGeom>
          <a:solidFill>
            <a:schemeClr val="bg2"/>
          </a:solidFill>
        </p:spPr>
        <p:txBody>
          <a:bodyPr wrap="square" rtlCol="0">
            <a:spAutoFit/>
          </a:bodyPr>
          <a:lstStyle/>
          <a:p>
            <a:r>
              <a:rPr lang="en-US" sz="2400" dirty="0" smtClean="0"/>
              <a:t>add	arrive	begin	do	here	live	seen	support		tread		work	</a:t>
            </a:r>
            <a:endParaRPr lang="en-US" sz="2400" dirty="0"/>
          </a:p>
        </p:txBody>
      </p:sp>
      <p:sp>
        <p:nvSpPr>
          <p:cNvPr id="44" name="TextBox 43"/>
          <p:cNvSpPr txBox="1"/>
          <p:nvPr/>
        </p:nvSpPr>
        <p:spPr>
          <a:xfrm>
            <a:off x="437103" y="2429338"/>
            <a:ext cx="8418490" cy="1938992"/>
          </a:xfrm>
          <a:prstGeom prst="rect">
            <a:avLst/>
          </a:prstGeom>
          <a:solidFill>
            <a:schemeClr val="bg2"/>
          </a:solidFill>
        </p:spPr>
        <p:txBody>
          <a:bodyPr wrap="square" rtlCol="0">
            <a:spAutoFit/>
          </a:bodyPr>
          <a:lstStyle/>
          <a:p>
            <a:r>
              <a:rPr lang="en-US" sz="2400" dirty="0" smtClean="0"/>
              <a:t>Tania is a poor garment worker. She ---- in big garment factory in </a:t>
            </a:r>
            <a:r>
              <a:rPr lang="en-US" sz="2400" dirty="0" err="1" smtClean="0"/>
              <a:t>Gazipur</a:t>
            </a:r>
            <a:r>
              <a:rPr lang="en-US" sz="2400" dirty="0" smtClean="0"/>
              <a:t>. She ---- in a slum with a few fellow workers. She works eight hours a day on a monthly salary of Tk. 3000/-, she does overtime to ---- some more money to her income. If she can save something, she ---- it to her father to ---- the family.</a:t>
            </a:r>
            <a:endParaRPr lang="en-US" sz="2400" dirty="0"/>
          </a:p>
        </p:txBody>
      </p:sp>
      <p:sp>
        <p:nvSpPr>
          <p:cNvPr id="45" name="TextBox 44"/>
          <p:cNvSpPr txBox="1"/>
          <p:nvPr/>
        </p:nvSpPr>
        <p:spPr>
          <a:xfrm>
            <a:off x="450355" y="4387702"/>
            <a:ext cx="11345594" cy="1938992"/>
          </a:xfrm>
          <a:prstGeom prst="rect">
            <a:avLst/>
          </a:prstGeom>
          <a:solidFill>
            <a:schemeClr val="bg2"/>
          </a:solidFill>
        </p:spPr>
        <p:txBody>
          <a:bodyPr wrap="square" rtlCol="0">
            <a:spAutoFit/>
          </a:bodyPr>
          <a:lstStyle/>
          <a:p>
            <a:r>
              <a:rPr lang="en-US" sz="2400" dirty="0" smtClean="0"/>
              <a:t>One day Tania was busy ---- her work in factory. Suddenly she ---- someone shouting “Fire! Fire!” The workers were panic-stricken and everyone ---- to rush to the stairs. There were not enough staircases in the factory building. So some workers were ---- under the foot and others were injured in some other ways. However, the fire brigade ---- there in minutes and nothing serious happened. </a:t>
            </a:r>
            <a:endParaRPr lang="en-US" sz="2400" dirty="0"/>
          </a:p>
        </p:txBody>
      </p:sp>
    </p:spTree>
    <p:extLst>
      <p:ext uri="{BB962C8B-B14F-4D97-AF65-F5344CB8AC3E}">
        <p14:creationId xmlns:p14="http://schemas.microsoft.com/office/powerpoint/2010/main" val="46845309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63" presetClass="path" presetSubtype="0" accel="50000" decel="50000" fill="hold" nodeType="afterEffect">
                                  <p:stCondLst>
                                    <p:cond delay="0"/>
                                  </p:stCondLst>
                                  <p:childTnLst>
                                    <p:animMotion origin="layout" path="M -1.875E-6 -1.11111E-6 L -0.51575 0.00857 " pathEditMode="relative" rAng="0" ptsTypes="AA">
                                      <p:cBhvr>
                                        <p:cTn id="15" dur="250" fill="hold"/>
                                        <p:tgtEl>
                                          <p:spTgt spid="7"/>
                                        </p:tgtEl>
                                        <p:attrNameLst>
                                          <p:attrName>ppt_x</p:attrName>
                                          <p:attrName>ppt_y</p:attrName>
                                        </p:attrNameLst>
                                      </p:cBhvr>
                                      <p:rCtr x="-25794" y="417"/>
                                    </p:animMotion>
                                  </p:childTnLst>
                                </p:cTn>
                              </p:par>
                              <p:par>
                                <p:cTn id="16" presetID="35" presetClass="path" presetSubtype="0" accel="50000" decel="50000" fill="hold" nodeType="withEffect">
                                  <p:stCondLst>
                                    <p:cond delay="0"/>
                                  </p:stCondLst>
                                  <p:childTnLst>
                                    <p:animMotion origin="layout" path="M 4.79167E-6 -2.96296E-6 L 0.14218 -0.00162 " pathEditMode="relative" rAng="0" ptsTypes="AA">
                                      <p:cBhvr>
                                        <p:cTn id="17" dur="250" fill="hold"/>
                                        <p:tgtEl>
                                          <p:spTgt spid="11"/>
                                        </p:tgtEl>
                                        <p:attrNameLst>
                                          <p:attrName>ppt_x</p:attrName>
                                          <p:attrName>ppt_y</p:attrName>
                                        </p:attrNameLst>
                                      </p:cBhvr>
                                      <p:rCtr x="7109" y="-93"/>
                                    </p:animMotion>
                                  </p:childTnLst>
                                </p:cTn>
                              </p:par>
                            </p:childTnLst>
                          </p:cTn>
                        </p:par>
                        <p:par>
                          <p:cTn id="18" fill="hold">
                            <p:stCondLst>
                              <p:cond delay="500"/>
                            </p:stCondLst>
                            <p:childTnLst>
                              <p:par>
                                <p:cTn id="19" presetID="63" presetClass="path" presetSubtype="0" accel="50000" decel="50000" fill="hold" nodeType="afterEffect">
                                  <p:stCondLst>
                                    <p:cond delay="0"/>
                                  </p:stCondLst>
                                  <p:childTnLst>
                                    <p:animMotion origin="layout" path="M 0.31966 -0.01759 L 0.74348 -0.02083 " pathEditMode="relative" rAng="0" ptsTypes="AA">
                                      <p:cBhvr>
                                        <p:cTn id="20" dur="1000" fill="hold"/>
                                        <p:tgtEl>
                                          <p:spTgt spid="11"/>
                                        </p:tgtEl>
                                        <p:attrNameLst>
                                          <p:attrName>ppt_x</p:attrName>
                                          <p:attrName>ppt_y</p:attrName>
                                        </p:attrNameLst>
                                      </p:cBhvr>
                                      <p:rCtr x="21185" y="-162"/>
                                    </p:animMotion>
                                  </p:childTnLst>
                                </p:cTn>
                              </p:par>
                              <p:par>
                                <p:cTn id="21" presetID="63" presetClass="path" presetSubtype="0" accel="50000" decel="50000" fill="hold" nodeType="withEffect">
                                  <p:stCondLst>
                                    <p:cond delay="0"/>
                                  </p:stCondLst>
                                  <p:childTnLst>
                                    <p:animMotion origin="layout" path="M -0.40325 0.01019 L -1.875E-6 -1.11111E-6 " pathEditMode="relative" rAng="0" ptsTypes="AA">
                                      <p:cBhvr>
                                        <p:cTn id="22" dur="1000" fill="hold"/>
                                        <p:tgtEl>
                                          <p:spTgt spid="7"/>
                                        </p:tgtEl>
                                        <p:attrNameLst>
                                          <p:attrName>ppt_x</p:attrName>
                                          <p:attrName>ppt_y</p:attrName>
                                        </p:attrNameLst>
                                      </p:cBhvr>
                                      <p:rCtr x="20156" y="-509"/>
                                    </p:animMotion>
                                  </p:childTnLst>
                                </p:cTn>
                              </p:par>
                              <p:par>
                                <p:cTn id="23" presetID="23" presetClass="entr" presetSubtype="16"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ppt_w</p:attrName>
                                        </p:attrNameLst>
                                      </p:cBhvr>
                                      <p:tavLst>
                                        <p:tav tm="0">
                                          <p:val>
                                            <p:fltVal val="0"/>
                                          </p:val>
                                        </p:tav>
                                        <p:tav tm="100000">
                                          <p:val>
                                            <p:strVal val="#ppt_w"/>
                                          </p:val>
                                        </p:tav>
                                      </p:tavLst>
                                    </p:anim>
                                    <p:anim calcmode="lin" valueType="num">
                                      <p:cBhvr>
                                        <p:cTn id="26" dur="25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 presetClass="entr" presetSubtype="8" decel="68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anim calcmode="lin" valueType="num">
                                      <p:cBhvr>
                                        <p:cTn id="55" dur="500" fill="hold"/>
                                        <p:tgtEl>
                                          <p:spTgt spid="27"/>
                                        </p:tgtEl>
                                        <p:attrNameLst>
                                          <p:attrName>ppt_x</p:attrName>
                                        </p:attrNameLst>
                                      </p:cBhvr>
                                      <p:tavLst>
                                        <p:tav tm="0">
                                          <p:val>
                                            <p:strVal val="#ppt_x"/>
                                          </p:val>
                                        </p:tav>
                                        <p:tav tm="100000">
                                          <p:val>
                                            <p:strVal val="#ppt_x"/>
                                          </p:val>
                                        </p:tav>
                                      </p:tavLst>
                                    </p:anim>
                                    <p:anim calcmode="lin" valueType="num">
                                      <p:cBhvr>
                                        <p:cTn id="56" dur="50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8" presetClass="emph" presetSubtype="0" repeatCount="3000" fill="hold" nodeType="afterEffect">
                                  <p:stCondLst>
                                    <p:cond delay="0"/>
                                  </p:stCondLst>
                                  <p:childTnLst>
                                    <p:animRot by="21600000">
                                      <p:cBhvr>
                                        <p:cTn id="59" dur="60000" fill="hold"/>
                                        <p:tgtEl>
                                          <p:spTgt spid="21"/>
                                        </p:tgtEl>
                                        <p:attrNameLst>
                                          <p:attrName>r</p:attrName>
                                        </p:attrNameLst>
                                      </p:cBhvr>
                                    </p:animRot>
                                  </p:childTnLst>
                                </p:cTn>
                              </p:par>
                              <p:par>
                                <p:cTn id="60" presetID="8" presetClass="emph" presetSubtype="0" fill="hold" nodeType="withEffect">
                                  <p:stCondLst>
                                    <p:cond delay="0"/>
                                  </p:stCondLst>
                                  <p:childTnLst>
                                    <p:animRot by="5400000">
                                      <p:cBhvr>
                                        <p:cTn id="61" dur="180000" fill="hold"/>
                                        <p:tgtEl>
                                          <p:spTgt spid="16"/>
                                        </p:tgtEl>
                                        <p:attrNameLst>
                                          <p:attrName>r</p:attrName>
                                        </p:attrNameLst>
                                      </p:cBhvr>
                                    </p:animRot>
                                  </p:childTnLst>
                                </p:cTn>
                              </p:par>
                              <p:par>
                                <p:cTn id="62" presetID="22" presetClass="entr" presetSubtype="8"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6"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355" y="1550504"/>
            <a:ext cx="11345594" cy="2032774"/>
          </a:xfrm>
          <a:prstGeom prst="rect">
            <a:avLst/>
          </a:prstGeom>
          <a:solidFill>
            <a:schemeClr val="bg2"/>
          </a:solidFill>
        </p:spPr>
        <p:txBody>
          <a:bodyPr wrap="square" rtlCol="0">
            <a:prstTxWarp prst="textPlain">
              <a:avLst/>
            </a:prstTxWarp>
            <a:spAutoFit/>
          </a:bodyPr>
          <a:lstStyle/>
          <a:p>
            <a:r>
              <a:rPr lang="en-US" sz="2400" dirty="0" smtClean="0"/>
              <a:t>Tania is a poor garment worker. She </a:t>
            </a:r>
            <a:r>
              <a:rPr lang="en-US" sz="2400" dirty="0" smtClean="0">
                <a:solidFill>
                  <a:srgbClr val="E14FC2"/>
                </a:solidFill>
              </a:rPr>
              <a:t>works</a:t>
            </a:r>
            <a:r>
              <a:rPr lang="en-US" sz="2400" dirty="0" smtClean="0"/>
              <a:t> in big garment factory in </a:t>
            </a:r>
            <a:r>
              <a:rPr lang="en-US" sz="2400" dirty="0" err="1" smtClean="0"/>
              <a:t>Gazipur</a:t>
            </a:r>
            <a:r>
              <a:rPr lang="en-US" sz="2400" dirty="0" smtClean="0"/>
              <a:t>. She </a:t>
            </a:r>
            <a:r>
              <a:rPr lang="en-US" sz="2400" dirty="0" smtClean="0">
                <a:solidFill>
                  <a:srgbClr val="E14FC2"/>
                </a:solidFill>
              </a:rPr>
              <a:t>lives</a:t>
            </a:r>
            <a:r>
              <a:rPr lang="en-US" sz="2400" dirty="0" smtClean="0"/>
              <a:t> in a slum with a few fellow workers. She works eight hours a day on a monthly salary of Tk. 3000/-, she does overtime to </a:t>
            </a:r>
            <a:r>
              <a:rPr lang="en-US" sz="2400" dirty="0" smtClean="0">
                <a:solidFill>
                  <a:srgbClr val="E14FC2"/>
                </a:solidFill>
              </a:rPr>
              <a:t>add</a:t>
            </a:r>
            <a:r>
              <a:rPr lang="en-US" sz="2400" dirty="0" smtClean="0"/>
              <a:t> some more money to her income. If she can save something, she </a:t>
            </a:r>
            <a:r>
              <a:rPr lang="en-US" sz="2400" dirty="0" smtClean="0">
                <a:solidFill>
                  <a:srgbClr val="E14FC2"/>
                </a:solidFill>
              </a:rPr>
              <a:t>sends </a:t>
            </a:r>
            <a:r>
              <a:rPr lang="en-US" sz="2400" dirty="0" smtClean="0"/>
              <a:t>it to her father to </a:t>
            </a:r>
            <a:r>
              <a:rPr lang="en-US" sz="2400" dirty="0" smtClean="0">
                <a:solidFill>
                  <a:srgbClr val="E14FC2"/>
                </a:solidFill>
              </a:rPr>
              <a:t>support</a:t>
            </a:r>
            <a:r>
              <a:rPr lang="en-US" sz="2400" dirty="0" smtClean="0"/>
              <a:t> the family.</a:t>
            </a:r>
            <a:endParaRPr lang="en-US" sz="2400" dirty="0"/>
          </a:p>
        </p:txBody>
      </p:sp>
      <p:sp>
        <p:nvSpPr>
          <p:cNvPr id="3" name="TextBox 2"/>
          <p:cNvSpPr txBox="1"/>
          <p:nvPr/>
        </p:nvSpPr>
        <p:spPr>
          <a:xfrm>
            <a:off x="450355" y="3656598"/>
            <a:ext cx="11345594" cy="2511074"/>
          </a:xfrm>
          <a:prstGeom prst="rect">
            <a:avLst/>
          </a:prstGeom>
          <a:solidFill>
            <a:schemeClr val="bg2"/>
          </a:solidFill>
        </p:spPr>
        <p:txBody>
          <a:bodyPr wrap="square" rtlCol="0">
            <a:prstTxWarp prst="textPlain">
              <a:avLst/>
            </a:prstTxWarp>
            <a:spAutoFit/>
          </a:bodyPr>
          <a:lstStyle/>
          <a:p>
            <a:r>
              <a:rPr lang="en-US" sz="2400" dirty="0" smtClean="0"/>
              <a:t>One day Tania was busy </a:t>
            </a:r>
            <a:r>
              <a:rPr lang="en-US" sz="2400" dirty="0" smtClean="0">
                <a:solidFill>
                  <a:srgbClr val="E14FC2"/>
                </a:solidFill>
              </a:rPr>
              <a:t>doing</a:t>
            </a:r>
            <a:r>
              <a:rPr lang="en-US" sz="2400" dirty="0" smtClean="0"/>
              <a:t> her work in factory. Suddenly she </a:t>
            </a:r>
            <a:r>
              <a:rPr lang="en-US" sz="2400" dirty="0" smtClean="0">
                <a:solidFill>
                  <a:srgbClr val="E14FC2"/>
                </a:solidFill>
              </a:rPr>
              <a:t>heard</a:t>
            </a:r>
            <a:r>
              <a:rPr lang="en-US" sz="2400" dirty="0" smtClean="0"/>
              <a:t> someone shouting “Fire! Fire!” The workers were panic-stricken and everyone </a:t>
            </a:r>
            <a:r>
              <a:rPr lang="en-US" sz="2400" dirty="0" smtClean="0">
                <a:solidFill>
                  <a:srgbClr val="E14FC2"/>
                </a:solidFill>
              </a:rPr>
              <a:t>began</a:t>
            </a:r>
            <a:r>
              <a:rPr lang="en-US" sz="2400" dirty="0" smtClean="0"/>
              <a:t> to rush to the stairs. There were not enough staircases in the factory building. So some workers were </a:t>
            </a:r>
            <a:r>
              <a:rPr lang="en-US" sz="2400" dirty="0" err="1" smtClean="0">
                <a:solidFill>
                  <a:srgbClr val="E14FC2"/>
                </a:solidFill>
              </a:rPr>
              <a:t>troden</a:t>
            </a:r>
            <a:r>
              <a:rPr lang="en-US" sz="2400" dirty="0" smtClean="0"/>
              <a:t> under the foot and others were injured in some other ways. However, the fire brigade </a:t>
            </a:r>
            <a:r>
              <a:rPr lang="en-US" sz="2400" dirty="0" smtClean="0">
                <a:solidFill>
                  <a:srgbClr val="E14FC2"/>
                </a:solidFill>
              </a:rPr>
              <a:t>arrive</a:t>
            </a:r>
            <a:r>
              <a:rPr lang="en-US" sz="2400" dirty="0" smtClean="0"/>
              <a:t> there in minutes and nothing serious happened. </a:t>
            </a:r>
            <a:endParaRPr lang="en-US" sz="2400" dirty="0"/>
          </a:p>
        </p:txBody>
      </p:sp>
      <p:sp>
        <p:nvSpPr>
          <p:cNvPr id="4" name="TextBox 3"/>
          <p:cNvSpPr txBox="1"/>
          <p:nvPr/>
        </p:nvSpPr>
        <p:spPr>
          <a:xfrm>
            <a:off x="2133600" y="304800"/>
            <a:ext cx="7832035" cy="584775"/>
          </a:xfrm>
          <a:prstGeom prst="rect">
            <a:avLst/>
          </a:prstGeom>
          <a:solidFill>
            <a:srgbClr val="00B0F0"/>
          </a:solidFill>
        </p:spPr>
        <p:txBody>
          <a:bodyPr wrap="square" rtlCol="0">
            <a:spAutoFit/>
          </a:bodyPr>
          <a:lstStyle/>
          <a:p>
            <a:pPr algn="ctr"/>
            <a:r>
              <a:rPr lang="en-US" sz="3200" dirty="0" smtClean="0"/>
              <a:t>You may check your answers</a:t>
            </a:r>
            <a:endParaRPr lang="en-US" sz="3200" dirty="0"/>
          </a:p>
        </p:txBody>
      </p:sp>
    </p:spTree>
    <p:extLst>
      <p:ext uri="{BB962C8B-B14F-4D97-AF65-F5344CB8AC3E}">
        <p14:creationId xmlns:p14="http://schemas.microsoft.com/office/powerpoint/2010/main" val="23749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12CF09B-36BF-432E-8CE1-5BAF59C11FA3}"/>
              </a:ext>
            </a:extLst>
          </p:cNvPr>
          <p:cNvSpPr txBox="1"/>
          <p:nvPr/>
        </p:nvSpPr>
        <p:spPr>
          <a:xfrm>
            <a:off x="4526324" y="365760"/>
            <a:ext cx="2845145" cy="460910"/>
          </a:xfrm>
          <a:prstGeom prst="rect">
            <a:avLst/>
          </a:prstGeom>
          <a:noFill/>
          <a:ln>
            <a:noFill/>
          </a:ln>
          <a:effectLst/>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works</a:t>
            </a:r>
            <a:endParaRPr lang="en-US" sz="2400" u="sng"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62E4F371-E0F2-4FCF-8B88-056686B7F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79" y="256814"/>
            <a:ext cx="2795726" cy="1905523"/>
          </a:xfrm>
          <a:prstGeom prst="rect">
            <a:avLst/>
          </a:prstGeom>
        </p:spPr>
      </p:pic>
      <p:sp>
        <p:nvSpPr>
          <p:cNvPr id="4" name="Right Arrow 37">
            <a:extLst>
              <a:ext uri="{FF2B5EF4-FFF2-40B4-BE49-F238E27FC236}">
                <a16:creationId xmlns:a16="http://schemas.microsoft.com/office/drawing/2014/main" xmlns="" id="{F3804489-7623-4CF4-82F1-F4F2E8998840}"/>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Time: 6mins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grpSp>
        <p:nvGrpSpPr>
          <p:cNvPr id="5" name="Group 4">
            <a:extLst>
              <a:ext uri="{FF2B5EF4-FFF2-40B4-BE49-F238E27FC236}">
                <a16:creationId xmlns:a16="http://schemas.microsoft.com/office/drawing/2014/main" xmlns="" id="{1B2ABEE7-80FB-4FBE-9B60-3B57175793C5}"/>
              </a:ext>
            </a:extLst>
          </p:cNvPr>
          <p:cNvGrpSpPr/>
          <p:nvPr/>
        </p:nvGrpSpPr>
        <p:grpSpPr>
          <a:xfrm>
            <a:off x="9872868" y="173864"/>
            <a:ext cx="2137050" cy="2039250"/>
            <a:chOff x="8836796" y="1019658"/>
            <a:chExt cx="2502142" cy="2375344"/>
          </a:xfrm>
        </p:grpSpPr>
        <p:sp>
          <p:nvSpPr>
            <p:cNvPr id="6" name="Oval 5">
              <a:extLst>
                <a:ext uri="{FF2B5EF4-FFF2-40B4-BE49-F238E27FC236}">
                  <a16:creationId xmlns:a16="http://schemas.microsoft.com/office/drawing/2014/main" xmlns="" id="{72830D43-5135-40CF-B989-6760736EA1A5}"/>
                </a:ext>
              </a:extLst>
            </p:cNvPr>
            <p:cNvSpPr/>
            <p:nvPr/>
          </p:nvSpPr>
          <p:spPr>
            <a:xfrm>
              <a:off x="8836796" y="1019658"/>
              <a:ext cx="2502142" cy="237534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4-Point Star 12">
              <a:extLst>
                <a:ext uri="{FF2B5EF4-FFF2-40B4-BE49-F238E27FC236}">
                  <a16:creationId xmlns:a16="http://schemas.microsoft.com/office/drawing/2014/main" xmlns="" id="{82BCF882-D9B2-4744-A1E2-F1FC6ABA29D5}"/>
                </a:ext>
              </a:extLst>
            </p:cNvPr>
            <p:cNvSpPr/>
            <p:nvPr/>
          </p:nvSpPr>
          <p:spPr>
            <a:xfrm>
              <a:off x="10100897" y="2126680"/>
              <a:ext cx="165498" cy="214421"/>
            </a:xfrm>
            <a:prstGeom prst="star4">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xmlns="" id="{B3D447C0-FDA7-4BD6-B142-43A729111FA3}"/>
              </a:ext>
            </a:extLst>
          </p:cNvPr>
          <p:cNvGrpSpPr/>
          <p:nvPr/>
        </p:nvGrpSpPr>
        <p:grpSpPr>
          <a:xfrm>
            <a:off x="10886845" y="490238"/>
            <a:ext cx="228860" cy="1399205"/>
            <a:chOff x="3810000" y="3124200"/>
            <a:chExt cx="414996" cy="3200400"/>
          </a:xfrm>
        </p:grpSpPr>
        <p:grpSp>
          <p:nvGrpSpPr>
            <p:cNvPr id="9" name="Group 38">
              <a:extLst>
                <a:ext uri="{FF2B5EF4-FFF2-40B4-BE49-F238E27FC236}">
                  <a16:creationId xmlns:a16="http://schemas.microsoft.com/office/drawing/2014/main" xmlns="" id="{76186678-E47F-4858-92C9-7A5833028C18}"/>
                </a:ext>
              </a:extLst>
            </p:cNvPr>
            <p:cNvGrpSpPr/>
            <p:nvPr/>
          </p:nvGrpSpPr>
          <p:grpSpPr>
            <a:xfrm>
              <a:off x="3810000" y="3124200"/>
              <a:ext cx="414996" cy="3200400"/>
              <a:chOff x="3914336" y="2362200"/>
              <a:chExt cx="310660" cy="3962400"/>
            </a:xfrm>
          </p:grpSpPr>
          <p:sp>
            <p:nvSpPr>
              <p:cNvPr id="11" name="Isosceles Triangle 10">
                <a:extLst>
                  <a:ext uri="{FF2B5EF4-FFF2-40B4-BE49-F238E27FC236}">
                    <a16:creationId xmlns:a16="http://schemas.microsoft.com/office/drawing/2014/main" xmlns="" id="{F1A9AF57-83E4-4F8E-A8E9-055A554172F1}"/>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a:extLst>
                  <a:ext uri="{FF2B5EF4-FFF2-40B4-BE49-F238E27FC236}">
                    <a16:creationId xmlns:a16="http://schemas.microsoft.com/office/drawing/2014/main" xmlns="" id="{BF96AF43-DDA2-48B4-A262-EC0EBA47A911}"/>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Oval 9">
              <a:extLst>
                <a:ext uri="{FF2B5EF4-FFF2-40B4-BE49-F238E27FC236}">
                  <a16:creationId xmlns:a16="http://schemas.microsoft.com/office/drawing/2014/main" xmlns="" id="{09F82D10-8FA9-4991-838A-BA96B63A583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3" name="Group 12">
            <a:extLst>
              <a:ext uri="{FF2B5EF4-FFF2-40B4-BE49-F238E27FC236}">
                <a16:creationId xmlns:a16="http://schemas.microsoft.com/office/drawing/2014/main" xmlns="" id="{478DF0A8-154D-499C-AE30-A3577215C36D}"/>
              </a:ext>
            </a:extLst>
          </p:cNvPr>
          <p:cNvGrpSpPr/>
          <p:nvPr/>
        </p:nvGrpSpPr>
        <p:grpSpPr>
          <a:xfrm>
            <a:off x="10819506" y="448942"/>
            <a:ext cx="337541" cy="1470992"/>
            <a:chOff x="4224186" y="236408"/>
            <a:chExt cx="167510" cy="2252434"/>
          </a:xfrm>
        </p:grpSpPr>
        <p:grpSp>
          <p:nvGrpSpPr>
            <p:cNvPr id="14" name="Group 13">
              <a:extLst>
                <a:ext uri="{FF2B5EF4-FFF2-40B4-BE49-F238E27FC236}">
                  <a16:creationId xmlns:a16="http://schemas.microsoft.com/office/drawing/2014/main" xmlns="" id="{02317D15-FAEB-4EA6-93A1-E300E28352C1}"/>
                </a:ext>
              </a:extLst>
            </p:cNvPr>
            <p:cNvGrpSpPr/>
            <p:nvPr/>
          </p:nvGrpSpPr>
          <p:grpSpPr>
            <a:xfrm rot="10800000">
              <a:off x="4267200" y="236408"/>
              <a:ext cx="86528" cy="2252434"/>
              <a:chOff x="6117158" y="554330"/>
              <a:chExt cx="325626" cy="2411665"/>
            </a:xfrm>
          </p:grpSpPr>
          <p:sp>
            <p:nvSpPr>
              <p:cNvPr id="16" name="Isosceles Triangle 15">
                <a:extLst>
                  <a:ext uri="{FF2B5EF4-FFF2-40B4-BE49-F238E27FC236}">
                    <a16:creationId xmlns:a16="http://schemas.microsoft.com/office/drawing/2014/main" xmlns="" id="{F8449D10-D268-4E57-B31D-19A694F1FDD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BB484C02-12F1-473E-B7C2-198219653ADE}"/>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xmlns="" id="{BFC6FCE8-EB42-48FA-BD21-7AF062C87103}"/>
                </a:ext>
              </a:extLst>
            </p:cNvPr>
            <p:cNvSpPr/>
            <p:nvPr/>
          </p:nvSpPr>
          <p:spPr>
            <a:xfrm>
              <a:off x="4224186" y="1027282"/>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xmlns="" id="{969065B3-95E0-4FE3-88B4-153463E8DB82}"/>
              </a:ext>
            </a:extLst>
          </p:cNvPr>
          <p:cNvSpPr/>
          <p:nvPr/>
        </p:nvSpPr>
        <p:spPr>
          <a:xfrm>
            <a:off x="9925062" y="214501"/>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xmlns="" id="{7D453861-E501-4796-9EC3-20C2D581AA3F}"/>
              </a:ext>
            </a:extLst>
          </p:cNvPr>
          <p:cNvGrpSpPr/>
          <p:nvPr/>
        </p:nvGrpSpPr>
        <p:grpSpPr>
          <a:xfrm>
            <a:off x="9869366" y="172278"/>
            <a:ext cx="2121540" cy="2141684"/>
            <a:chOff x="2576739" y="3078455"/>
            <a:chExt cx="2647036" cy="2560520"/>
          </a:xfrm>
        </p:grpSpPr>
        <p:sp>
          <p:nvSpPr>
            <p:cNvPr id="20" name="TextBox 19">
              <a:extLst>
                <a:ext uri="{FF2B5EF4-FFF2-40B4-BE49-F238E27FC236}">
                  <a16:creationId xmlns:a16="http://schemas.microsoft.com/office/drawing/2014/main" xmlns="" id="{96DD1E68-DD03-4991-9CE2-72624409E21F}"/>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1" name="TextBox 20">
              <a:extLst>
                <a:ext uri="{FF2B5EF4-FFF2-40B4-BE49-F238E27FC236}">
                  <a16:creationId xmlns:a16="http://schemas.microsoft.com/office/drawing/2014/main" xmlns="" id="{5451313F-B438-4E8A-AF22-32A15750DC74}"/>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2" name="TextBox 21">
              <a:extLst>
                <a:ext uri="{FF2B5EF4-FFF2-40B4-BE49-F238E27FC236}">
                  <a16:creationId xmlns:a16="http://schemas.microsoft.com/office/drawing/2014/main" xmlns="" id="{114175D7-F38B-4F41-81B0-73F16646D36D}"/>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3" name="TextBox 22">
              <a:extLst>
                <a:ext uri="{FF2B5EF4-FFF2-40B4-BE49-F238E27FC236}">
                  <a16:creationId xmlns:a16="http://schemas.microsoft.com/office/drawing/2014/main" xmlns="" id="{7B3F76FC-6AA4-47CB-B03E-F06402AB4892}"/>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4" name="TextBox 23">
              <a:extLst>
                <a:ext uri="{FF2B5EF4-FFF2-40B4-BE49-F238E27FC236}">
                  <a16:creationId xmlns:a16="http://schemas.microsoft.com/office/drawing/2014/main" xmlns="" id="{AACB7257-0298-4258-9843-211D595F353A}"/>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5" name="TextBox 24">
              <a:extLst>
                <a:ext uri="{FF2B5EF4-FFF2-40B4-BE49-F238E27FC236}">
                  <a16:creationId xmlns:a16="http://schemas.microsoft.com/office/drawing/2014/main" xmlns="" id="{EE2BD304-F7C9-4469-A5E8-FF7393546ABC}"/>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6" name="TextBox 25">
              <a:extLst>
                <a:ext uri="{FF2B5EF4-FFF2-40B4-BE49-F238E27FC236}">
                  <a16:creationId xmlns:a16="http://schemas.microsoft.com/office/drawing/2014/main" xmlns="" id="{E979B624-ED41-4159-B40F-D0E665C33A24}"/>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7" name="TextBox 26">
              <a:extLst>
                <a:ext uri="{FF2B5EF4-FFF2-40B4-BE49-F238E27FC236}">
                  <a16:creationId xmlns:a16="http://schemas.microsoft.com/office/drawing/2014/main" xmlns="" id="{DFDFA1CD-848F-410B-8BA6-CC6387422EB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8" name="TextBox 27">
              <a:extLst>
                <a:ext uri="{FF2B5EF4-FFF2-40B4-BE49-F238E27FC236}">
                  <a16:creationId xmlns:a16="http://schemas.microsoft.com/office/drawing/2014/main" xmlns="" id="{023FBA02-BA82-42C2-876B-96FF730F8A3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29" name="TextBox 28">
              <a:extLst>
                <a:ext uri="{FF2B5EF4-FFF2-40B4-BE49-F238E27FC236}">
                  <a16:creationId xmlns:a16="http://schemas.microsoft.com/office/drawing/2014/main" xmlns="" id="{929D92D4-0939-427F-97C9-714A48169955}"/>
                </a:ext>
              </a:extLst>
            </p:cNvPr>
            <p:cNvSpPr txBox="1"/>
            <p:nvPr/>
          </p:nvSpPr>
          <p:spPr>
            <a:xfrm>
              <a:off x="2882805" y="4604824"/>
              <a:ext cx="333492" cy="269101"/>
            </a:xfrm>
            <a:prstGeom prst="rect">
              <a:avLst/>
            </a:prstGeom>
            <a:noFill/>
          </p:spPr>
          <p:txBody>
            <a:bodyPr wrap="square" rtlCol="0">
              <a:prstTxWarp prst="textPlain">
                <a:avLst/>
              </a:prstTxWarp>
              <a:spAutoFit/>
            </a:bodyPr>
            <a:lstStyle/>
            <a:p>
              <a:pPr algn="ctr"/>
              <a:r>
                <a:rPr lang="en-US" sz="2400" dirty="0">
                  <a:solidFill>
                    <a:srgbClr val="00B0F0"/>
                  </a:solidFill>
                  <a:effectLst>
                    <a:outerShdw blurRad="38100" dist="38100" dir="2700000" algn="tl">
                      <a:srgbClr val="000000">
                        <a:alpha val="43137"/>
                      </a:srgbClr>
                    </a:outerShdw>
                  </a:effectLst>
                </a:rPr>
                <a:t>8</a:t>
              </a:r>
            </a:p>
          </p:txBody>
        </p:sp>
        <p:sp>
          <p:nvSpPr>
            <p:cNvPr id="30" name="TextBox 29">
              <a:extLst>
                <a:ext uri="{FF2B5EF4-FFF2-40B4-BE49-F238E27FC236}">
                  <a16:creationId xmlns:a16="http://schemas.microsoft.com/office/drawing/2014/main" xmlns="" id="{2D282471-BF58-4C2F-8DAB-50F92F52A658}"/>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1" name="TextBox 30">
              <a:extLst>
                <a:ext uri="{FF2B5EF4-FFF2-40B4-BE49-F238E27FC236}">
                  <a16:creationId xmlns:a16="http://schemas.microsoft.com/office/drawing/2014/main" xmlns="" id="{8D4B2616-3F1A-4027-83E0-8A9D7DB8C34A}"/>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4" name="TextBox 33"/>
          <p:cNvSpPr txBox="1"/>
          <p:nvPr/>
        </p:nvSpPr>
        <p:spPr>
          <a:xfrm>
            <a:off x="450355" y="2146139"/>
            <a:ext cx="11345594" cy="1569660"/>
          </a:xfrm>
          <a:prstGeom prst="rect">
            <a:avLst/>
          </a:prstGeom>
          <a:solidFill>
            <a:schemeClr val="bg2"/>
          </a:solidFill>
        </p:spPr>
        <p:txBody>
          <a:bodyPr wrap="square" rtlCol="0">
            <a:spAutoFit/>
          </a:bodyPr>
          <a:lstStyle/>
          <a:p>
            <a:r>
              <a:rPr lang="en-US" sz="2400" dirty="0" smtClean="0"/>
              <a:t>Tania is a poor garment worker. She </a:t>
            </a:r>
            <a:r>
              <a:rPr lang="en-US" sz="2400" dirty="0" smtClean="0">
                <a:solidFill>
                  <a:srgbClr val="E14FC2"/>
                </a:solidFill>
              </a:rPr>
              <a:t>works</a:t>
            </a:r>
            <a:r>
              <a:rPr lang="en-US" sz="2400" dirty="0" smtClean="0"/>
              <a:t> in big garment factory in </a:t>
            </a:r>
            <a:r>
              <a:rPr lang="en-US" sz="2400" dirty="0" err="1" smtClean="0"/>
              <a:t>Gazipur</a:t>
            </a:r>
            <a:r>
              <a:rPr lang="en-US" sz="2400" dirty="0" smtClean="0"/>
              <a:t>. She </a:t>
            </a:r>
            <a:r>
              <a:rPr lang="en-US" sz="2400" dirty="0" smtClean="0">
                <a:solidFill>
                  <a:srgbClr val="E14FC2"/>
                </a:solidFill>
              </a:rPr>
              <a:t>lives</a:t>
            </a:r>
            <a:r>
              <a:rPr lang="en-US" sz="2400" dirty="0" smtClean="0"/>
              <a:t> in a slum with a few fellow workers. She works eight hours a day on a monthly salary of Tk. 3000/-, she does overtime to </a:t>
            </a:r>
            <a:r>
              <a:rPr lang="en-US" sz="2400" dirty="0" smtClean="0">
                <a:solidFill>
                  <a:srgbClr val="E14FC2"/>
                </a:solidFill>
              </a:rPr>
              <a:t>add</a:t>
            </a:r>
            <a:r>
              <a:rPr lang="en-US" sz="2400" dirty="0" smtClean="0"/>
              <a:t> some more money to her income. If she can save something, she </a:t>
            </a:r>
            <a:r>
              <a:rPr lang="en-US" sz="2400" dirty="0" smtClean="0">
                <a:solidFill>
                  <a:srgbClr val="E14FC2"/>
                </a:solidFill>
              </a:rPr>
              <a:t>sends </a:t>
            </a:r>
            <a:r>
              <a:rPr lang="en-US" sz="2400" dirty="0" smtClean="0"/>
              <a:t>it to her father to </a:t>
            </a:r>
            <a:r>
              <a:rPr lang="en-US" sz="2400" dirty="0" smtClean="0">
                <a:solidFill>
                  <a:srgbClr val="E14FC2"/>
                </a:solidFill>
              </a:rPr>
              <a:t>support</a:t>
            </a:r>
            <a:r>
              <a:rPr lang="en-US" sz="2400" dirty="0" smtClean="0"/>
              <a:t> the family.</a:t>
            </a:r>
            <a:endParaRPr lang="en-US" sz="2400" dirty="0"/>
          </a:p>
        </p:txBody>
      </p:sp>
      <p:sp>
        <p:nvSpPr>
          <p:cNvPr id="35" name="TextBox 34"/>
          <p:cNvSpPr txBox="1"/>
          <p:nvPr/>
        </p:nvSpPr>
        <p:spPr>
          <a:xfrm>
            <a:off x="450355" y="3592576"/>
            <a:ext cx="11345594" cy="1938992"/>
          </a:xfrm>
          <a:prstGeom prst="rect">
            <a:avLst/>
          </a:prstGeom>
          <a:solidFill>
            <a:schemeClr val="bg2"/>
          </a:solidFill>
        </p:spPr>
        <p:txBody>
          <a:bodyPr wrap="square" rtlCol="0">
            <a:spAutoFit/>
          </a:bodyPr>
          <a:lstStyle/>
          <a:p>
            <a:r>
              <a:rPr lang="en-US" sz="2400" dirty="0" smtClean="0"/>
              <a:t>One day Tania was busy </a:t>
            </a:r>
            <a:r>
              <a:rPr lang="en-US" sz="2400" dirty="0" smtClean="0">
                <a:solidFill>
                  <a:srgbClr val="E14FC2"/>
                </a:solidFill>
              </a:rPr>
              <a:t>doing</a:t>
            </a:r>
            <a:r>
              <a:rPr lang="en-US" sz="2400" dirty="0" smtClean="0"/>
              <a:t> her work in factory. Suddenly she </a:t>
            </a:r>
            <a:r>
              <a:rPr lang="en-US" sz="2400" dirty="0" smtClean="0">
                <a:solidFill>
                  <a:srgbClr val="E14FC2"/>
                </a:solidFill>
              </a:rPr>
              <a:t>heard</a:t>
            </a:r>
            <a:r>
              <a:rPr lang="en-US" sz="2400" dirty="0" smtClean="0"/>
              <a:t> someone shouting “Fire! Fire!” The workers were panic-stricken and everyone </a:t>
            </a:r>
            <a:r>
              <a:rPr lang="en-US" sz="2400" dirty="0" smtClean="0">
                <a:solidFill>
                  <a:srgbClr val="E14FC2"/>
                </a:solidFill>
              </a:rPr>
              <a:t>began</a:t>
            </a:r>
            <a:r>
              <a:rPr lang="en-US" sz="2400" dirty="0" smtClean="0"/>
              <a:t> to rush to the stairs. There were not enough staircases in the factory building. So some workers were </a:t>
            </a:r>
            <a:r>
              <a:rPr lang="en-US" sz="2400" dirty="0" err="1" smtClean="0">
                <a:solidFill>
                  <a:srgbClr val="E14FC2"/>
                </a:solidFill>
              </a:rPr>
              <a:t>troden</a:t>
            </a:r>
            <a:r>
              <a:rPr lang="en-US" sz="2400" dirty="0" smtClean="0"/>
              <a:t> under the foot and others were injured in some other ways. However, the fire brigade </a:t>
            </a:r>
            <a:r>
              <a:rPr lang="en-US" sz="2400" dirty="0" smtClean="0">
                <a:solidFill>
                  <a:srgbClr val="E14FC2"/>
                </a:solidFill>
              </a:rPr>
              <a:t>arrive</a:t>
            </a:r>
            <a:r>
              <a:rPr lang="en-US" sz="2400" dirty="0" smtClean="0"/>
              <a:t> there in minutes and nothing serious happened. </a:t>
            </a:r>
            <a:endParaRPr lang="en-US" sz="2400" dirty="0"/>
          </a:p>
        </p:txBody>
      </p:sp>
      <p:sp>
        <p:nvSpPr>
          <p:cNvPr id="36" name="TextBox 35"/>
          <p:cNvSpPr txBox="1"/>
          <p:nvPr/>
        </p:nvSpPr>
        <p:spPr>
          <a:xfrm>
            <a:off x="3345044" y="1088937"/>
            <a:ext cx="6409634" cy="830997"/>
          </a:xfrm>
          <a:prstGeom prst="rect">
            <a:avLst/>
          </a:prstGeom>
          <a:solidFill>
            <a:srgbClr val="92D050"/>
          </a:solidFill>
        </p:spPr>
        <p:txBody>
          <a:bodyPr wrap="square" rtlCol="0">
            <a:prstTxWarp prst="textPlain">
              <a:avLst/>
            </a:prstTxWarp>
            <a:spAutoFit/>
          </a:bodyPr>
          <a:lstStyle/>
          <a:p>
            <a:pPr algn="ctr"/>
            <a:r>
              <a:rPr lang="en-US" sz="2400" dirty="0" smtClean="0"/>
              <a:t>Now read the completed passage silently and answer the following questions. </a:t>
            </a:r>
            <a:endParaRPr lang="en-US" sz="2400" dirty="0"/>
          </a:p>
        </p:txBody>
      </p:sp>
      <p:sp>
        <p:nvSpPr>
          <p:cNvPr id="37" name="TextBox 36"/>
          <p:cNvSpPr txBox="1"/>
          <p:nvPr/>
        </p:nvSpPr>
        <p:spPr>
          <a:xfrm>
            <a:off x="980662" y="5478560"/>
            <a:ext cx="10644950" cy="1200329"/>
          </a:xfrm>
          <a:prstGeom prst="rect">
            <a:avLst/>
          </a:prstGeom>
          <a:noFill/>
        </p:spPr>
        <p:txBody>
          <a:bodyPr wrap="square" rtlCol="0">
            <a:spAutoFit/>
          </a:bodyPr>
          <a:lstStyle/>
          <a:p>
            <a:r>
              <a:rPr lang="en-US" sz="2400" dirty="0" smtClean="0">
                <a:solidFill>
                  <a:srgbClr val="002060"/>
                </a:solidFill>
              </a:rPr>
              <a:t>Q1: Do you think Tania’s monthly salary is enough for her work?</a:t>
            </a:r>
          </a:p>
          <a:p>
            <a:r>
              <a:rPr lang="en-US" sz="2400" dirty="0" smtClean="0">
                <a:solidFill>
                  <a:srgbClr val="002060"/>
                </a:solidFill>
              </a:rPr>
              <a:t>Q2: Is the factory safe enough for workers? Why do you think so?</a:t>
            </a:r>
          </a:p>
          <a:p>
            <a:r>
              <a:rPr lang="en-US" sz="2400" dirty="0" smtClean="0">
                <a:solidFill>
                  <a:srgbClr val="002060"/>
                </a:solidFill>
              </a:rPr>
              <a:t>Q3: Do you have any suggestions for safety of factory workers? If so what?</a:t>
            </a:r>
          </a:p>
        </p:txBody>
      </p:sp>
    </p:spTree>
    <p:extLst>
      <p:ext uri="{BB962C8B-B14F-4D97-AF65-F5344CB8AC3E}">
        <p14:creationId xmlns:p14="http://schemas.microsoft.com/office/powerpoint/2010/main" val="27907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500"/>
                            </p:stCondLst>
                            <p:childTnLst>
                              <p:par>
                                <p:cTn id="19" presetID="2" presetClass="entr" presetSubtype="8" decel="68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8" presetClass="emph" presetSubtype="0" repeatCount="3000" fill="hold" nodeType="afterEffect">
                                  <p:stCondLst>
                                    <p:cond delay="0"/>
                                  </p:stCondLst>
                                  <p:childTnLst>
                                    <p:animRot by="21600000">
                                      <p:cBhvr>
                                        <p:cTn id="50" dur="60000" fill="hold"/>
                                        <p:tgtEl>
                                          <p:spTgt spid="13"/>
                                        </p:tgtEl>
                                        <p:attrNameLst>
                                          <p:attrName>r</p:attrName>
                                        </p:attrNameLst>
                                      </p:cBhvr>
                                    </p:animRot>
                                  </p:childTnLst>
                                </p:cTn>
                              </p:par>
                              <p:par>
                                <p:cTn id="51" presetID="8" presetClass="emph" presetSubtype="0" fill="hold" nodeType="withEffect">
                                  <p:stCondLst>
                                    <p:cond delay="0"/>
                                  </p:stCondLst>
                                  <p:childTnLst>
                                    <p:animRot by="5400000">
                                      <p:cBhvr>
                                        <p:cTn id="52" dur="180000" fill="hold"/>
                                        <p:tgtEl>
                                          <p:spTgt spid="8"/>
                                        </p:tgtEl>
                                        <p:attrNameLst>
                                          <p:attrName>r</p:attrName>
                                        </p:attrNameLst>
                                      </p:cBhvr>
                                    </p:animRot>
                                  </p:childTnLst>
                                </p:cTn>
                              </p:par>
                              <p:par>
                                <p:cTn id="53" presetID="2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animBg="1"/>
      <p:bldP spid="36"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51792"/>
            <a:ext cx="7832035" cy="584775"/>
          </a:xfrm>
          <a:prstGeom prst="rect">
            <a:avLst/>
          </a:prstGeom>
          <a:solidFill>
            <a:srgbClr val="00B0F0"/>
          </a:solidFill>
        </p:spPr>
        <p:txBody>
          <a:bodyPr wrap="square" rtlCol="0">
            <a:spAutoFit/>
          </a:bodyPr>
          <a:lstStyle/>
          <a:p>
            <a:pPr algn="ctr"/>
            <a:r>
              <a:rPr lang="en-US" sz="3200" dirty="0" smtClean="0"/>
              <a:t>You may check your answers</a:t>
            </a:r>
            <a:endParaRPr lang="en-US" sz="3200" dirty="0"/>
          </a:p>
        </p:txBody>
      </p:sp>
      <p:sp>
        <p:nvSpPr>
          <p:cNvPr id="3" name="TextBox 2"/>
          <p:cNvSpPr txBox="1"/>
          <p:nvPr/>
        </p:nvSpPr>
        <p:spPr>
          <a:xfrm>
            <a:off x="384313" y="768630"/>
            <a:ext cx="11383617" cy="6986528"/>
          </a:xfrm>
          <a:prstGeom prst="rect">
            <a:avLst/>
          </a:prstGeom>
          <a:noFill/>
        </p:spPr>
        <p:txBody>
          <a:bodyPr wrap="square" rtlCol="0">
            <a:spAutoFit/>
          </a:bodyPr>
          <a:lstStyle/>
          <a:p>
            <a:r>
              <a:rPr lang="en-US" sz="3200" dirty="0" smtClean="0"/>
              <a:t>Ans1: No, I didn’t think so. Her salary is very poor for her work. </a:t>
            </a:r>
          </a:p>
          <a:p>
            <a:r>
              <a:rPr lang="en-US" sz="3200" dirty="0" smtClean="0"/>
              <a:t>Ans2: I think the factory is not safe enough for the workers. It is </a:t>
            </a:r>
          </a:p>
          <a:p>
            <a:r>
              <a:rPr lang="en-US" sz="3200" dirty="0"/>
              <a:t> </a:t>
            </a:r>
            <a:r>
              <a:rPr lang="en-US" sz="3200" dirty="0" smtClean="0"/>
              <a:t>         because, there are not enough staircases in the factory </a:t>
            </a:r>
          </a:p>
          <a:p>
            <a:r>
              <a:rPr lang="en-US" sz="3200" dirty="0"/>
              <a:t> </a:t>
            </a:r>
            <a:r>
              <a:rPr lang="en-US" sz="3200" dirty="0" smtClean="0"/>
              <a:t>         building.</a:t>
            </a:r>
          </a:p>
          <a:p>
            <a:r>
              <a:rPr lang="en-US" sz="3200" dirty="0" smtClean="0"/>
              <a:t>Ans3: It is a matter of great regret that the safety policy of factory  </a:t>
            </a:r>
          </a:p>
          <a:p>
            <a:r>
              <a:rPr lang="en-US" sz="3200" dirty="0"/>
              <a:t> </a:t>
            </a:r>
            <a:r>
              <a:rPr lang="en-US" sz="3200" dirty="0" smtClean="0"/>
              <a:t>         workers is still very poor. As a result the workers are  </a:t>
            </a:r>
          </a:p>
          <a:p>
            <a:r>
              <a:rPr lang="en-US" sz="3200" dirty="0"/>
              <a:t> </a:t>
            </a:r>
            <a:r>
              <a:rPr lang="en-US" sz="3200" dirty="0" smtClean="0"/>
              <a:t>         working under the risky condition. I have some suggestions </a:t>
            </a:r>
          </a:p>
          <a:p>
            <a:r>
              <a:rPr lang="en-US" sz="3200" dirty="0"/>
              <a:t> </a:t>
            </a:r>
            <a:r>
              <a:rPr lang="en-US" sz="3200" dirty="0" smtClean="0"/>
              <a:t>         in this regards. These are as follows:</a:t>
            </a:r>
          </a:p>
          <a:p>
            <a:pPr marL="457200" indent="-457200">
              <a:buFont typeface="Wingdings" panose="05000000000000000000" pitchFamily="2" charset="2"/>
              <a:buChar char="Ø"/>
            </a:pPr>
            <a:r>
              <a:rPr lang="en-US" sz="3200" dirty="0" smtClean="0"/>
              <a:t>The </a:t>
            </a:r>
            <a:r>
              <a:rPr lang="en-US" sz="3200" dirty="0" smtClean="0"/>
              <a:t>workers must put on safety wears while doing unsafe jobs.</a:t>
            </a:r>
          </a:p>
          <a:p>
            <a:pPr marL="457200" indent="-457200">
              <a:buFont typeface="Wingdings" panose="05000000000000000000" pitchFamily="2" charset="2"/>
              <a:buChar char="Ø"/>
            </a:pPr>
            <a:r>
              <a:rPr lang="en-US" sz="3200" dirty="0" smtClean="0"/>
              <a:t>There  </a:t>
            </a:r>
            <a:r>
              <a:rPr lang="en-US" sz="3200" dirty="0" smtClean="0"/>
              <a:t>should be emergency exits for the workers.</a:t>
            </a:r>
          </a:p>
          <a:p>
            <a:r>
              <a:rPr lang="en-US" sz="3200" dirty="0" smtClean="0"/>
              <a:t>       I think, following the above mentioned suggestions can ensure  </a:t>
            </a:r>
          </a:p>
          <a:p>
            <a:r>
              <a:rPr lang="en-US" sz="3200" dirty="0"/>
              <a:t> </a:t>
            </a:r>
            <a:r>
              <a:rPr lang="en-US" sz="3200" dirty="0" smtClean="0"/>
              <a:t>      safety of the factory workers to a great extent.</a:t>
            </a:r>
          </a:p>
          <a:p>
            <a:endParaRPr lang="en-US" sz="3200" dirty="0" smtClean="0"/>
          </a:p>
          <a:p>
            <a:endParaRPr lang="en-US" sz="3200" dirty="0"/>
          </a:p>
        </p:txBody>
      </p:sp>
    </p:spTree>
    <p:extLst>
      <p:ext uri="{BB962C8B-B14F-4D97-AF65-F5344CB8AC3E}">
        <p14:creationId xmlns:p14="http://schemas.microsoft.com/office/powerpoint/2010/main" val="241463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79E61DE7-0BE7-4097-AFE7-6540F7BCC890}"/>
              </a:ext>
            </a:extLst>
          </p:cNvPr>
          <p:cNvSpPr txBox="1"/>
          <p:nvPr/>
        </p:nvSpPr>
        <p:spPr>
          <a:xfrm>
            <a:off x="283512" y="238539"/>
            <a:ext cx="11671688" cy="6333102"/>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bliqueBottomLeft"/>
              <a:lightRig rig="threePt" dir="t"/>
            </a:scene3d>
          </a:bodyPr>
          <a:lstStyle/>
          <a:p>
            <a:pPr marL="342900" indent="-342900">
              <a:buAutoNum type="alphaLcParenBoth"/>
            </a:pPr>
            <a:endParaRPr lang="en-US" sz="2400" dirty="0">
              <a:solidFill>
                <a:srgbClr val="002060"/>
              </a:solidFill>
            </a:endParaRPr>
          </a:p>
          <a:p>
            <a:pPr marL="342900" indent="-342900">
              <a:buAutoNum type="alphaLcParenBoth"/>
            </a:pPr>
            <a:r>
              <a:rPr lang="en-US" sz="2400" dirty="0">
                <a:solidFill>
                  <a:srgbClr val="002060"/>
                </a:solidFill>
              </a:rPr>
              <a:t> </a:t>
            </a:r>
            <a:r>
              <a:rPr lang="en-US" sz="2400" dirty="0" smtClean="0">
                <a:solidFill>
                  <a:srgbClr val="EA1EDB"/>
                </a:solidFill>
              </a:rPr>
              <a:t>In paragraph 3, ‘to go on with their struggle’ means -----</a:t>
            </a:r>
            <a:endParaRPr lang="en-US" sz="2400" dirty="0">
              <a:solidFill>
                <a:srgbClr val="EA1EDB"/>
              </a:solidFill>
            </a:endParaRPr>
          </a:p>
          <a:p>
            <a:r>
              <a:rPr lang="en-US" sz="2400" dirty="0"/>
              <a:t> </a:t>
            </a:r>
            <a:r>
              <a:rPr lang="en-US" sz="2400" dirty="0" smtClean="0"/>
              <a:t>           </a:t>
            </a:r>
            <a:r>
              <a:rPr lang="en-US" sz="2400" dirty="0" err="1" smtClean="0"/>
              <a:t>i</a:t>
            </a:r>
            <a:r>
              <a:rPr lang="en-US" sz="2400" dirty="0"/>
              <a:t>. </a:t>
            </a:r>
            <a:r>
              <a:rPr lang="en-US" sz="2400" dirty="0" smtClean="0"/>
              <a:t>to carry on their protest ii</a:t>
            </a:r>
            <a:r>
              <a:rPr lang="en-US" sz="2400" dirty="0"/>
              <a:t>. </a:t>
            </a:r>
            <a:r>
              <a:rPr lang="en-US" sz="2400" dirty="0" smtClean="0"/>
              <a:t>to join the struggle iii</a:t>
            </a:r>
            <a:r>
              <a:rPr lang="en-US" sz="2400" dirty="0"/>
              <a:t>. </a:t>
            </a:r>
            <a:r>
              <a:rPr lang="en-US" sz="2400" dirty="0" smtClean="0"/>
              <a:t>To show their valor v</a:t>
            </a:r>
            <a:r>
              <a:rPr lang="en-US" sz="2400" dirty="0"/>
              <a:t>. </a:t>
            </a:r>
            <a:r>
              <a:rPr lang="en-US" sz="2400" dirty="0" smtClean="0"/>
              <a:t>to go the </a:t>
            </a:r>
          </a:p>
          <a:p>
            <a:r>
              <a:rPr lang="en-US" sz="2400" dirty="0"/>
              <a:t> </a:t>
            </a:r>
            <a:r>
              <a:rPr lang="en-US" sz="2400" dirty="0" smtClean="0"/>
              <a:t>           battle field.</a:t>
            </a:r>
            <a:endParaRPr lang="en-US" sz="2400" dirty="0"/>
          </a:p>
          <a:p>
            <a:r>
              <a:rPr lang="en-US" sz="2400" dirty="0">
                <a:solidFill>
                  <a:srgbClr val="002060"/>
                </a:solidFill>
              </a:rPr>
              <a:t>(b) </a:t>
            </a:r>
            <a:r>
              <a:rPr lang="en-US" sz="2400" dirty="0" smtClean="0">
                <a:solidFill>
                  <a:srgbClr val="EA1EDB"/>
                </a:solidFill>
              </a:rPr>
              <a:t>The word ‘exploit’ means ---</a:t>
            </a:r>
            <a:endParaRPr lang="en-US" sz="2400" dirty="0">
              <a:solidFill>
                <a:srgbClr val="EA1EDB"/>
              </a:solidFill>
            </a:endParaRPr>
          </a:p>
          <a:p>
            <a:r>
              <a:rPr lang="en-US" sz="2400" dirty="0"/>
              <a:t>	</a:t>
            </a:r>
            <a:r>
              <a:rPr lang="en-US" sz="2400" dirty="0" err="1" smtClean="0"/>
              <a:t>i</a:t>
            </a:r>
            <a:r>
              <a:rPr lang="en-US" sz="2400" dirty="0" smtClean="0"/>
              <a:t>. employ</a:t>
            </a:r>
            <a:r>
              <a:rPr lang="en-US" sz="2400" dirty="0"/>
              <a:t>		ii. </a:t>
            </a:r>
            <a:r>
              <a:rPr lang="en-US" sz="2400" dirty="0" smtClean="0"/>
              <a:t>apply </a:t>
            </a:r>
            <a:r>
              <a:rPr lang="en-US" sz="2400" dirty="0"/>
              <a:t>		. iii. </a:t>
            </a:r>
            <a:r>
              <a:rPr lang="en-US" sz="2400" dirty="0" smtClean="0"/>
              <a:t>abuse</a:t>
            </a:r>
            <a:r>
              <a:rPr lang="en-US" sz="2400" dirty="0"/>
              <a:t>		iv.  </a:t>
            </a:r>
            <a:r>
              <a:rPr lang="en-US" sz="2400" dirty="0" smtClean="0"/>
              <a:t>handle</a:t>
            </a:r>
            <a:endParaRPr lang="en-US" sz="2400" dirty="0"/>
          </a:p>
          <a:p>
            <a:r>
              <a:rPr lang="en-US" sz="2400" dirty="0">
                <a:solidFill>
                  <a:srgbClr val="002060"/>
                </a:solidFill>
              </a:rPr>
              <a:t>(c) </a:t>
            </a:r>
            <a:r>
              <a:rPr lang="en-US" sz="2400" dirty="0" smtClean="0">
                <a:solidFill>
                  <a:srgbClr val="EA1EDB"/>
                </a:solidFill>
              </a:rPr>
              <a:t>‘seriously’ stands opposite to </a:t>
            </a:r>
            <a:endParaRPr lang="en-US" sz="2400" dirty="0">
              <a:solidFill>
                <a:srgbClr val="EA1EDB"/>
              </a:solidFill>
            </a:endParaRPr>
          </a:p>
          <a:p>
            <a:r>
              <a:rPr lang="en-US" sz="2400" dirty="0"/>
              <a:t>	</a:t>
            </a:r>
            <a:r>
              <a:rPr lang="en-US" sz="2400" dirty="0" err="1"/>
              <a:t>i</a:t>
            </a:r>
            <a:r>
              <a:rPr lang="en-US" sz="2400" dirty="0"/>
              <a:t>. </a:t>
            </a:r>
            <a:r>
              <a:rPr lang="en-US" sz="2400" dirty="0" smtClean="0"/>
              <a:t>lightly      		 </a:t>
            </a:r>
            <a:r>
              <a:rPr lang="en-US" sz="2400" dirty="0"/>
              <a:t>ii. </a:t>
            </a:r>
            <a:r>
              <a:rPr lang="en-US" sz="2400" dirty="0" smtClean="0"/>
              <a:t>badly</a:t>
            </a:r>
            <a:r>
              <a:rPr lang="en-US" sz="2400" dirty="0"/>
              <a:t>		iii. </a:t>
            </a:r>
            <a:r>
              <a:rPr lang="en-US" sz="2400" dirty="0" smtClean="0"/>
              <a:t>gravely 	</a:t>
            </a:r>
            <a:r>
              <a:rPr lang="en-US" sz="2400" dirty="0"/>
              <a:t>	iv. </a:t>
            </a:r>
            <a:r>
              <a:rPr lang="en-US" sz="2400" dirty="0" smtClean="0"/>
              <a:t>critically</a:t>
            </a:r>
            <a:endParaRPr lang="en-US" sz="2400" dirty="0"/>
          </a:p>
          <a:p>
            <a:r>
              <a:rPr lang="en-US" sz="2400" dirty="0">
                <a:solidFill>
                  <a:srgbClr val="002060"/>
                </a:solidFill>
              </a:rPr>
              <a:t>(d) </a:t>
            </a:r>
            <a:r>
              <a:rPr lang="en-US" sz="2400" dirty="0" smtClean="0">
                <a:solidFill>
                  <a:srgbClr val="EA1EDB"/>
                </a:solidFill>
              </a:rPr>
              <a:t>The word ‘address’ refers to --=</a:t>
            </a:r>
            <a:endParaRPr lang="en-US" sz="2400" dirty="0">
              <a:solidFill>
                <a:srgbClr val="EA1EDB"/>
              </a:solidFill>
            </a:endParaRPr>
          </a:p>
          <a:p>
            <a:r>
              <a:rPr lang="en-US" sz="2400" dirty="0"/>
              <a:t>	</a:t>
            </a:r>
            <a:r>
              <a:rPr lang="en-US" sz="2400" dirty="0" err="1"/>
              <a:t>i</a:t>
            </a:r>
            <a:r>
              <a:rPr lang="en-US" sz="2400" dirty="0"/>
              <a:t>. </a:t>
            </a:r>
            <a:r>
              <a:rPr lang="en-US" sz="2400" dirty="0" smtClean="0"/>
              <a:t>write a remark  </a:t>
            </a:r>
            <a:r>
              <a:rPr lang="en-US" sz="2400" dirty="0"/>
              <a:t>	ii. </a:t>
            </a:r>
            <a:r>
              <a:rPr lang="en-US" sz="2400" dirty="0" smtClean="0"/>
              <a:t>attend to</a:t>
            </a:r>
            <a:r>
              <a:rPr lang="en-US" sz="2400" dirty="0"/>
              <a:t>	iii. </a:t>
            </a:r>
            <a:r>
              <a:rPr lang="en-US" sz="2400" dirty="0" smtClean="0"/>
              <a:t>inscribe</a:t>
            </a:r>
            <a:r>
              <a:rPr lang="en-US" sz="2400" dirty="0"/>
              <a:t>	 	iv. </a:t>
            </a:r>
            <a:r>
              <a:rPr lang="en-US" sz="2400" dirty="0" smtClean="0"/>
              <a:t>give a speech</a:t>
            </a:r>
            <a:endParaRPr lang="en-US" sz="2400" dirty="0"/>
          </a:p>
          <a:p>
            <a:r>
              <a:rPr lang="en-US" sz="2400" dirty="0">
                <a:solidFill>
                  <a:srgbClr val="002060"/>
                </a:solidFill>
              </a:rPr>
              <a:t>(e) </a:t>
            </a:r>
            <a:r>
              <a:rPr lang="en-US" sz="2400" dirty="0" smtClean="0">
                <a:solidFill>
                  <a:srgbClr val="EA1EDB"/>
                </a:solidFill>
              </a:rPr>
              <a:t>The opposite word of ‘demand’ is ----</a:t>
            </a:r>
            <a:endParaRPr lang="en-US" sz="2400" dirty="0">
              <a:solidFill>
                <a:srgbClr val="EA1EDB"/>
              </a:solidFill>
            </a:endParaRPr>
          </a:p>
          <a:p>
            <a:r>
              <a:rPr lang="en-US" sz="2400" dirty="0"/>
              <a:t>	</a:t>
            </a:r>
            <a:r>
              <a:rPr lang="en-US" sz="2400" dirty="0" err="1"/>
              <a:t>i</a:t>
            </a:r>
            <a:r>
              <a:rPr lang="en-US" sz="2400" dirty="0"/>
              <a:t>. </a:t>
            </a:r>
            <a:r>
              <a:rPr lang="en-US" sz="2400" dirty="0" smtClean="0"/>
              <a:t>enquire  </a:t>
            </a:r>
            <a:r>
              <a:rPr lang="en-US" sz="2400" dirty="0"/>
              <a:t>		iii. </a:t>
            </a:r>
            <a:r>
              <a:rPr lang="en-US" sz="2400" dirty="0" smtClean="0"/>
              <a:t>call for </a:t>
            </a:r>
            <a:r>
              <a:rPr lang="en-US" sz="2400" dirty="0"/>
              <a:t>	iv</a:t>
            </a:r>
            <a:r>
              <a:rPr lang="en-US" sz="2400" dirty="0" smtClean="0"/>
              <a:t>. ask for</a:t>
            </a:r>
            <a:r>
              <a:rPr lang="en-US" sz="2400" dirty="0"/>
              <a:t>	iv. </a:t>
            </a:r>
            <a:r>
              <a:rPr lang="en-US" sz="2400" dirty="0" smtClean="0"/>
              <a:t>press for</a:t>
            </a:r>
            <a:endParaRPr lang="en-US" sz="2400" dirty="0"/>
          </a:p>
          <a:p>
            <a:r>
              <a:rPr lang="en-US" sz="2400" dirty="0">
                <a:solidFill>
                  <a:srgbClr val="002060"/>
                </a:solidFill>
              </a:rPr>
              <a:t>(f) </a:t>
            </a:r>
            <a:r>
              <a:rPr lang="en-US" sz="2400" dirty="0" smtClean="0">
                <a:solidFill>
                  <a:srgbClr val="EA1EDB"/>
                </a:solidFill>
              </a:rPr>
              <a:t>The best word that can be similar to ‘strike’ is ---</a:t>
            </a:r>
            <a:endParaRPr lang="en-US" sz="2400" dirty="0">
              <a:solidFill>
                <a:srgbClr val="EA1EDB"/>
              </a:solidFill>
            </a:endParaRPr>
          </a:p>
          <a:p>
            <a:r>
              <a:rPr lang="en-US" sz="2400" dirty="0"/>
              <a:t>	</a:t>
            </a:r>
            <a:r>
              <a:rPr lang="en-US" sz="2400" dirty="0" err="1"/>
              <a:t>i</a:t>
            </a:r>
            <a:r>
              <a:rPr lang="en-US" sz="2400" dirty="0"/>
              <a:t>. </a:t>
            </a:r>
            <a:r>
              <a:rPr lang="en-US" sz="2400" dirty="0" smtClean="0"/>
              <a:t>refuse </a:t>
            </a:r>
            <a:r>
              <a:rPr lang="en-US" sz="2400" dirty="0"/>
              <a:t>	 ii. </a:t>
            </a:r>
            <a:r>
              <a:rPr lang="en-US" sz="2400" dirty="0" smtClean="0"/>
              <a:t>attack 	 </a:t>
            </a:r>
            <a:r>
              <a:rPr lang="en-US" sz="2400" dirty="0"/>
              <a:t>	iii. </a:t>
            </a:r>
            <a:r>
              <a:rPr lang="en-US" sz="2400" dirty="0" smtClean="0"/>
              <a:t>assault  	  </a:t>
            </a:r>
            <a:r>
              <a:rPr lang="en-US" sz="2400" dirty="0"/>
              <a:t>iv. </a:t>
            </a:r>
            <a:r>
              <a:rPr lang="en-US" sz="2400" dirty="0" smtClean="0"/>
              <a:t>revolt  </a:t>
            </a:r>
            <a:endParaRPr lang="en-US" sz="2400" dirty="0"/>
          </a:p>
          <a:p>
            <a:r>
              <a:rPr lang="en-US" sz="2400" dirty="0">
                <a:solidFill>
                  <a:srgbClr val="002060"/>
                </a:solidFill>
              </a:rPr>
              <a:t>(g) </a:t>
            </a:r>
            <a:r>
              <a:rPr lang="en-US" sz="2400" dirty="0" smtClean="0">
                <a:solidFill>
                  <a:srgbClr val="E14FC2"/>
                </a:solidFill>
              </a:rPr>
              <a:t>‘</a:t>
            </a:r>
            <a:r>
              <a:rPr lang="en-US" sz="2400" dirty="0" smtClean="0">
                <a:solidFill>
                  <a:srgbClr val="EA1EDB"/>
                </a:solidFill>
              </a:rPr>
              <a:t>Stand together’ means ----</a:t>
            </a:r>
            <a:endParaRPr lang="en-US" sz="2400" dirty="0">
              <a:solidFill>
                <a:srgbClr val="EA1EDB"/>
              </a:solidFill>
            </a:endParaRPr>
          </a:p>
          <a:p>
            <a:r>
              <a:rPr lang="en-US" sz="2400" dirty="0"/>
              <a:t>	</a:t>
            </a:r>
            <a:r>
              <a:rPr lang="en-US" sz="2400" dirty="0" err="1"/>
              <a:t>i</a:t>
            </a:r>
            <a:r>
              <a:rPr lang="en-US" sz="2400" dirty="0"/>
              <a:t>. </a:t>
            </a:r>
            <a:r>
              <a:rPr lang="en-US" sz="2400" dirty="0" smtClean="0"/>
              <a:t>  be united</a:t>
            </a:r>
            <a:r>
              <a:rPr lang="en-US" sz="2400" dirty="0"/>
              <a:t>		ii. </a:t>
            </a:r>
            <a:r>
              <a:rPr lang="en-US" sz="2400" dirty="0" smtClean="0"/>
              <a:t>rise to one’s feet  </a:t>
            </a:r>
            <a:r>
              <a:rPr lang="en-US" sz="2400" dirty="0"/>
              <a:t>	iii </a:t>
            </a:r>
            <a:r>
              <a:rPr lang="en-US" sz="2400" dirty="0" smtClean="0"/>
              <a:t>place upright   </a:t>
            </a:r>
            <a:r>
              <a:rPr lang="en-US" sz="2400" dirty="0"/>
              <a:t>	iv. </a:t>
            </a:r>
            <a:r>
              <a:rPr lang="en-US" sz="2400" dirty="0" smtClean="0"/>
              <a:t>remain valid</a:t>
            </a:r>
            <a:endParaRPr lang="en-US"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3BCDA776-15FB-4487-BF42-1D41B69E9A7C}"/>
                  </a:ext>
                </a:extLst>
              </p:cNvPr>
              <p:cNvSpPr/>
              <p:nvPr/>
            </p:nvSpPr>
            <p:spPr>
              <a:xfrm>
                <a:off x="1000670" y="1088456"/>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22" name="Rectangle 21">
                <a:extLst>
                  <a:ext uri="{FF2B5EF4-FFF2-40B4-BE49-F238E27FC236}">
                    <a16:creationId xmlns:a16="http://schemas.microsoft.com/office/drawing/2014/main" xmlns="" xmlns:a14="http://schemas.microsoft.com/office/drawing/2010/main" id="{3BCDA776-15FB-4487-BF42-1D41B69E9A7C}"/>
                  </a:ext>
                </a:extLst>
              </p:cNvPr>
              <p:cNvSpPr>
                <a:spLocks noRot="1" noChangeAspect="1" noMove="1" noResize="1" noEditPoints="1" noAdjustHandles="1" noChangeArrowheads="1" noChangeShapeType="1" noTextEdit="1"/>
              </p:cNvSpPr>
              <p:nvPr/>
            </p:nvSpPr>
            <p:spPr>
              <a:xfrm>
                <a:off x="1000670" y="1088456"/>
                <a:ext cx="519032" cy="355106"/>
              </a:xfrm>
              <a:prstGeom prst="rect">
                <a:avLst/>
              </a:prstGeom>
              <a:blipFill rotWithShape="0">
                <a:blip r:embed="rId4"/>
                <a:stretch>
                  <a:fillRect l="-14118" t="-55172"/>
                </a:stretch>
              </a:blipFill>
              <a:ln>
                <a:no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xmlns="" id="{4BB6ECB3-2F86-48C9-840C-AD0F4A129058}"/>
              </a:ext>
            </a:extLst>
          </p:cNvPr>
          <p:cNvSpPr txBox="1"/>
          <p:nvPr/>
        </p:nvSpPr>
        <p:spPr>
          <a:xfrm>
            <a:off x="7609984" y="270820"/>
            <a:ext cx="4316061"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n-US" dirty="0"/>
          </a:p>
        </p:txBody>
      </p:sp>
      <p:sp>
        <p:nvSpPr>
          <p:cNvPr id="24" name="TextBox 23">
            <a:extLst>
              <a:ext uri="{FF2B5EF4-FFF2-40B4-BE49-F238E27FC236}">
                <a16:creationId xmlns:a16="http://schemas.microsoft.com/office/drawing/2014/main" xmlns="" id="{45D4E1C5-466C-4EDD-AFE9-7F0CA62E1A64}"/>
              </a:ext>
            </a:extLst>
          </p:cNvPr>
          <p:cNvSpPr txBox="1"/>
          <p:nvPr/>
        </p:nvSpPr>
        <p:spPr>
          <a:xfrm>
            <a:off x="7580465" y="455020"/>
            <a:ext cx="4117527" cy="251311"/>
          </a:xfrm>
          <a:prstGeom prst="rect">
            <a:avLst/>
          </a:prstGeom>
          <a:noFill/>
          <a:effectLst>
            <a:softEdge rad="317500"/>
          </a:effectLst>
        </p:spPr>
        <p:txBody>
          <a:bodyPr wrap="square" rtlCol="0">
            <a:prstTxWarp prst="textPlain">
              <a:avLst/>
            </a:prstTxWarp>
            <a:spAutoFit/>
            <a:scene3d>
              <a:camera prst="obliqueBottomRight"/>
              <a:lightRig rig="threePt" dir="t"/>
            </a:scene3d>
          </a:bodyPr>
          <a:lstStyle/>
          <a:p>
            <a:r>
              <a:rPr lang="en-US" sz="3600" dirty="0">
                <a:effectLst>
                  <a:outerShdw blurRad="50800" dist="38100" dir="8100000" algn="tr" rotWithShape="0">
                    <a:prstClr val="black">
                      <a:alpha val="40000"/>
                    </a:prstClr>
                  </a:outerShdw>
                </a:effectLst>
              </a:rPr>
              <a:t>Tick the best answer</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572188FB-3FFF-4FB5-89AC-72A437AF9643}"/>
                  </a:ext>
                </a:extLst>
              </p:cNvPr>
              <p:cNvSpPr/>
              <p:nvPr/>
            </p:nvSpPr>
            <p:spPr>
              <a:xfrm>
                <a:off x="6917467" y="2238842"/>
                <a:ext cx="519032" cy="37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1" name="Rectangle 30">
                <a:extLst>
                  <a:ext uri="{FF2B5EF4-FFF2-40B4-BE49-F238E27FC236}">
                    <a16:creationId xmlns:a16="http://schemas.microsoft.com/office/drawing/2014/main" xmlns="" xmlns:a14="http://schemas.microsoft.com/office/drawing/2010/main" id="{572188FB-3FFF-4FB5-89AC-72A437AF9643}"/>
                  </a:ext>
                </a:extLst>
              </p:cNvPr>
              <p:cNvSpPr>
                <a:spLocks noRot="1" noChangeAspect="1" noMove="1" noResize="1" noEditPoints="1" noAdjustHandles="1" noChangeArrowheads="1" noChangeShapeType="1" noTextEdit="1"/>
              </p:cNvSpPr>
              <p:nvPr/>
            </p:nvSpPr>
            <p:spPr>
              <a:xfrm>
                <a:off x="6917467" y="2238842"/>
                <a:ext cx="519032" cy="371836"/>
              </a:xfrm>
              <a:prstGeom prst="rect">
                <a:avLst/>
              </a:prstGeom>
              <a:blipFill rotWithShape="0">
                <a:blip r:embed="rId5"/>
                <a:stretch>
                  <a:fillRect l="-14118" t="-475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46313356-5973-421F-B99C-E14046F1C5D2}"/>
                  </a:ext>
                </a:extLst>
              </p:cNvPr>
              <p:cNvSpPr/>
              <p:nvPr/>
            </p:nvSpPr>
            <p:spPr>
              <a:xfrm>
                <a:off x="1102699" y="3049984"/>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2" name="Rectangle 31">
                <a:extLst>
                  <a:ext uri="{FF2B5EF4-FFF2-40B4-BE49-F238E27FC236}">
                    <a16:creationId xmlns:a16="http://schemas.microsoft.com/office/drawing/2014/main" xmlns="" xmlns:a14="http://schemas.microsoft.com/office/drawing/2010/main" id="{46313356-5973-421F-B99C-E14046F1C5D2}"/>
                  </a:ext>
                </a:extLst>
              </p:cNvPr>
              <p:cNvSpPr>
                <a:spLocks noRot="1" noChangeAspect="1" noMove="1" noResize="1" noEditPoints="1" noAdjustHandles="1" noChangeArrowheads="1" noChangeShapeType="1" noTextEdit="1"/>
              </p:cNvSpPr>
              <p:nvPr/>
            </p:nvSpPr>
            <p:spPr>
              <a:xfrm>
                <a:off x="1102699" y="3049984"/>
                <a:ext cx="519032" cy="355106"/>
              </a:xfrm>
              <a:prstGeom prst="rect">
                <a:avLst/>
              </a:prstGeom>
              <a:blipFill rotWithShape="0">
                <a:blip r:embed="rId6"/>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BA722651-6E5C-4B7F-B2C4-13BE2E969354}"/>
                  </a:ext>
                </a:extLst>
              </p:cNvPr>
              <p:cNvSpPr/>
              <p:nvPr/>
            </p:nvSpPr>
            <p:spPr>
              <a:xfrm>
                <a:off x="8768827" y="3825455"/>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3" name="Rectangle 32">
                <a:extLst>
                  <a:ext uri="{FF2B5EF4-FFF2-40B4-BE49-F238E27FC236}">
                    <a16:creationId xmlns:a16="http://schemas.microsoft.com/office/drawing/2014/main" xmlns="" xmlns:a14="http://schemas.microsoft.com/office/drawing/2010/main" id="{BA722651-6E5C-4B7F-B2C4-13BE2E969354}"/>
                  </a:ext>
                </a:extLst>
              </p:cNvPr>
              <p:cNvSpPr>
                <a:spLocks noRot="1" noChangeAspect="1" noMove="1" noResize="1" noEditPoints="1" noAdjustHandles="1" noChangeArrowheads="1" noChangeShapeType="1" noTextEdit="1"/>
              </p:cNvSpPr>
              <p:nvPr/>
            </p:nvSpPr>
            <p:spPr>
              <a:xfrm>
                <a:off x="8768827" y="3825455"/>
                <a:ext cx="519032" cy="355106"/>
              </a:xfrm>
              <a:prstGeom prst="rect">
                <a:avLst/>
              </a:prstGeom>
              <a:blipFill rotWithShape="0">
                <a:blip r:embed="rId7"/>
                <a:stretch>
                  <a:fillRect l="-13953" t="-5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C19C676F-BC71-410A-B7DE-F55B358CB020}"/>
                  </a:ext>
                </a:extLst>
              </p:cNvPr>
              <p:cNvSpPr/>
              <p:nvPr/>
            </p:nvSpPr>
            <p:spPr>
              <a:xfrm>
                <a:off x="1102699" y="4656406"/>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4" name="Rectangle 33">
                <a:extLst>
                  <a:ext uri="{FF2B5EF4-FFF2-40B4-BE49-F238E27FC236}">
                    <a16:creationId xmlns:a16="http://schemas.microsoft.com/office/drawing/2014/main" xmlns="" xmlns:a14="http://schemas.microsoft.com/office/drawing/2010/main" id="{C19C676F-BC71-410A-B7DE-F55B358CB020}"/>
                  </a:ext>
                </a:extLst>
              </p:cNvPr>
              <p:cNvSpPr>
                <a:spLocks noRot="1" noChangeAspect="1" noMove="1" noResize="1" noEditPoints="1" noAdjustHandles="1" noChangeArrowheads="1" noChangeShapeType="1" noTextEdit="1"/>
              </p:cNvSpPr>
              <p:nvPr/>
            </p:nvSpPr>
            <p:spPr>
              <a:xfrm>
                <a:off x="1102699" y="4656406"/>
                <a:ext cx="519032" cy="355106"/>
              </a:xfrm>
              <a:prstGeom prst="rect">
                <a:avLst/>
              </a:prstGeom>
              <a:blipFill rotWithShape="0">
                <a:blip r:embed="rId8"/>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E98BBAC7-2B6D-4F3C-A28A-0A8F6181531F}"/>
                  </a:ext>
                </a:extLst>
              </p:cNvPr>
              <p:cNvSpPr/>
              <p:nvPr/>
            </p:nvSpPr>
            <p:spPr>
              <a:xfrm>
                <a:off x="7930360" y="5467577"/>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5" name="Rectangle 34">
                <a:extLst>
                  <a:ext uri="{FF2B5EF4-FFF2-40B4-BE49-F238E27FC236}">
                    <a16:creationId xmlns:a16="http://schemas.microsoft.com/office/drawing/2014/main" xmlns="" xmlns:a14="http://schemas.microsoft.com/office/drawing/2010/main" id="{E98BBAC7-2B6D-4F3C-A28A-0A8F6181531F}"/>
                  </a:ext>
                </a:extLst>
              </p:cNvPr>
              <p:cNvSpPr>
                <a:spLocks noRot="1" noChangeAspect="1" noMove="1" noResize="1" noEditPoints="1" noAdjustHandles="1" noChangeArrowheads="1" noChangeShapeType="1" noTextEdit="1"/>
              </p:cNvSpPr>
              <p:nvPr/>
            </p:nvSpPr>
            <p:spPr>
              <a:xfrm>
                <a:off x="7930360" y="5467577"/>
                <a:ext cx="519032" cy="355106"/>
              </a:xfrm>
              <a:prstGeom prst="rect">
                <a:avLst/>
              </a:prstGeom>
              <a:blipFill rotWithShape="0">
                <a:blip r:embed="rId9"/>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C307B99C-C4B9-4801-936B-812DEA1EA7EB}"/>
                  </a:ext>
                </a:extLst>
              </p:cNvPr>
              <p:cNvSpPr/>
              <p:nvPr/>
            </p:nvSpPr>
            <p:spPr>
              <a:xfrm>
                <a:off x="1000670" y="627374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6" name="Rectangle 35">
                <a:extLst>
                  <a:ext uri="{FF2B5EF4-FFF2-40B4-BE49-F238E27FC236}">
                    <a16:creationId xmlns:a16="http://schemas.microsoft.com/office/drawing/2014/main" xmlns="" xmlns:a14="http://schemas.microsoft.com/office/drawing/2010/main" id="{C307B99C-C4B9-4801-936B-812DEA1EA7EB}"/>
                  </a:ext>
                </a:extLst>
              </p:cNvPr>
              <p:cNvSpPr>
                <a:spLocks noRot="1" noChangeAspect="1" noMove="1" noResize="1" noEditPoints="1" noAdjustHandles="1" noChangeArrowheads="1" noChangeShapeType="1" noTextEdit="1"/>
              </p:cNvSpPr>
              <p:nvPr/>
            </p:nvSpPr>
            <p:spPr>
              <a:xfrm>
                <a:off x="1000670" y="6273740"/>
                <a:ext cx="519032" cy="355106"/>
              </a:xfrm>
              <a:prstGeom prst="rect">
                <a:avLst/>
              </a:prstGeom>
              <a:blipFill rotWithShape="0">
                <a:blip r:embed="rId10"/>
                <a:stretch>
                  <a:fillRect l="-14118" t="-534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1597018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10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1000"/>
                                        <p:tgtEl>
                                          <p:spTgt spid="31"/>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1000"/>
                                        <p:tgtEl>
                                          <p:spTgt spid="32"/>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1000"/>
                                        <p:tgtEl>
                                          <p:spTgt spid="33"/>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1000"/>
                                        <p:tgtEl>
                                          <p:spTgt spid="34"/>
                                        </p:tgtEl>
                                      </p:cBhvr>
                                    </p:animEffec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1000"/>
                                        <p:tgtEl>
                                          <p:spTgt spid="35"/>
                                        </p:tgtEl>
                                      </p:cBhvr>
                                    </p:animEffec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1000"/>
                                        <p:tgtEl>
                                          <p:spTgt spid="36"/>
                                        </p:tgtEl>
                                      </p:cBhvr>
                                    </p:animEffect>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276" y="342918"/>
            <a:ext cx="2112135" cy="954107"/>
          </a:xfrm>
          <a:prstGeom prst="rect">
            <a:avLst/>
          </a:prstGeom>
          <a:solidFill>
            <a:schemeClr val="accent6">
              <a:lumMod val="20000"/>
              <a:lumOff val="80000"/>
            </a:schemeClr>
          </a:solidFill>
          <a:ln w="76200">
            <a:solidFill>
              <a:srgbClr val="E14FC2"/>
            </a:solidFill>
          </a:ln>
          <a:scene3d>
            <a:camera prst="orthographicFront"/>
            <a:lightRig rig="threePt" dir="t"/>
          </a:scene3d>
          <a:sp3d>
            <a:bevelT w="165100" prst="coolSlant"/>
          </a:sp3d>
        </p:spPr>
        <p:txBody>
          <a:bodyPr wrap="square" rtlCol="0">
            <a:spAutoFit/>
          </a:bodyPr>
          <a:lstStyle/>
          <a:p>
            <a:pPr algn="ctr"/>
            <a:r>
              <a:rPr lang="en-US" sz="2800" dirty="0" smtClean="0"/>
              <a:t> Evaluation </a:t>
            </a:r>
          </a:p>
          <a:p>
            <a:pPr algn="ctr"/>
            <a:r>
              <a:rPr lang="en-US" sz="2800" dirty="0" smtClean="0"/>
              <a:t>Time: 6 </a:t>
            </a:r>
            <a:r>
              <a:rPr lang="en-US" sz="2800" dirty="0" err="1" smtClean="0"/>
              <a:t>mins</a:t>
            </a: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757" y="1727911"/>
            <a:ext cx="3560725" cy="3560725"/>
          </a:xfrm>
          <a:prstGeom prst="rect">
            <a:avLst/>
          </a:prstGeom>
        </p:spPr>
      </p:pic>
      <p:sp>
        <p:nvSpPr>
          <p:cNvPr id="5" name="TextBox 4"/>
          <p:cNvSpPr txBox="1"/>
          <p:nvPr/>
        </p:nvSpPr>
        <p:spPr>
          <a:xfrm>
            <a:off x="4788794" y="342918"/>
            <a:ext cx="2614411" cy="523220"/>
          </a:xfrm>
          <a:prstGeom prst="rect">
            <a:avLst/>
          </a:prstGeom>
          <a:solidFill>
            <a:schemeClr val="accent4">
              <a:lumMod val="20000"/>
              <a:lumOff val="80000"/>
            </a:schemeClr>
          </a:solidFill>
        </p:spPr>
        <p:txBody>
          <a:bodyPr wrap="square" rtlCol="0">
            <a:prstTxWarp prst="textPlain">
              <a:avLst/>
            </a:prstTxWarp>
            <a:spAutoFit/>
          </a:bodyPr>
          <a:lstStyle/>
          <a:p>
            <a:r>
              <a:rPr lang="en-US" sz="2800" dirty="0" smtClean="0"/>
              <a:t>Listen to the CD</a:t>
            </a:r>
            <a:endParaRPr lang="en-US" sz="2800" dirty="0"/>
          </a:p>
        </p:txBody>
      </p:sp>
      <p:sp>
        <p:nvSpPr>
          <p:cNvPr id="6" name="Rectangle 5"/>
          <p:cNvSpPr/>
          <p:nvPr/>
        </p:nvSpPr>
        <p:spPr>
          <a:xfrm>
            <a:off x="2532220" y="1614948"/>
            <a:ext cx="7083797" cy="3991611"/>
          </a:xfrm>
          <a:prstGeom prst="rect">
            <a:avLst/>
          </a:prstGeom>
          <a:solidFill>
            <a:schemeClr val="accent6">
              <a:lumMod val="20000"/>
              <a:lumOff val="80000"/>
            </a:schemeClr>
          </a:solidFill>
        </p:spPr>
        <p:txBody>
          <a:bodyPr wrap="square">
            <a:prstTxWarp prst="textPlain">
              <a:avLst/>
            </a:prstTxWarp>
            <a:spAutoFit/>
          </a:bodyPr>
          <a:lstStyle/>
          <a:p>
            <a:pPr algn="just"/>
            <a:r>
              <a:rPr lang="en-US" sz="2400" dirty="0" smtClean="0">
                <a:solidFill>
                  <a:srgbClr val="222222"/>
                </a:solidFill>
                <a:latin typeface="+mj-lt"/>
              </a:rPr>
              <a:t>May 1</a:t>
            </a:r>
            <a:r>
              <a:rPr lang="en-US" sz="2400" baseline="30000" dirty="0" smtClean="0">
                <a:solidFill>
                  <a:srgbClr val="222222"/>
                </a:solidFill>
                <a:latin typeface="+mj-lt"/>
              </a:rPr>
              <a:t>st</a:t>
            </a:r>
            <a:r>
              <a:rPr lang="en-US" sz="2400" dirty="0" smtClean="0">
                <a:solidFill>
                  <a:srgbClr val="222222"/>
                </a:solidFill>
                <a:latin typeface="+mj-lt"/>
              </a:rPr>
              <a:t> International workers’ Day is recognized as a day of victory. In order to establish their rights, the workers (a) --- against the factory owners. It was a struggle between the employees and the (b) ---. The workers wanted to be (c) --- by the factory owners. But one of them was (d) --- dead and many were injured. It was a (e) --- no doubt.  </a:t>
            </a:r>
            <a:endParaRPr lang="en-US" sz="2400" dirty="0">
              <a:solidFill>
                <a:srgbClr val="222222"/>
              </a:solidFill>
              <a:latin typeface="+mj-lt"/>
            </a:endParaRPr>
          </a:p>
        </p:txBody>
      </p:sp>
      <p:sp>
        <p:nvSpPr>
          <p:cNvPr id="7" name="TextBox 6"/>
          <p:cNvSpPr txBox="1"/>
          <p:nvPr/>
        </p:nvSpPr>
        <p:spPr>
          <a:xfrm>
            <a:off x="4355365" y="1081581"/>
            <a:ext cx="3499117" cy="430887"/>
          </a:xfrm>
          <a:prstGeom prst="rect">
            <a:avLst/>
          </a:prstGeom>
          <a:no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Now fill the gap</a:t>
            </a:r>
            <a:endParaRPr lang="en-US" dirty="0">
              <a:ln w="0"/>
              <a:effectLst>
                <a:outerShdw blurRad="38100" dist="19050" dir="2700000" algn="tl" rotWithShape="0">
                  <a:schemeClr val="dk1">
                    <a:alpha val="40000"/>
                  </a:schemeClr>
                </a:outerShdw>
              </a:effectLst>
            </a:endParaRPr>
          </a:p>
        </p:txBody>
      </p:sp>
      <p:pic>
        <p:nvPicPr>
          <p:cNvPr id="3" name="May D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69319" y="3157505"/>
            <a:ext cx="609600" cy="609600"/>
          </a:xfrm>
          <a:prstGeom prst="rect">
            <a:avLst/>
          </a:prstGeom>
        </p:spPr>
      </p:pic>
    </p:spTree>
    <p:extLst>
      <p:ext uri="{BB962C8B-B14F-4D97-AF65-F5344CB8AC3E}">
        <p14:creationId xmlns:p14="http://schemas.microsoft.com/office/powerpoint/2010/main" val="24349931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6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wipe(left)">
                                      <p:cBhvr>
                                        <p:cTn id="1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lay 2"/>
          <p:cNvSpPr/>
          <p:nvPr/>
        </p:nvSpPr>
        <p:spPr>
          <a:xfrm rot="16200000">
            <a:off x="6729213" y="1539024"/>
            <a:ext cx="4726545" cy="417275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Azizul</a:t>
            </a:r>
            <a:r>
              <a:rPr lang="en-US" dirty="0" smtClean="0"/>
              <a:t> Fakir</a:t>
            </a:r>
          </a:p>
          <a:p>
            <a:pPr algn="ctr"/>
            <a:r>
              <a:rPr lang="en-US" dirty="0" smtClean="0"/>
              <a:t>Assistant teacher</a:t>
            </a:r>
          </a:p>
          <a:p>
            <a:pPr algn="ctr"/>
            <a:r>
              <a:rPr lang="en-US" dirty="0" err="1" smtClean="0"/>
              <a:t>Dighirjan</a:t>
            </a:r>
            <a:r>
              <a:rPr lang="en-US" dirty="0" smtClean="0"/>
              <a:t> secondary school</a:t>
            </a:r>
          </a:p>
          <a:p>
            <a:pPr algn="ctr"/>
            <a:r>
              <a:rPr lang="en-US" dirty="0" err="1" smtClean="0"/>
              <a:t>Nazirpur</a:t>
            </a:r>
            <a:r>
              <a:rPr lang="en-US" dirty="0" smtClean="0"/>
              <a:t>, </a:t>
            </a:r>
            <a:r>
              <a:rPr lang="en-US" dirty="0" err="1" smtClean="0"/>
              <a:t>Pirojpur</a:t>
            </a:r>
            <a:endParaRPr lang="en-US" dirty="0" smtClean="0"/>
          </a:p>
          <a:p>
            <a:pPr algn="ctr"/>
            <a:r>
              <a:rPr lang="en-US" dirty="0" smtClean="0"/>
              <a:t>Mobile: 01710745128</a:t>
            </a:r>
          </a:p>
          <a:p>
            <a:pPr algn="ctr"/>
            <a:r>
              <a:rPr lang="en-US" dirty="0" smtClean="0"/>
              <a:t>Email: azizul.nk@gmail.com</a:t>
            </a:r>
            <a:endParaRPr lang="en-US" dirty="0"/>
          </a:p>
        </p:txBody>
      </p:sp>
      <p:sp>
        <p:nvSpPr>
          <p:cNvPr id="5" name="Flowchart: Delay 4"/>
          <p:cNvSpPr/>
          <p:nvPr/>
        </p:nvSpPr>
        <p:spPr>
          <a:xfrm rot="16200000">
            <a:off x="6729219" y="1498079"/>
            <a:ext cx="4726545" cy="4172754"/>
          </a:xfrm>
          <a:prstGeom prst="flowChartDelay">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Azizul</a:t>
            </a:r>
            <a:r>
              <a:rPr lang="en-US" dirty="0" smtClean="0"/>
              <a:t> F</a:t>
            </a:r>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6" name="Flowchart: Delay 5"/>
          <p:cNvSpPr/>
          <p:nvPr/>
        </p:nvSpPr>
        <p:spPr>
          <a:xfrm rot="16200000">
            <a:off x="972357" y="1552671"/>
            <a:ext cx="4726545" cy="4172754"/>
          </a:xfrm>
          <a:prstGeom prst="flowChartDelay">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38" y="1687731"/>
            <a:ext cx="2143125" cy="2143125"/>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334" y="1661973"/>
            <a:ext cx="2006302" cy="2143125"/>
          </a:xfrm>
          <a:prstGeom prst="rect">
            <a:avLst/>
          </a:prstGeom>
          <a:ln>
            <a:noFill/>
          </a:ln>
          <a:effectLst>
            <a:softEdge rad="112500"/>
          </a:effectLst>
        </p:spPr>
      </p:pic>
      <p:sp>
        <p:nvSpPr>
          <p:cNvPr id="9" name="TextBox 8"/>
          <p:cNvSpPr txBox="1"/>
          <p:nvPr/>
        </p:nvSpPr>
        <p:spPr>
          <a:xfrm>
            <a:off x="1337481" y="3777802"/>
            <a:ext cx="4123863" cy="2308324"/>
          </a:xfrm>
          <a:prstGeom prst="rect">
            <a:avLst/>
          </a:prstGeom>
          <a:noFill/>
        </p:spPr>
        <p:txBody>
          <a:bodyPr wrap="square" rtlCol="0">
            <a:spAutoFit/>
          </a:bodyPr>
          <a:lstStyle/>
          <a:p>
            <a:pPr algn="ctr"/>
            <a:r>
              <a:rPr lang="en-US" sz="2400" dirty="0" err="1"/>
              <a:t>Azizul</a:t>
            </a:r>
            <a:r>
              <a:rPr lang="en-US" sz="2400" dirty="0"/>
              <a:t> Fakir</a:t>
            </a:r>
          </a:p>
          <a:p>
            <a:pPr algn="ctr"/>
            <a:r>
              <a:rPr lang="en-US" sz="2400" dirty="0"/>
              <a:t>Assistant teacher</a:t>
            </a:r>
          </a:p>
          <a:p>
            <a:pPr algn="ctr"/>
            <a:r>
              <a:rPr lang="en-US" sz="2400" dirty="0" err="1"/>
              <a:t>Dighirjan</a:t>
            </a:r>
            <a:r>
              <a:rPr lang="en-US" sz="2400" dirty="0"/>
              <a:t> secondary school</a:t>
            </a:r>
          </a:p>
          <a:p>
            <a:pPr algn="ctr"/>
            <a:r>
              <a:rPr lang="en-US" sz="2400" dirty="0" err="1"/>
              <a:t>Nazirpur</a:t>
            </a:r>
            <a:r>
              <a:rPr lang="en-US" sz="2400" dirty="0"/>
              <a:t>, </a:t>
            </a:r>
            <a:r>
              <a:rPr lang="en-US" sz="2400" dirty="0" err="1"/>
              <a:t>Pirojpur</a:t>
            </a:r>
            <a:endParaRPr lang="en-US" sz="2400" dirty="0"/>
          </a:p>
          <a:p>
            <a:pPr algn="ctr"/>
            <a:r>
              <a:rPr lang="en-US" sz="2400" dirty="0"/>
              <a:t>Mobile: 01710745128</a:t>
            </a:r>
          </a:p>
          <a:p>
            <a:pPr algn="ctr"/>
            <a:r>
              <a:rPr lang="en-US" sz="2400" dirty="0"/>
              <a:t>Email: </a:t>
            </a:r>
            <a:r>
              <a:rPr lang="en-US" sz="2400" dirty="0" smtClean="0"/>
              <a:t>azizul.nk@gmail.com</a:t>
            </a:r>
            <a:endParaRPr lang="en-US" sz="2400" dirty="0"/>
          </a:p>
        </p:txBody>
      </p:sp>
      <p:sp>
        <p:nvSpPr>
          <p:cNvPr id="10" name="TextBox 9"/>
          <p:cNvSpPr txBox="1"/>
          <p:nvPr/>
        </p:nvSpPr>
        <p:spPr>
          <a:xfrm>
            <a:off x="7315200" y="3725835"/>
            <a:ext cx="3643952" cy="2308324"/>
          </a:xfrm>
          <a:prstGeom prst="rect">
            <a:avLst/>
          </a:prstGeom>
          <a:noFill/>
        </p:spPr>
        <p:txBody>
          <a:bodyPr wrap="square" rtlCol="0">
            <a:spAutoFit/>
          </a:bodyPr>
          <a:lstStyle/>
          <a:p>
            <a:pPr algn="ctr"/>
            <a:r>
              <a:rPr lang="en-US" sz="2400" dirty="0"/>
              <a:t>Class 9</a:t>
            </a:r>
          </a:p>
          <a:p>
            <a:pPr algn="ctr"/>
            <a:r>
              <a:rPr lang="en-US" sz="2400" dirty="0"/>
              <a:t>English For Today</a:t>
            </a:r>
          </a:p>
          <a:p>
            <a:pPr algn="ctr"/>
            <a:r>
              <a:rPr lang="en-US" sz="2400" dirty="0"/>
              <a:t>Unit </a:t>
            </a:r>
            <a:r>
              <a:rPr lang="en-US" sz="2400" dirty="0" smtClean="0"/>
              <a:t>3</a:t>
            </a:r>
            <a:endParaRPr lang="en-US" sz="2400" dirty="0"/>
          </a:p>
          <a:p>
            <a:pPr algn="ctr"/>
            <a:r>
              <a:rPr lang="en-US" sz="2400" b="1" dirty="0" smtClean="0">
                <a:solidFill>
                  <a:srgbClr val="002060"/>
                </a:solidFill>
                <a:effectLst>
                  <a:outerShdw blurRad="38100" dist="38100" dir="2700000" algn="tl">
                    <a:srgbClr val="000000">
                      <a:alpha val="43137"/>
                    </a:srgbClr>
                  </a:outerShdw>
                </a:effectLst>
              </a:rPr>
              <a:t>Events and festivals </a:t>
            </a:r>
            <a:endParaRPr lang="en-US" sz="2400" b="1" dirty="0">
              <a:solidFill>
                <a:srgbClr val="002060"/>
              </a:solidFill>
              <a:effectLst>
                <a:outerShdw blurRad="38100" dist="38100" dir="2700000" algn="tl">
                  <a:srgbClr val="000000">
                    <a:alpha val="43137"/>
                  </a:srgbClr>
                </a:outerShdw>
              </a:effectLst>
            </a:endParaRPr>
          </a:p>
          <a:p>
            <a:pPr algn="ctr"/>
            <a:r>
              <a:rPr lang="en-US" sz="2400" dirty="0"/>
              <a:t>Time : 50 </a:t>
            </a:r>
            <a:r>
              <a:rPr lang="en-US" sz="2400" dirty="0" err="1"/>
              <a:t>mins</a:t>
            </a:r>
            <a:endParaRPr lang="en-US" sz="2400" dirty="0"/>
          </a:p>
          <a:p>
            <a:pPr algn="ctr"/>
            <a:r>
              <a:rPr lang="en-US" sz="2400" dirty="0" smtClean="0"/>
              <a:t>11/9/2020</a:t>
            </a:r>
            <a:endParaRPr lang="en-US" sz="2400" dirty="0"/>
          </a:p>
        </p:txBody>
      </p:sp>
      <p:grpSp>
        <p:nvGrpSpPr>
          <p:cNvPr id="25" name="Group 24"/>
          <p:cNvGrpSpPr/>
          <p:nvPr/>
        </p:nvGrpSpPr>
        <p:grpSpPr>
          <a:xfrm>
            <a:off x="5422007" y="1275775"/>
            <a:ext cx="1569493" cy="5268045"/>
            <a:chOff x="5418160" y="968990"/>
            <a:chExt cx="1569493" cy="5268045"/>
          </a:xfrm>
        </p:grpSpPr>
        <p:grpSp>
          <p:nvGrpSpPr>
            <p:cNvPr id="11" name="Group 10"/>
            <p:cNvGrpSpPr/>
            <p:nvPr/>
          </p:nvGrpSpPr>
          <p:grpSpPr>
            <a:xfrm>
              <a:off x="5418160" y="968990"/>
              <a:ext cx="1569493" cy="5268045"/>
              <a:chOff x="5459104" y="968990"/>
              <a:chExt cx="1569493" cy="5268045"/>
            </a:xfrm>
          </p:grpSpPr>
          <p:grpSp>
            <p:nvGrpSpPr>
              <p:cNvPr id="12" name="Group 11"/>
              <p:cNvGrpSpPr/>
              <p:nvPr/>
            </p:nvGrpSpPr>
            <p:grpSpPr>
              <a:xfrm>
                <a:off x="5677470" y="968990"/>
                <a:ext cx="1078173" cy="5268045"/>
                <a:chOff x="5677470" y="968990"/>
                <a:chExt cx="1078173" cy="5268045"/>
              </a:xfrm>
            </p:grpSpPr>
            <p:grpSp>
              <p:nvGrpSpPr>
                <p:cNvPr id="16" name="Group 15"/>
                <p:cNvGrpSpPr/>
                <p:nvPr/>
              </p:nvGrpSpPr>
              <p:grpSpPr>
                <a:xfrm>
                  <a:off x="5677470" y="968990"/>
                  <a:ext cx="1078173" cy="5268045"/>
                  <a:chOff x="5677470" y="968990"/>
                  <a:chExt cx="1078173" cy="5268045"/>
                </a:xfrm>
                <a:solidFill>
                  <a:srgbClr val="E14FC2"/>
                </a:solidFill>
              </p:grpSpPr>
              <p:sp>
                <p:nvSpPr>
                  <p:cNvPr id="17" name="Right Arrow 16"/>
                  <p:cNvSpPr/>
                  <p:nvPr/>
                </p:nvSpPr>
                <p:spPr>
                  <a:xfrm rot="5400000">
                    <a:off x="4148920" y="3930563"/>
                    <a:ext cx="4189862" cy="423081"/>
                  </a:xfrm>
                  <a:prstGeom prst="righ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54890" y="968990"/>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7470" y="1485331"/>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55141" y="1442113"/>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14"/>
                <p:cNvSpPr/>
                <p:nvPr/>
              </p:nvSpPr>
              <p:spPr>
                <a:xfrm>
                  <a:off x="5872904" y="5472752"/>
                  <a:ext cx="741893" cy="764279"/>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urved Right Arrow 12"/>
              <p:cNvSpPr/>
              <p:nvPr/>
            </p:nvSpPr>
            <p:spPr>
              <a:xfrm>
                <a:off x="5977721" y="2511188"/>
                <a:ext cx="1050876" cy="3343703"/>
              </a:xfrm>
              <a:prstGeom prst="curved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5459104" y="2554406"/>
                <a:ext cx="1057703" cy="3300485"/>
              </a:xfrm>
              <a:prstGeom prst="curved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Rectangle 23"/>
            <p:cNvSpPr/>
            <p:nvPr/>
          </p:nvSpPr>
          <p:spPr>
            <a:xfrm>
              <a:off x="6086901" y="5445452"/>
              <a:ext cx="232012" cy="3548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59972" y="302956"/>
            <a:ext cx="3423099" cy="710952"/>
          </a:xfrm>
          <a:prstGeom prst="rect">
            <a:avLst/>
          </a:prstGeom>
          <a:noFill/>
        </p:spPr>
        <p:txBody>
          <a:bodyPr wrap="square" rtlCol="0">
            <a:prstTxWarp prst="textPlain">
              <a:avLst/>
            </a:prstTxWarp>
            <a:spAutoFit/>
            <a:scene3d>
              <a:camera prst="obliqueBottomLeft"/>
              <a:lightRig rig="threePt" dir="t"/>
            </a:scene3d>
            <a:sp3d extrusionH="57150">
              <a:bevelT w="57150" h="38100" prst="hardEdge"/>
            </a:sp3d>
          </a:bodyPr>
          <a:lstStyle/>
          <a:p>
            <a:r>
              <a:rPr lang="en-US" dirty="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rPr>
              <a:t>I</a:t>
            </a:r>
            <a:r>
              <a:rPr lang="en-US"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rPr>
              <a:t>DENTITY</a:t>
            </a:r>
            <a:endParaRPr lang="en-US" dirty="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endParaRPr>
          </a:p>
        </p:txBody>
      </p:sp>
    </p:spTree>
    <p:extLst>
      <p:ext uri="{BB962C8B-B14F-4D97-AF65-F5344CB8AC3E}">
        <p14:creationId xmlns:p14="http://schemas.microsoft.com/office/powerpoint/2010/main" val="345530315"/>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364" y="662608"/>
            <a:ext cx="7367462" cy="680663"/>
          </a:xfrm>
          <a:prstGeom prst="rect">
            <a:avLst/>
          </a:prstGeom>
          <a:solidFill>
            <a:schemeClr val="tx1"/>
          </a:solidFill>
        </p:spPr>
        <p:txBody>
          <a:bodyPr wrap="square" rtlCol="0">
            <a:prstTxWarp prst="textPlain">
              <a:avLst/>
            </a:prstTxWarp>
            <a:spAutoFit/>
          </a:bodyPr>
          <a:lstStyle/>
          <a:p>
            <a:r>
              <a:rPr lang="en-US" sz="2400" dirty="0" smtClean="0">
                <a:ln w="0"/>
                <a:solidFill>
                  <a:srgbClr val="FFFF00"/>
                </a:solidFill>
                <a:effectLst>
                  <a:outerShdw blurRad="38100" dist="19050" dir="2700000" algn="tl" rotWithShape="0">
                    <a:schemeClr val="dk1">
                      <a:alpha val="40000"/>
                    </a:schemeClr>
                  </a:outerShdw>
                </a:effectLst>
                <a:latin typeface="+mj-lt"/>
              </a:rPr>
              <a:t>You may check your answer.</a:t>
            </a:r>
            <a:endParaRPr lang="en-US" sz="2400" dirty="0">
              <a:ln w="0"/>
              <a:solidFill>
                <a:srgbClr val="FFFF00"/>
              </a:solidFill>
              <a:effectLst>
                <a:outerShdw blurRad="38100" dist="19050" dir="2700000" algn="tl" rotWithShape="0">
                  <a:schemeClr val="dk1">
                    <a:alpha val="40000"/>
                  </a:schemeClr>
                </a:outerShdw>
              </a:effectLst>
              <a:latin typeface="+mj-lt"/>
            </a:endParaRPr>
          </a:p>
        </p:txBody>
      </p:sp>
      <p:sp>
        <p:nvSpPr>
          <p:cNvPr id="4" name="Rectangle 3"/>
          <p:cNvSpPr/>
          <p:nvPr/>
        </p:nvSpPr>
        <p:spPr>
          <a:xfrm>
            <a:off x="2384364" y="1674255"/>
            <a:ext cx="7367462" cy="3887442"/>
          </a:xfrm>
          <a:prstGeom prst="rect">
            <a:avLst/>
          </a:prstGeom>
          <a:solidFill>
            <a:schemeClr val="bg1"/>
          </a:solidFill>
        </p:spPr>
        <p:txBody>
          <a:bodyPr wrap="square">
            <a:prstTxWarp prst="textPlain">
              <a:avLst/>
            </a:prstTxWarp>
            <a:spAutoFit/>
          </a:bodyPr>
          <a:lstStyle/>
          <a:p>
            <a:pPr algn="just"/>
            <a:r>
              <a:rPr lang="en-US" sz="2400" dirty="0" smtClean="0">
                <a:solidFill>
                  <a:srgbClr val="222222"/>
                </a:solidFill>
                <a:latin typeface="+mj-lt"/>
              </a:rPr>
              <a:t>May 1</a:t>
            </a:r>
            <a:r>
              <a:rPr lang="en-US" sz="2400" baseline="30000" dirty="0" smtClean="0">
                <a:solidFill>
                  <a:srgbClr val="222222"/>
                </a:solidFill>
                <a:latin typeface="+mj-lt"/>
              </a:rPr>
              <a:t>st</a:t>
            </a:r>
            <a:r>
              <a:rPr lang="en-US" sz="2400" dirty="0" smtClean="0">
                <a:solidFill>
                  <a:srgbClr val="222222"/>
                </a:solidFill>
                <a:latin typeface="+mj-lt"/>
              </a:rPr>
              <a:t> International workers’ Day is recognized as a day of victory. In order to establish their rights, the workers (a) </a:t>
            </a:r>
            <a:r>
              <a:rPr lang="en-US" sz="2400" dirty="0" smtClean="0">
                <a:solidFill>
                  <a:srgbClr val="E14FC2"/>
                </a:solidFill>
                <a:latin typeface="+mj-lt"/>
              </a:rPr>
              <a:t>fought</a:t>
            </a:r>
            <a:r>
              <a:rPr lang="en-US" sz="2400" dirty="0" smtClean="0">
                <a:solidFill>
                  <a:srgbClr val="222222"/>
                </a:solidFill>
                <a:latin typeface="+mj-lt"/>
              </a:rPr>
              <a:t> against the factory owners. It was a struggle between the employees and the (b) </a:t>
            </a:r>
            <a:r>
              <a:rPr lang="en-US" sz="2400" dirty="0" smtClean="0">
                <a:solidFill>
                  <a:srgbClr val="E14FC2"/>
                </a:solidFill>
                <a:latin typeface="+mj-lt"/>
              </a:rPr>
              <a:t>employers</a:t>
            </a:r>
            <a:r>
              <a:rPr lang="en-US" sz="2400" dirty="0" smtClean="0">
                <a:solidFill>
                  <a:srgbClr val="222222"/>
                </a:solidFill>
                <a:latin typeface="+mj-lt"/>
              </a:rPr>
              <a:t>. The workers wanted to be (c) </a:t>
            </a:r>
            <a:r>
              <a:rPr lang="en-US" sz="2400" dirty="0" smtClean="0">
                <a:solidFill>
                  <a:srgbClr val="E14FC2"/>
                </a:solidFill>
                <a:latin typeface="+mj-lt"/>
              </a:rPr>
              <a:t>well-paid </a:t>
            </a:r>
            <a:r>
              <a:rPr lang="en-US" sz="2400" dirty="0" smtClean="0">
                <a:solidFill>
                  <a:srgbClr val="222222"/>
                </a:solidFill>
                <a:latin typeface="+mj-lt"/>
              </a:rPr>
              <a:t>by the factory owners. But one of them was (d) </a:t>
            </a:r>
            <a:r>
              <a:rPr lang="en-US" sz="2400" dirty="0" smtClean="0">
                <a:solidFill>
                  <a:srgbClr val="E14FC2"/>
                </a:solidFill>
                <a:latin typeface="+mj-lt"/>
              </a:rPr>
              <a:t>shot </a:t>
            </a:r>
            <a:r>
              <a:rPr lang="en-US" sz="2400" dirty="0" smtClean="0">
                <a:solidFill>
                  <a:srgbClr val="222222"/>
                </a:solidFill>
                <a:latin typeface="+mj-lt"/>
              </a:rPr>
              <a:t>dead and many were injured. It was a (e) </a:t>
            </a:r>
            <a:r>
              <a:rPr lang="en-US" sz="2400" dirty="0" smtClean="0">
                <a:solidFill>
                  <a:srgbClr val="E14FC2"/>
                </a:solidFill>
                <a:latin typeface="+mj-lt"/>
              </a:rPr>
              <a:t>tragedy </a:t>
            </a:r>
            <a:r>
              <a:rPr lang="en-US" sz="2400" dirty="0" smtClean="0">
                <a:solidFill>
                  <a:srgbClr val="222222"/>
                </a:solidFill>
                <a:latin typeface="+mj-lt"/>
              </a:rPr>
              <a:t>no doubt.  </a:t>
            </a:r>
            <a:endParaRPr lang="en-US" sz="2400" dirty="0">
              <a:solidFill>
                <a:srgbClr val="222222"/>
              </a:solidFill>
              <a:latin typeface="+mj-lt"/>
            </a:endParaRPr>
          </a:p>
        </p:txBody>
      </p:sp>
    </p:spTree>
    <p:extLst>
      <p:ext uri="{BB962C8B-B14F-4D97-AF65-F5344CB8AC3E}">
        <p14:creationId xmlns:p14="http://schemas.microsoft.com/office/powerpoint/2010/main" val="3354879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23715" y="444137"/>
            <a:ext cx="11434294" cy="4075612"/>
            <a:chOff x="399245" y="373487"/>
            <a:chExt cx="11434294" cy="2421229"/>
          </a:xfrm>
        </p:grpSpPr>
        <p:grpSp>
          <p:nvGrpSpPr>
            <p:cNvPr id="11" name="Group 10"/>
            <p:cNvGrpSpPr/>
            <p:nvPr/>
          </p:nvGrpSpPr>
          <p:grpSpPr>
            <a:xfrm>
              <a:off x="399245" y="373487"/>
              <a:ext cx="2768958" cy="2421229"/>
              <a:chOff x="734096" y="386365"/>
              <a:chExt cx="2768958" cy="2421229"/>
            </a:xfrm>
          </p:grpSpPr>
          <p:sp>
            <p:nvSpPr>
              <p:cNvPr id="2" name="Rectangle 1"/>
              <p:cNvSpPr/>
              <p:nvPr/>
            </p:nvSpPr>
            <p:spPr>
              <a:xfrm>
                <a:off x="1197734" y="1223493"/>
                <a:ext cx="1854558" cy="1584101"/>
              </a:xfrm>
              <a:prstGeom prst="rect">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734096" y="386365"/>
                <a:ext cx="2768958" cy="1184857"/>
              </a:xfrm>
              <a:prstGeom prst="triangl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51331" y="1742940"/>
                <a:ext cx="529110" cy="781319"/>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34987"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8470"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9064581" y="373487"/>
              <a:ext cx="2768958" cy="2421229"/>
              <a:chOff x="734096" y="386365"/>
              <a:chExt cx="2768958" cy="2421229"/>
            </a:xfrm>
          </p:grpSpPr>
          <p:sp>
            <p:nvSpPr>
              <p:cNvPr id="13" name="Rectangle 12"/>
              <p:cNvSpPr/>
              <p:nvPr/>
            </p:nvSpPr>
            <p:spPr>
              <a:xfrm>
                <a:off x="1197734" y="1223493"/>
                <a:ext cx="1854558" cy="1584101"/>
              </a:xfrm>
              <a:prstGeom prst="rect">
                <a:avLst/>
              </a:prstGeom>
              <a:solidFill>
                <a:srgbClr val="E14FC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34096" y="386365"/>
                <a:ext cx="2768958" cy="1184857"/>
              </a:xfrm>
              <a:prstGeom prst="triangl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Stay home stay safe</a:t>
                </a:r>
                <a:endParaRPr lang="en-US" sz="2000" dirty="0"/>
              </a:p>
            </p:txBody>
          </p:sp>
          <p:sp>
            <p:nvSpPr>
              <p:cNvPr id="15" name="Rectangle 14"/>
              <p:cNvSpPr/>
              <p:nvPr/>
            </p:nvSpPr>
            <p:spPr>
              <a:xfrm>
                <a:off x="1851331" y="1742940"/>
                <a:ext cx="529110" cy="781319"/>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34987"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18470"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794715" y="1906074"/>
              <a:ext cx="6681988" cy="888642"/>
            </a:xfrm>
            <a:prstGeom prst="rect">
              <a:avLst/>
            </a:prstGeom>
            <a:solidFill>
              <a:schemeClr val="tx2"/>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Home work</a:t>
              </a:r>
              <a:endParaRPr lang="en-US" sz="6000" dirty="0"/>
            </a:p>
          </p:txBody>
        </p:sp>
      </p:grpSp>
      <p:sp>
        <p:nvSpPr>
          <p:cNvPr id="20" name="TextBox 19"/>
          <p:cNvSpPr txBox="1"/>
          <p:nvPr/>
        </p:nvSpPr>
        <p:spPr>
          <a:xfrm>
            <a:off x="1710032" y="4677895"/>
            <a:ext cx="8613820" cy="1580133"/>
          </a:xfrm>
          <a:prstGeom prst="rect">
            <a:avLst/>
          </a:prstGeom>
          <a:solidFill>
            <a:schemeClr val="bg2"/>
          </a:solidFill>
        </p:spPr>
        <p:txBody>
          <a:bodyPr wrap="square" rtlCol="0">
            <a:prstTxWarp prst="textWave1">
              <a:avLst/>
            </a:prstTxWarp>
            <a:spAutoFit/>
          </a:bodyPr>
          <a:lstStyle/>
          <a:p>
            <a:pPr algn="ctr"/>
            <a:r>
              <a:rPr lang="en-US" sz="4400" dirty="0" smtClean="0"/>
              <a:t>Write the main idea of the passage.</a:t>
            </a:r>
            <a:endParaRPr lang="en-US" sz="4400" dirty="0"/>
          </a:p>
        </p:txBody>
      </p:sp>
    </p:spTree>
    <p:extLst>
      <p:ext uri="{BB962C8B-B14F-4D97-AF65-F5344CB8AC3E}">
        <p14:creationId xmlns:p14="http://schemas.microsoft.com/office/powerpoint/2010/main" val="3126350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4" y="257641"/>
            <a:ext cx="11482252" cy="6307800"/>
          </a:xfrm>
          <a:prstGeom prst="rect">
            <a:avLst/>
          </a:prstGeom>
        </p:spPr>
      </p:pic>
      <p:sp>
        <p:nvSpPr>
          <p:cNvPr id="2" name="TextBox 1"/>
          <p:cNvSpPr txBox="1"/>
          <p:nvPr/>
        </p:nvSpPr>
        <p:spPr>
          <a:xfrm>
            <a:off x="1828800" y="653143"/>
            <a:ext cx="8725989" cy="4219303"/>
          </a:xfrm>
          <a:prstGeom prst="rect">
            <a:avLst/>
          </a:prstGeom>
          <a:noFill/>
        </p:spPr>
        <p:txBody>
          <a:bodyPr wrap="square" rtlCol="0">
            <a:prstTxWarp prst="textWave1">
              <a:avLst/>
            </a:prstTxWarp>
            <a:spAutoFit/>
          </a:bodyPr>
          <a:lstStyle/>
          <a:p>
            <a:r>
              <a:rPr lang="en-US" dirty="0" smtClean="0">
                <a:solidFill>
                  <a:srgbClr val="FFFF00"/>
                </a:solidFill>
                <a:effectLst>
                  <a:outerShdw blurRad="60007" dir="1500000" sy="-30000" kx="800400" algn="bl" rotWithShape="0">
                    <a:prstClr val="black">
                      <a:alpha val="20000"/>
                    </a:prstClr>
                  </a:outerShdw>
                </a:effectLst>
              </a:rPr>
              <a:t>Thank you </a:t>
            </a:r>
            <a:endParaRPr lang="en-US" dirty="0">
              <a:solidFill>
                <a:srgbClr val="FFFF00"/>
              </a:solidFill>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2754686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endCondLst>
                                    <p:cond evt="onNext" delay="0">
                                      <p:tgtEl>
                                        <p:sldTgt/>
                                      </p:tgtEl>
                                    </p:cond>
                                  </p:endCondLst>
                                  <p:childTnLst>
                                    <p:animScale>
                                      <p:cBhvr>
                                        <p:cTn id="6" dur="2000" fill="hold"/>
                                        <p:tgtEl>
                                          <p:spTgt spid="3"/>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7" presetID="6" presetClass="entr" presetSubtype="32"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out)">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kers Of The World Unite And Fight – May Day Exp(24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57588" y="932505"/>
            <a:ext cx="8255358" cy="4650906"/>
          </a:xfrm>
          <a:prstGeom prst="rect">
            <a:avLst/>
          </a:prstGeom>
        </p:spPr>
      </p:pic>
      <p:sp>
        <p:nvSpPr>
          <p:cNvPr id="3" name="TextBox 2"/>
          <p:cNvSpPr txBox="1"/>
          <p:nvPr/>
        </p:nvSpPr>
        <p:spPr>
          <a:xfrm>
            <a:off x="2987899" y="347730"/>
            <a:ext cx="5743978" cy="584775"/>
          </a:xfrm>
          <a:prstGeom prst="rect">
            <a:avLst/>
          </a:prstGeom>
          <a:noFill/>
        </p:spPr>
        <p:txBody>
          <a:bodyPr wrap="square" rtlCol="0">
            <a:spAutoFit/>
          </a:bodyPr>
          <a:lstStyle/>
          <a:p>
            <a:r>
              <a:rPr lang="en-US" sz="3200" dirty="0" smtClean="0"/>
              <a:t>Dear students let’s watch a video.</a:t>
            </a:r>
            <a:endParaRPr lang="en-US" sz="3200" dirty="0"/>
          </a:p>
        </p:txBody>
      </p:sp>
      <p:sp>
        <p:nvSpPr>
          <p:cNvPr id="4" name="TextBox 3"/>
          <p:cNvSpPr txBox="1"/>
          <p:nvPr/>
        </p:nvSpPr>
        <p:spPr>
          <a:xfrm>
            <a:off x="2781836" y="5583411"/>
            <a:ext cx="6928834" cy="584775"/>
          </a:xfrm>
          <a:prstGeom prst="rect">
            <a:avLst/>
          </a:prstGeom>
          <a:noFill/>
        </p:spPr>
        <p:txBody>
          <a:bodyPr wrap="square" rtlCol="0">
            <a:spAutoFit/>
          </a:bodyPr>
          <a:lstStyle/>
          <a:p>
            <a:pPr algn="ctr"/>
            <a:r>
              <a:rPr lang="en-US" sz="3200" dirty="0" smtClean="0"/>
              <a:t>Can you tell me what is the video about?</a:t>
            </a:r>
            <a:endParaRPr lang="en-US" sz="3200" dirty="0"/>
          </a:p>
        </p:txBody>
      </p:sp>
      <p:sp>
        <p:nvSpPr>
          <p:cNvPr id="5" name="TextBox 4"/>
          <p:cNvSpPr txBox="1"/>
          <p:nvPr/>
        </p:nvSpPr>
        <p:spPr>
          <a:xfrm>
            <a:off x="463637" y="1764407"/>
            <a:ext cx="1378040" cy="835152"/>
          </a:xfrm>
          <a:prstGeom prst="rect">
            <a:avLst/>
          </a:prstGeom>
          <a:noFill/>
        </p:spPr>
        <p:txBody>
          <a:bodyPr wrap="square" rtlCol="0">
            <a:prstTxWarp prst="textPlain">
              <a:avLst/>
            </a:prstTxWarp>
            <a:spAutoFit/>
          </a:bodyPr>
          <a:lstStyle/>
          <a:p>
            <a:r>
              <a:rPr lang="en-US" sz="2400" dirty="0" smtClean="0">
                <a:solidFill>
                  <a:srgbClr val="FF0000"/>
                </a:solidFill>
                <a:effectLst>
                  <a:outerShdw blurRad="50800" dist="38100" dir="8100000" algn="tr" rotWithShape="0">
                    <a:prstClr val="black">
                      <a:alpha val="40000"/>
                    </a:prstClr>
                  </a:outerShdw>
                </a:effectLst>
              </a:rPr>
              <a:t>May Day</a:t>
            </a:r>
            <a:endParaRPr lang="en-US" sz="2400" dirty="0">
              <a:solidFill>
                <a:srgbClr val="FF0000"/>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059770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6410"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
                </p:tgtEl>
              </p:cMediaNode>
            </p:video>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7577" y="259291"/>
            <a:ext cx="11449319" cy="6370110"/>
            <a:chOff x="373487" y="156260"/>
            <a:chExt cx="11449319" cy="637011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 y="285050"/>
              <a:ext cx="11449319" cy="6241320"/>
            </a:xfrm>
            <a:prstGeom prst="rect">
              <a:avLst/>
            </a:prstGeom>
            <a:ln>
              <a:noFill/>
            </a:ln>
            <a:effectLst>
              <a:softEdge rad="112500"/>
            </a:effectLst>
          </p:spPr>
        </p:pic>
        <p:sp>
          <p:nvSpPr>
            <p:cNvPr id="6" name="Rectangle 5"/>
            <p:cNvSpPr/>
            <p:nvPr/>
          </p:nvSpPr>
          <p:spPr>
            <a:xfrm>
              <a:off x="6993230" y="156260"/>
              <a:ext cx="3103808" cy="1107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85408" y="183733"/>
              <a:ext cx="2811630" cy="1015663"/>
            </a:xfrm>
            <a:prstGeom prst="rect">
              <a:avLst/>
            </a:prstGeom>
            <a:noFill/>
          </p:spPr>
          <p:txBody>
            <a:bodyPr wrap="square" rtlCol="0">
              <a:spAutoFit/>
            </a:bodyPr>
            <a:lstStyle/>
            <a:p>
              <a:pPr algn="ctr"/>
              <a:r>
                <a:rPr lang="en-US" sz="2400" dirty="0" smtClean="0">
                  <a:solidFill>
                    <a:srgbClr val="FFFF00"/>
                  </a:solidFill>
                </a:rPr>
                <a:t>“May Day”</a:t>
              </a:r>
            </a:p>
            <a:p>
              <a:pPr algn="ctr"/>
              <a:r>
                <a:rPr lang="en-US" dirty="0" smtClean="0">
                  <a:solidFill>
                    <a:srgbClr val="FFFF00"/>
                  </a:solidFill>
                </a:rPr>
                <a:t>Unit : 3</a:t>
              </a:r>
            </a:p>
            <a:p>
              <a:pPr algn="ctr"/>
              <a:r>
                <a:rPr lang="en-US" dirty="0" smtClean="0">
                  <a:solidFill>
                    <a:srgbClr val="FFFF00"/>
                  </a:solidFill>
                </a:rPr>
                <a:t>Lesson : 2</a:t>
              </a:r>
              <a:endParaRPr lang="en-US" dirty="0">
                <a:solidFill>
                  <a:srgbClr val="FFFF00"/>
                </a:solidFill>
              </a:endParaRPr>
            </a:p>
          </p:txBody>
        </p:sp>
      </p:grpSp>
    </p:spTree>
    <p:extLst>
      <p:ext uri="{BB962C8B-B14F-4D97-AF65-F5344CB8AC3E}">
        <p14:creationId xmlns:p14="http://schemas.microsoft.com/office/powerpoint/2010/main" val="112904475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7" y="450376"/>
            <a:ext cx="2543175" cy="91568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Learning outcomes</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1828797" y="1542641"/>
            <a:ext cx="9007525" cy="770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After completing this lesson, we will be able to ----</a:t>
            </a:r>
            <a:endParaRPr lang="en-US" dirty="0">
              <a:ln w="0"/>
              <a:effectLst>
                <a:outerShdw blurRad="38100" dist="19050" dir="2700000" algn="tl" rotWithShape="0">
                  <a:schemeClr val="dk1">
                    <a:alpha val="40000"/>
                  </a:schemeClr>
                </a:outerShdw>
              </a:effectLst>
            </a:endParaRPr>
          </a:p>
        </p:txBody>
      </p:sp>
      <p:grpSp>
        <p:nvGrpSpPr>
          <p:cNvPr id="22" name="Group 21"/>
          <p:cNvGrpSpPr/>
          <p:nvPr/>
        </p:nvGrpSpPr>
        <p:grpSpPr>
          <a:xfrm>
            <a:off x="1828798" y="2641289"/>
            <a:ext cx="8147714" cy="627798"/>
            <a:chOff x="1828799" y="2047169"/>
            <a:chExt cx="8147714" cy="627798"/>
          </a:xfrm>
        </p:grpSpPr>
        <p:sp>
          <p:nvSpPr>
            <p:cNvPr id="20" name="Chevron 19"/>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1</a:t>
              </a:r>
              <a:endParaRPr lang="en-US" sz="2400" dirty="0">
                <a:solidFill>
                  <a:schemeClr val="tx1"/>
                </a:solidFill>
                <a:effectLst>
                  <a:outerShdw blurRad="50800" dist="38100" dir="8100000" algn="tr" rotWithShape="0">
                    <a:prstClr val="black">
                      <a:alpha val="40000"/>
                    </a:prstClr>
                  </a:outerShdw>
                </a:effectLst>
              </a:endParaRPr>
            </a:p>
          </p:txBody>
        </p:sp>
        <p:sp>
          <p:nvSpPr>
            <p:cNvPr id="21" name="Rectangle 20"/>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infer meaning from the context </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23" name="Group 22"/>
          <p:cNvGrpSpPr/>
          <p:nvPr/>
        </p:nvGrpSpPr>
        <p:grpSpPr>
          <a:xfrm>
            <a:off x="1828799" y="3397460"/>
            <a:ext cx="8147714" cy="627798"/>
            <a:chOff x="1828799" y="2047169"/>
            <a:chExt cx="8147714" cy="627798"/>
          </a:xfrm>
        </p:grpSpPr>
        <p:sp>
          <p:nvSpPr>
            <p:cNvPr id="24" name="Chevron 23"/>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2</a:t>
              </a:r>
            </a:p>
          </p:txBody>
        </p:sp>
        <p:sp>
          <p:nvSpPr>
            <p:cNvPr id="25" name="Rectangle 24"/>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talk about the pictures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26" name="Group 25"/>
          <p:cNvGrpSpPr/>
          <p:nvPr/>
        </p:nvGrpSpPr>
        <p:grpSpPr>
          <a:xfrm>
            <a:off x="1828798" y="4134441"/>
            <a:ext cx="8147714" cy="627798"/>
            <a:chOff x="1828799" y="2047169"/>
            <a:chExt cx="8147714" cy="627798"/>
          </a:xfrm>
        </p:grpSpPr>
        <p:sp>
          <p:nvSpPr>
            <p:cNvPr id="27" name="Chevron 26"/>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3</a:t>
              </a:r>
              <a:endParaRPr lang="en-US" sz="2400" dirty="0">
                <a:solidFill>
                  <a:schemeClr val="tx1"/>
                </a:solidFill>
                <a:effectLst>
                  <a:outerShdw blurRad="50800" dist="38100" dir="8100000" algn="tr" rotWithShape="0">
                    <a:prstClr val="black">
                      <a:alpha val="40000"/>
                    </a:prstClr>
                  </a:outerShdw>
                </a:effectLst>
              </a:endParaRPr>
            </a:p>
          </p:txBody>
        </p:sp>
        <p:sp>
          <p:nvSpPr>
            <p:cNvPr id="28" name="Rectangle 27"/>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write answers to the questions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29" name="Group 28"/>
          <p:cNvGrpSpPr/>
          <p:nvPr/>
        </p:nvGrpSpPr>
        <p:grpSpPr>
          <a:xfrm>
            <a:off x="1828799" y="4816828"/>
            <a:ext cx="8147714" cy="627798"/>
            <a:chOff x="1828799" y="2047169"/>
            <a:chExt cx="8147714" cy="627798"/>
          </a:xfrm>
        </p:grpSpPr>
        <p:sp>
          <p:nvSpPr>
            <p:cNvPr id="30" name="Chevron 29"/>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4</a:t>
              </a:r>
            </a:p>
          </p:txBody>
        </p:sp>
        <p:sp>
          <p:nvSpPr>
            <p:cNvPr id="31" name="Rectangle 30"/>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tick  best answers from the alternatives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32" name="Group 31"/>
          <p:cNvGrpSpPr/>
          <p:nvPr/>
        </p:nvGrpSpPr>
        <p:grpSpPr>
          <a:xfrm>
            <a:off x="1828798" y="5457426"/>
            <a:ext cx="8147714" cy="627798"/>
            <a:chOff x="1828799" y="2047169"/>
            <a:chExt cx="8147714" cy="627798"/>
          </a:xfrm>
        </p:grpSpPr>
        <p:sp>
          <p:nvSpPr>
            <p:cNvPr id="33" name="Chevron 32"/>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5</a:t>
              </a:r>
              <a:endParaRPr lang="en-US" sz="2400" dirty="0">
                <a:solidFill>
                  <a:schemeClr val="tx1"/>
                </a:solidFill>
                <a:effectLst>
                  <a:outerShdw blurRad="50800" dist="38100" dir="8100000" algn="tr" rotWithShape="0">
                    <a:prstClr val="black">
                      <a:alpha val="40000"/>
                    </a:prstClr>
                  </a:outerShdw>
                </a:effectLst>
              </a:endParaRPr>
            </a:p>
          </p:txBody>
        </p:sp>
        <p:sp>
          <p:nvSpPr>
            <p:cNvPr id="34" name="Rectangle 33"/>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listen for information to the CD</a:t>
              </a:r>
              <a:endParaRPr lang="en-US" sz="2400" dirty="0">
                <a:ln w="0"/>
                <a:solidFill>
                  <a:schemeClr val="tx1"/>
                </a:solidFill>
                <a:effectLst>
                  <a:outerShdw blurRad="50800" dist="38100" dir="8100000" algn="tr" rotWithShape="0">
                    <a:prstClr val="black">
                      <a:alpha val="40000"/>
                    </a:prstClr>
                  </a:outerShdw>
                </a:effectLst>
              </a:endParaRPr>
            </a:p>
          </p:txBody>
        </p:sp>
      </p:gr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405" y="4816828"/>
            <a:ext cx="1752032" cy="1752032"/>
          </a:xfrm>
          <a:prstGeom prst="rect">
            <a:avLst/>
          </a:prstGeom>
        </p:spPr>
      </p:pic>
    </p:spTree>
    <p:extLst>
      <p:ext uri="{BB962C8B-B14F-4D97-AF65-F5344CB8AC3E}">
        <p14:creationId xmlns:p14="http://schemas.microsoft.com/office/powerpoint/2010/main" val="36880837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6" presetClass="entr" presetSubtype="32"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circle(out)">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2374715" y="314734"/>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8" name="TextBox 7"/>
          <p:cNvSpPr txBox="1"/>
          <p:nvPr/>
        </p:nvSpPr>
        <p:spPr>
          <a:xfrm>
            <a:off x="2791294" y="1637043"/>
            <a:ext cx="840183"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a:t>
            </a:r>
            <a:endParaRPr lang="en-US" sz="2400" dirty="0">
              <a:ln w="0"/>
              <a:effectLst>
                <a:outerShdw blurRad="38100" dist="19050" dir="2700000" algn="tl" rotWithShape="0">
                  <a:schemeClr val="dk1">
                    <a:alpha val="40000"/>
                  </a:schemeClr>
                </a:outerShdw>
              </a:effectLst>
            </a:endParaRPr>
          </a:p>
        </p:txBody>
      </p:sp>
      <p:sp>
        <p:nvSpPr>
          <p:cNvPr id="9" name="TextBox 8"/>
          <p:cNvSpPr txBox="1"/>
          <p:nvPr/>
        </p:nvSpPr>
        <p:spPr>
          <a:xfrm>
            <a:off x="4067036" y="1637043"/>
            <a:ext cx="2647661" cy="1569660"/>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Notice or  perceive (something) and register it as being significant.</a:t>
            </a:r>
            <a:endParaRPr lang="en-US" sz="2400" dirty="0">
              <a:ln w="0"/>
              <a:effectLst>
                <a:outerShdw blurRad="38100" dist="19050" dir="2700000" algn="tl" rotWithShape="0">
                  <a:schemeClr val="dk1">
                    <a:alpha val="40000"/>
                  </a:schemeClr>
                </a:outerShdw>
              </a:effectLst>
            </a:endParaRPr>
          </a:p>
        </p:txBody>
      </p:sp>
      <p:sp>
        <p:nvSpPr>
          <p:cNvPr id="10" name="TextBox 9"/>
          <p:cNvSpPr txBox="1"/>
          <p:nvPr/>
        </p:nvSpPr>
        <p:spPr>
          <a:xfrm>
            <a:off x="10577016" y="1601728"/>
            <a:ext cx="1119116" cy="461665"/>
          </a:xfrm>
          <a:prstGeom prst="rect">
            <a:avLst/>
          </a:prstGeom>
          <a:noFill/>
        </p:spPr>
        <p:txBody>
          <a:bodyPr wrap="square" rtlCol="0">
            <a:prstTxWarp prst="textPlain">
              <a:avLst/>
            </a:prstTxWarp>
            <a:spAutoFit/>
          </a:bodyPr>
          <a:lstStyle/>
          <a:p>
            <a:pPr algn="r"/>
            <a:r>
              <a:rPr lang="en-US" sz="2400" dirty="0" smtClean="0">
                <a:ln w="0"/>
                <a:effectLst>
                  <a:outerShdw blurRad="38100" dist="19050" dir="2700000" algn="tl" rotWithShape="0">
                    <a:schemeClr val="dk1">
                      <a:alpha val="40000"/>
                    </a:schemeClr>
                  </a:outerShdw>
                </a:effectLst>
              </a:rPr>
              <a:t>ignore</a:t>
            </a:r>
            <a:endParaRPr lang="en-US" sz="2400" dirty="0">
              <a:ln w="0"/>
              <a:effectLst>
                <a:outerShdw blurRad="38100" dist="19050" dir="2700000" algn="tl" rotWithShape="0">
                  <a:schemeClr val="dk1">
                    <a:alpha val="40000"/>
                  </a:schemeClr>
                </a:outerShdw>
              </a:effectLst>
            </a:endParaRPr>
          </a:p>
        </p:txBody>
      </p:sp>
      <p:sp>
        <p:nvSpPr>
          <p:cNvPr id="11" name="TextBox 10"/>
          <p:cNvSpPr txBox="1"/>
          <p:nvPr/>
        </p:nvSpPr>
        <p:spPr>
          <a:xfrm>
            <a:off x="368493" y="4776028"/>
            <a:ext cx="2271936"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Commemorate - </a:t>
            </a:r>
            <a:endParaRPr lang="en-US" sz="2400" dirty="0">
              <a:ln w="0"/>
              <a:effectLst>
                <a:outerShdw blurRad="38100" dist="19050" dir="2700000" algn="tl" rotWithShape="0">
                  <a:schemeClr val="dk1">
                    <a:alpha val="40000"/>
                  </a:schemeClr>
                </a:outerShdw>
              </a:effectLst>
            </a:endParaRPr>
          </a:p>
        </p:txBody>
      </p:sp>
      <p:sp>
        <p:nvSpPr>
          <p:cNvPr id="12" name="TextBox 11"/>
          <p:cNvSpPr txBox="1"/>
          <p:nvPr/>
        </p:nvSpPr>
        <p:spPr>
          <a:xfrm>
            <a:off x="2636170" y="4776029"/>
            <a:ext cx="901695"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 </a:t>
            </a:r>
            <a:endParaRPr lang="en-US" sz="2400" dirty="0">
              <a:ln w="0"/>
              <a:effectLst>
                <a:outerShdw blurRad="38100" dist="19050" dir="2700000" algn="tl" rotWithShape="0">
                  <a:schemeClr val="dk1">
                    <a:alpha val="40000"/>
                  </a:schemeClr>
                </a:outerShdw>
              </a:effectLst>
            </a:endParaRPr>
          </a:p>
        </p:txBody>
      </p:sp>
      <p:sp>
        <p:nvSpPr>
          <p:cNvPr id="13" name="TextBox 12"/>
          <p:cNvSpPr txBox="1"/>
          <p:nvPr/>
        </p:nvSpPr>
        <p:spPr>
          <a:xfrm>
            <a:off x="4067035" y="4518739"/>
            <a:ext cx="2647661" cy="1569660"/>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recall and show respect (somebody/something)</a:t>
            </a:r>
            <a:endParaRPr lang="en-US" sz="2400" dirty="0">
              <a:ln w="0"/>
              <a:effectLst>
                <a:outerShdw blurRad="38100" dist="19050" dir="2700000" algn="tl" rotWithShape="0">
                  <a:schemeClr val="dk1">
                    <a:alpha val="40000"/>
                  </a:schemeClr>
                </a:outerShdw>
              </a:effectLst>
            </a:endParaRPr>
          </a:p>
        </p:txBody>
      </p:sp>
      <p:sp>
        <p:nvSpPr>
          <p:cNvPr id="14" name="TextBox 13"/>
          <p:cNvSpPr txBox="1"/>
          <p:nvPr/>
        </p:nvSpPr>
        <p:spPr>
          <a:xfrm>
            <a:off x="10638200" y="5120914"/>
            <a:ext cx="1057932" cy="461665"/>
          </a:xfrm>
          <a:prstGeom prst="rect">
            <a:avLst/>
          </a:prstGeom>
          <a:noFill/>
        </p:spPr>
        <p:txBody>
          <a:bodyPr wrap="square" rtlCol="0">
            <a:prstTxWarp prst="textPlain">
              <a:avLst/>
            </a:prstTxWarp>
            <a:spAutoFit/>
          </a:bodyPr>
          <a:lstStyle/>
          <a:p>
            <a:pPr algn="r"/>
            <a:r>
              <a:rPr lang="en-US" sz="2400" dirty="0" smtClean="0">
                <a:ln w="0"/>
                <a:effectLst>
                  <a:outerShdw blurRad="38100" dist="19050" dir="2700000" algn="tl" rotWithShape="0">
                    <a:schemeClr val="dk1">
                      <a:alpha val="40000"/>
                    </a:schemeClr>
                  </a:outerShdw>
                </a:effectLst>
              </a:rPr>
              <a:t>ignore</a:t>
            </a:r>
            <a:endParaRPr lang="en-US" sz="2400" dirty="0">
              <a:ln w="0"/>
              <a:effectLst>
                <a:outerShdw blurRad="38100" dist="19050" dir="2700000" algn="tl" rotWithShape="0">
                  <a:schemeClr val="dk1">
                    <a:alpha val="40000"/>
                  </a:schemeClr>
                </a:outerShdw>
              </a:effectLst>
            </a:endParaRPr>
          </a:p>
        </p:txBody>
      </p:sp>
      <p:sp>
        <p:nvSpPr>
          <p:cNvPr id="17" name="TextBox 16"/>
          <p:cNvSpPr txBox="1"/>
          <p:nvPr/>
        </p:nvSpPr>
        <p:spPr>
          <a:xfrm>
            <a:off x="368492" y="1627348"/>
            <a:ext cx="1473371"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Observe -</a:t>
            </a:r>
            <a:endParaRPr lang="en-US" sz="24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914" y="898226"/>
            <a:ext cx="3657885" cy="2381573"/>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167" y="3747213"/>
            <a:ext cx="3747033" cy="2550556"/>
          </a:xfrm>
          <a:prstGeom prst="rect">
            <a:avLst/>
          </a:prstGeom>
          <a:ln>
            <a:noFill/>
          </a:ln>
          <a:effectLst>
            <a:softEdge rad="112500"/>
          </a:effectLst>
        </p:spPr>
      </p:pic>
    </p:spTree>
    <p:extLst>
      <p:ext uri="{BB962C8B-B14F-4D97-AF65-F5344CB8AC3E}">
        <p14:creationId xmlns:p14="http://schemas.microsoft.com/office/powerpoint/2010/main" val="25225286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6" presetClass="entr" presetSubtype="32"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out)">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out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6" presetClass="entr" presetSubtype="32"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out)">
                                      <p:cBhvr>
                                        <p:cTn id="63" dur="2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P spid="9" grpId="0"/>
      <p:bldP spid="10" grpId="0"/>
      <p:bldP spid="11" grpId="0"/>
      <p:bldP spid="12" grpId="0"/>
      <p:bldP spid="13"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7" name="TextBox 6"/>
          <p:cNvSpPr txBox="1"/>
          <p:nvPr/>
        </p:nvSpPr>
        <p:spPr>
          <a:xfrm>
            <a:off x="1746917" y="327543"/>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8" name="TextBox 7"/>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20" name="TextBox 19"/>
          <p:cNvSpPr txBox="1"/>
          <p:nvPr/>
        </p:nvSpPr>
        <p:spPr>
          <a:xfrm>
            <a:off x="2723153" y="1633082"/>
            <a:ext cx="92720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noun </a:t>
            </a:r>
            <a:endParaRPr lang="en-US" sz="2400" dirty="0">
              <a:ln w="0"/>
              <a:effectLst>
                <a:outerShdw blurRad="38100" dist="19050" dir="2700000" algn="tl" rotWithShape="0">
                  <a:schemeClr val="dk1">
                    <a:alpha val="40000"/>
                  </a:schemeClr>
                </a:outerShdw>
              </a:effectLst>
            </a:endParaRPr>
          </a:p>
        </p:txBody>
      </p:sp>
      <p:sp>
        <p:nvSpPr>
          <p:cNvPr id="21" name="TextBox 20"/>
          <p:cNvSpPr txBox="1"/>
          <p:nvPr/>
        </p:nvSpPr>
        <p:spPr>
          <a:xfrm>
            <a:off x="4067036" y="1181844"/>
            <a:ext cx="2647661" cy="1569660"/>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the fact of giving up something important or valuable.</a:t>
            </a:r>
            <a:endParaRPr lang="en-US" sz="2400" dirty="0">
              <a:ln w="0"/>
              <a:effectLst>
                <a:outerShdw blurRad="38100" dist="19050" dir="2700000" algn="tl" rotWithShape="0">
                  <a:schemeClr val="dk1">
                    <a:alpha val="40000"/>
                  </a:schemeClr>
                </a:outerShdw>
              </a:effectLst>
            </a:endParaRPr>
          </a:p>
        </p:txBody>
      </p:sp>
      <p:sp>
        <p:nvSpPr>
          <p:cNvPr id="22" name="TextBox 21"/>
          <p:cNvSpPr txBox="1"/>
          <p:nvPr/>
        </p:nvSpPr>
        <p:spPr>
          <a:xfrm>
            <a:off x="10577016" y="1601728"/>
            <a:ext cx="1119116" cy="461665"/>
          </a:xfrm>
          <a:prstGeom prst="rect">
            <a:avLst/>
          </a:prstGeom>
          <a:noFill/>
        </p:spPr>
        <p:txBody>
          <a:bodyPr wrap="square" rtlCol="0">
            <a:spAutoFit/>
          </a:bodyPr>
          <a:lstStyle/>
          <a:p>
            <a:pPr algn="r"/>
            <a:r>
              <a:rPr lang="en-US" sz="2400" dirty="0" smtClean="0">
                <a:ln w="0"/>
                <a:effectLst>
                  <a:outerShdw blurRad="38100" dist="19050" dir="2700000" algn="tl" rotWithShape="0">
                    <a:schemeClr val="dk1">
                      <a:alpha val="40000"/>
                    </a:schemeClr>
                  </a:outerShdw>
                </a:effectLst>
              </a:rPr>
              <a:t>---</a:t>
            </a:r>
            <a:endParaRPr lang="en-US" sz="2400" dirty="0">
              <a:ln w="0"/>
              <a:effectLst>
                <a:outerShdw blurRad="38100" dist="19050" dir="2700000" algn="tl" rotWithShape="0">
                  <a:schemeClr val="dk1">
                    <a:alpha val="40000"/>
                  </a:schemeClr>
                </a:outerShdw>
              </a:effectLst>
            </a:endParaRPr>
          </a:p>
        </p:txBody>
      </p:sp>
      <p:sp>
        <p:nvSpPr>
          <p:cNvPr id="23" name="TextBox 22"/>
          <p:cNvSpPr txBox="1"/>
          <p:nvPr/>
        </p:nvSpPr>
        <p:spPr>
          <a:xfrm>
            <a:off x="368492" y="1627348"/>
            <a:ext cx="1512559"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Sacrifice -</a:t>
            </a:r>
            <a:endParaRPr lang="en-US" sz="2400" dirty="0">
              <a:ln w="0"/>
              <a:effectLst>
                <a:outerShdw blurRad="38100" dist="19050" dir="2700000" algn="tl" rotWithShape="0">
                  <a:schemeClr val="dk1">
                    <a:alpha val="40000"/>
                  </a:schemeClr>
                </a:outerShdw>
              </a:effectLst>
            </a:endParaRPr>
          </a:p>
        </p:txBody>
      </p:sp>
      <p:sp>
        <p:nvSpPr>
          <p:cNvPr id="10" name="TextBox 9"/>
          <p:cNvSpPr txBox="1"/>
          <p:nvPr/>
        </p:nvSpPr>
        <p:spPr>
          <a:xfrm>
            <a:off x="2875553" y="4773387"/>
            <a:ext cx="92720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 </a:t>
            </a:r>
            <a:endParaRPr lang="en-US" sz="2400" dirty="0">
              <a:ln w="0"/>
              <a:effectLst>
                <a:outerShdw blurRad="38100" dist="19050" dir="2700000" algn="tl" rotWithShape="0">
                  <a:schemeClr val="dk1">
                    <a:alpha val="40000"/>
                  </a:schemeClr>
                </a:outerShdw>
              </a:effectLst>
            </a:endParaRPr>
          </a:p>
        </p:txBody>
      </p:sp>
      <p:sp>
        <p:nvSpPr>
          <p:cNvPr id="11" name="TextBox 10"/>
          <p:cNvSpPr txBox="1"/>
          <p:nvPr/>
        </p:nvSpPr>
        <p:spPr>
          <a:xfrm>
            <a:off x="4155041" y="4370359"/>
            <a:ext cx="2647661" cy="1200329"/>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to start or create a system, an organization.</a:t>
            </a:r>
            <a:endParaRPr lang="en-US" sz="2400" dirty="0">
              <a:ln w="0"/>
              <a:effectLst>
                <a:outerShdw blurRad="38100" dist="19050" dir="2700000" algn="tl" rotWithShape="0">
                  <a:schemeClr val="dk1">
                    <a:alpha val="40000"/>
                  </a:schemeClr>
                </a:outerShdw>
              </a:effectLst>
            </a:endParaRPr>
          </a:p>
        </p:txBody>
      </p:sp>
      <p:sp>
        <p:nvSpPr>
          <p:cNvPr id="12" name="TextBox 11"/>
          <p:cNvSpPr txBox="1"/>
          <p:nvPr/>
        </p:nvSpPr>
        <p:spPr>
          <a:xfrm>
            <a:off x="10729416" y="4742033"/>
            <a:ext cx="1119116" cy="461665"/>
          </a:xfrm>
          <a:prstGeom prst="rect">
            <a:avLst/>
          </a:prstGeom>
          <a:noFill/>
        </p:spPr>
        <p:txBody>
          <a:bodyPr wrap="square" rtlCol="0">
            <a:prstTxWarp prst="textPlain">
              <a:avLst/>
            </a:prstTxWarp>
            <a:spAutoFit/>
          </a:bodyPr>
          <a:lstStyle/>
          <a:p>
            <a:pPr algn="r"/>
            <a:r>
              <a:rPr lang="en-US" sz="2400" dirty="0" smtClean="0">
                <a:ln w="0"/>
                <a:effectLst>
                  <a:outerShdw blurRad="38100" dist="19050" dir="2700000" algn="tl" rotWithShape="0">
                    <a:schemeClr val="dk1">
                      <a:alpha val="40000"/>
                    </a:schemeClr>
                  </a:outerShdw>
                </a:effectLst>
              </a:rPr>
              <a:t>abolish</a:t>
            </a:r>
            <a:endParaRPr lang="en-US" sz="2400" dirty="0">
              <a:ln w="0"/>
              <a:effectLst>
                <a:outerShdw blurRad="38100" dist="19050" dir="2700000" algn="tl" rotWithShape="0">
                  <a:schemeClr val="dk1">
                    <a:alpha val="40000"/>
                  </a:schemeClr>
                </a:outerShdw>
              </a:effectLst>
            </a:endParaRPr>
          </a:p>
        </p:txBody>
      </p:sp>
      <p:sp>
        <p:nvSpPr>
          <p:cNvPr id="13" name="TextBox 12"/>
          <p:cNvSpPr txBox="1"/>
          <p:nvPr/>
        </p:nvSpPr>
        <p:spPr>
          <a:xfrm>
            <a:off x="520892" y="4767653"/>
            <a:ext cx="1595291"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Establish  -</a:t>
            </a:r>
            <a:endParaRPr lang="en-US" sz="24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697" y="953013"/>
            <a:ext cx="4006558" cy="2485646"/>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702" y="3591765"/>
            <a:ext cx="3846012" cy="2757518"/>
          </a:xfrm>
          <a:prstGeom prst="rect">
            <a:avLst/>
          </a:prstGeom>
          <a:ln>
            <a:noFill/>
          </a:ln>
          <a:effectLst>
            <a:softEdge rad="112500"/>
          </a:effectLst>
        </p:spPr>
      </p:pic>
    </p:spTree>
    <p:extLst>
      <p:ext uri="{BB962C8B-B14F-4D97-AF65-F5344CB8AC3E}">
        <p14:creationId xmlns:p14="http://schemas.microsoft.com/office/powerpoint/2010/main" val="36112674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6" presetClass="entr" presetSubtype="32"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out)">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32"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circle(out)">
                                      <p:cBhvr>
                                        <p:cTn id="65" dur="20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0" grpId="0"/>
      <p:bldP spid="21" grpId="0"/>
      <p:bldP spid="22" grpId="0"/>
      <p:bldP spid="23"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1746917" y="327543"/>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19" name="TextBox 18"/>
          <p:cNvSpPr txBox="1"/>
          <p:nvPr/>
        </p:nvSpPr>
        <p:spPr>
          <a:xfrm>
            <a:off x="1972309" y="1637043"/>
            <a:ext cx="92720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 </a:t>
            </a:r>
            <a:endParaRPr lang="en-US" sz="2400" dirty="0">
              <a:ln w="0"/>
              <a:effectLst>
                <a:outerShdw blurRad="38100" dist="19050" dir="2700000" algn="tl" rotWithShape="0">
                  <a:schemeClr val="dk1">
                    <a:alpha val="40000"/>
                  </a:schemeClr>
                </a:outerShdw>
              </a:effectLst>
            </a:endParaRPr>
          </a:p>
        </p:txBody>
      </p:sp>
      <p:sp>
        <p:nvSpPr>
          <p:cNvPr id="24" name="TextBox 23"/>
          <p:cNvSpPr txBox="1"/>
          <p:nvPr/>
        </p:nvSpPr>
        <p:spPr>
          <a:xfrm>
            <a:off x="4067036" y="1637043"/>
            <a:ext cx="2647661" cy="1200329"/>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to ask for something very firmly</a:t>
            </a:r>
            <a:endParaRPr lang="en-US" sz="2400" dirty="0">
              <a:ln w="0"/>
              <a:effectLst>
                <a:outerShdw blurRad="38100" dist="19050" dir="2700000" algn="tl" rotWithShape="0">
                  <a:schemeClr val="dk1">
                    <a:alpha val="40000"/>
                  </a:schemeClr>
                </a:outerShdw>
              </a:effectLst>
            </a:endParaRPr>
          </a:p>
        </p:txBody>
      </p:sp>
      <p:sp>
        <p:nvSpPr>
          <p:cNvPr id="25" name="TextBox 24"/>
          <p:cNvSpPr txBox="1"/>
          <p:nvPr/>
        </p:nvSpPr>
        <p:spPr>
          <a:xfrm>
            <a:off x="10577016" y="1601728"/>
            <a:ext cx="1119116" cy="461665"/>
          </a:xfrm>
          <a:prstGeom prst="rect">
            <a:avLst/>
          </a:prstGeom>
          <a:noFill/>
        </p:spPr>
        <p:txBody>
          <a:bodyPr wrap="square" rtlCol="0">
            <a:spAutoFit/>
          </a:bodyPr>
          <a:lstStyle/>
          <a:p>
            <a:pPr algn="r"/>
            <a:r>
              <a:rPr lang="en-US" sz="2400" dirty="0" smtClean="0">
                <a:ln w="0"/>
                <a:effectLst>
                  <a:outerShdw blurRad="38100" dist="19050" dir="2700000" algn="tl" rotWithShape="0">
                    <a:schemeClr val="dk1">
                      <a:alpha val="40000"/>
                    </a:schemeClr>
                  </a:outerShdw>
                </a:effectLst>
              </a:rPr>
              <a:t>---</a:t>
            </a:r>
            <a:endParaRPr lang="en-US" sz="2400" dirty="0">
              <a:ln w="0"/>
              <a:effectLst>
                <a:outerShdw blurRad="38100" dist="19050" dir="2700000" algn="tl" rotWithShape="0">
                  <a:schemeClr val="dk1">
                    <a:alpha val="40000"/>
                  </a:schemeClr>
                </a:outerShdw>
              </a:effectLst>
            </a:endParaRPr>
          </a:p>
        </p:txBody>
      </p:sp>
      <p:sp>
        <p:nvSpPr>
          <p:cNvPr id="26" name="TextBox 25"/>
          <p:cNvSpPr txBox="1"/>
          <p:nvPr/>
        </p:nvSpPr>
        <p:spPr>
          <a:xfrm>
            <a:off x="368492" y="1627348"/>
            <a:ext cx="1538685"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Demand  -</a:t>
            </a:r>
            <a:endParaRPr lang="en-US" sz="2400" dirty="0">
              <a:ln w="0"/>
              <a:effectLst>
                <a:outerShdw blurRad="38100" dist="19050" dir="2700000" algn="tl" rotWithShape="0">
                  <a:schemeClr val="dk1">
                    <a:alpha val="40000"/>
                  </a:schemeClr>
                </a:outerShdw>
              </a:effectLst>
            </a:endParaRPr>
          </a:p>
        </p:txBody>
      </p:sp>
      <p:sp>
        <p:nvSpPr>
          <p:cNvPr id="28" name="TextBox 27"/>
          <p:cNvSpPr txBox="1"/>
          <p:nvPr/>
        </p:nvSpPr>
        <p:spPr>
          <a:xfrm>
            <a:off x="1899316" y="4815983"/>
            <a:ext cx="92720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 </a:t>
            </a:r>
            <a:endParaRPr lang="en-US" sz="2400" dirty="0">
              <a:ln w="0"/>
              <a:effectLst>
                <a:outerShdw blurRad="38100" dist="19050" dir="2700000" algn="tl" rotWithShape="0">
                  <a:schemeClr val="dk1">
                    <a:alpha val="40000"/>
                  </a:schemeClr>
                </a:outerShdw>
              </a:effectLst>
            </a:endParaRPr>
          </a:p>
        </p:txBody>
      </p:sp>
      <p:sp>
        <p:nvSpPr>
          <p:cNvPr id="29" name="TextBox 28"/>
          <p:cNvSpPr txBox="1"/>
          <p:nvPr/>
        </p:nvSpPr>
        <p:spPr>
          <a:xfrm>
            <a:off x="4067036" y="4351365"/>
            <a:ext cx="2647661" cy="1569660"/>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to advise or try hard to persuade somebody to do something</a:t>
            </a:r>
            <a:endParaRPr lang="en-US" sz="2400" dirty="0">
              <a:ln w="0"/>
              <a:effectLst>
                <a:outerShdw blurRad="38100" dist="19050" dir="2700000" algn="tl" rotWithShape="0">
                  <a:schemeClr val="dk1">
                    <a:alpha val="40000"/>
                  </a:schemeClr>
                </a:outerShdw>
              </a:effectLst>
            </a:endParaRPr>
          </a:p>
        </p:txBody>
      </p:sp>
      <p:sp>
        <p:nvSpPr>
          <p:cNvPr id="30" name="TextBox 29"/>
          <p:cNvSpPr txBox="1"/>
          <p:nvPr/>
        </p:nvSpPr>
        <p:spPr>
          <a:xfrm>
            <a:off x="10726907" y="4985122"/>
            <a:ext cx="1119116" cy="461665"/>
          </a:xfrm>
          <a:prstGeom prst="rect">
            <a:avLst/>
          </a:prstGeom>
          <a:noFill/>
        </p:spPr>
        <p:txBody>
          <a:bodyPr wrap="square" rtlCol="0">
            <a:prstTxWarp prst="textPlain">
              <a:avLst/>
            </a:prstTxWarp>
            <a:spAutoFit/>
          </a:bodyPr>
          <a:lstStyle/>
          <a:p>
            <a:pPr algn="r"/>
            <a:r>
              <a:rPr lang="en-US" sz="2400" dirty="0" smtClean="0">
                <a:ln w="0"/>
                <a:effectLst>
                  <a:outerShdw blurRad="38100" dist="19050" dir="2700000" algn="tl" rotWithShape="0">
                    <a:schemeClr val="dk1">
                      <a:alpha val="40000"/>
                    </a:schemeClr>
                  </a:outerShdw>
                </a:effectLst>
              </a:rPr>
              <a:t>oppose </a:t>
            </a:r>
            <a:endParaRPr lang="en-US" sz="2400" dirty="0">
              <a:ln w="0"/>
              <a:effectLst>
                <a:outerShdw blurRad="38100" dist="19050" dir="2700000" algn="tl" rotWithShape="0">
                  <a:schemeClr val="dk1">
                    <a:alpha val="40000"/>
                  </a:schemeClr>
                </a:outerShdw>
              </a:effectLst>
            </a:endParaRPr>
          </a:p>
        </p:txBody>
      </p:sp>
      <p:sp>
        <p:nvSpPr>
          <p:cNvPr id="31" name="TextBox 30"/>
          <p:cNvSpPr txBox="1"/>
          <p:nvPr/>
        </p:nvSpPr>
        <p:spPr>
          <a:xfrm>
            <a:off x="520892" y="4806288"/>
            <a:ext cx="1226025"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Urge  -</a:t>
            </a:r>
            <a:endParaRPr lang="en-US" sz="24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960" y="1063217"/>
            <a:ext cx="4174187" cy="2347980"/>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895" y="3708755"/>
            <a:ext cx="3947626" cy="2493584"/>
          </a:xfrm>
          <a:prstGeom prst="rect">
            <a:avLst/>
          </a:prstGeom>
          <a:ln>
            <a:noFill/>
          </a:ln>
          <a:effectLst>
            <a:softEdge rad="112500"/>
          </a:effectLst>
        </p:spPr>
      </p:pic>
    </p:spTree>
    <p:extLst>
      <p:ext uri="{BB962C8B-B14F-4D97-AF65-F5344CB8AC3E}">
        <p14:creationId xmlns:p14="http://schemas.microsoft.com/office/powerpoint/2010/main" val="3172201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6" presetClass="entr" presetSubtype="3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out)">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6" presetClass="entr" presetSubtype="32"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out)">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9" grpId="0"/>
      <p:bldP spid="24" grpId="0"/>
      <p:bldP spid="25" grpId="0"/>
      <p:bldP spid="26"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1746917" y="327543"/>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17" name="TextBox 16"/>
          <p:cNvSpPr txBox="1"/>
          <p:nvPr/>
        </p:nvSpPr>
        <p:spPr>
          <a:xfrm>
            <a:off x="2149624" y="1601727"/>
            <a:ext cx="1073365"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adverb </a:t>
            </a:r>
            <a:endParaRPr lang="en-US" sz="2400" dirty="0">
              <a:ln w="0"/>
              <a:effectLst>
                <a:outerShdw blurRad="38100" dist="19050" dir="2700000" algn="tl" rotWithShape="0">
                  <a:schemeClr val="dk1">
                    <a:alpha val="40000"/>
                  </a:schemeClr>
                </a:outerShdw>
              </a:effectLst>
            </a:endParaRPr>
          </a:p>
        </p:txBody>
      </p:sp>
      <p:sp>
        <p:nvSpPr>
          <p:cNvPr id="18" name="TextBox 17"/>
          <p:cNvSpPr txBox="1"/>
          <p:nvPr/>
        </p:nvSpPr>
        <p:spPr>
          <a:xfrm>
            <a:off x="3730453" y="1649349"/>
            <a:ext cx="2693031"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immediately </a:t>
            </a:r>
            <a:endParaRPr lang="en-US" sz="2400" dirty="0">
              <a:ln w="0"/>
              <a:effectLst>
                <a:outerShdw blurRad="38100" dist="19050" dir="2700000" algn="tl" rotWithShape="0">
                  <a:schemeClr val="dk1">
                    <a:alpha val="40000"/>
                  </a:schemeClr>
                </a:outerShdw>
              </a:effectLst>
            </a:endParaRPr>
          </a:p>
        </p:txBody>
      </p:sp>
      <p:sp>
        <p:nvSpPr>
          <p:cNvPr id="19" name="TextBox 18"/>
          <p:cNvSpPr txBox="1"/>
          <p:nvPr/>
        </p:nvSpPr>
        <p:spPr>
          <a:xfrm>
            <a:off x="10577016" y="1601728"/>
            <a:ext cx="1119116" cy="461665"/>
          </a:xfrm>
          <a:prstGeom prst="rect">
            <a:avLst/>
          </a:prstGeom>
          <a:noFill/>
        </p:spPr>
        <p:txBody>
          <a:bodyPr wrap="square" rtlCol="0">
            <a:spAutoFit/>
          </a:bodyPr>
          <a:lstStyle/>
          <a:p>
            <a:pPr algn="r"/>
            <a:r>
              <a:rPr lang="en-US" sz="2400" dirty="0" smtClean="0">
                <a:ln w="0"/>
                <a:effectLst>
                  <a:outerShdw blurRad="38100" dist="19050" dir="2700000" algn="tl" rotWithShape="0">
                    <a:schemeClr val="dk1">
                      <a:alpha val="40000"/>
                    </a:schemeClr>
                  </a:outerShdw>
                </a:effectLst>
              </a:rPr>
              <a:t>---</a:t>
            </a:r>
            <a:endParaRPr lang="en-US" sz="2400" dirty="0">
              <a:ln w="0"/>
              <a:effectLst>
                <a:outerShdw blurRad="38100" dist="19050" dir="2700000" algn="tl" rotWithShape="0">
                  <a:schemeClr val="dk1">
                    <a:alpha val="40000"/>
                  </a:schemeClr>
                </a:outerShdw>
              </a:effectLst>
            </a:endParaRPr>
          </a:p>
        </p:txBody>
      </p:sp>
      <p:sp>
        <p:nvSpPr>
          <p:cNvPr id="20" name="TextBox 19"/>
          <p:cNvSpPr txBox="1"/>
          <p:nvPr/>
        </p:nvSpPr>
        <p:spPr>
          <a:xfrm>
            <a:off x="368493" y="1627348"/>
            <a:ext cx="1598228"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Instantly -</a:t>
            </a:r>
            <a:endParaRPr lang="en-US" sz="2400" dirty="0">
              <a:ln w="0"/>
              <a:effectLst>
                <a:outerShdw blurRad="38100" dist="19050" dir="2700000" algn="tl" rotWithShape="0">
                  <a:schemeClr val="dk1">
                    <a:alpha val="40000"/>
                  </a:schemeClr>
                </a:outerShdw>
              </a:effectLst>
            </a:endParaRPr>
          </a:p>
        </p:txBody>
      </p:sp>
      <p:sp>
        <p:nvSpPr>
          <p:cNvPr id="21" name="TextBox 20"/>
          <p:cNvSpPr txBox="1"/>
          <p:nvPr/>
        </p:nvSpPr>
        <p:spPr>
          <a:xfrm>
            <a:off x="2875553" y="4940806"/>
            <a:ext cx="92720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verb </a:t>
            </a:r>
            <a:endParaRPr lang="en-US" sz="2400" dirty="0">
              <a:ln w="0"/>
              <a:effectLst>
                <a:outerShdw blurRad="38100" dist="19050" dir="2700000" algn="tl" rotWithShape="0">
                  <a:schemeClr val="dk1">
                    <a:alpha val="40000"/>
                  </a:schemeClr>
                </a:outerShdw>
              </a:effectLst>
            </a:endParaRPr>
          </a:p>
        </p:txBody>
      </p:sp>
      <p:sp>
        <p:nvSpPr>
          <p:cNvPr id="22" name="TextBox 21"/>
          <p:cNvSpPr txBox="1"/>
          <p:nvPr/>
        </p:nvSpPr>
        <p:spPr>
          <a:xfrm>
            <a:off x="4219436" y="4546243"/>
            <a:ext cx="2389257" cy="1229522"/>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to treat somebody unfairly </a:t>
            </a:r>
            <a:endParaRPr lang="en-US" sz="2400" dirty="0">
              <a:ln w="0"/>
              <a:effectLst>
                <a:outerShdw blurRad="38100" dist="19050" dir="2700000" algn="tl" rotWithShape="0">
                  <a:schemeClr val="dk1">
                    <a:alpha val="40000"/>
                  </a:schemeClr>
                </a:outerShdw>
              </a:effectLst>
            </a:endParaRPr>
          </a:p>
        </p:txBody>
      </p:sp>
      <p:sp>
        <p:nvSpPr>
          <p:cNvPr id="23" name="TextBox 22"/>
          <p:cNvSpPr txBox="1"/>
          <p:nvPr/>
        </p:nvSpPr>
        <p:spPr>
          <a:xfrm>
            <a:off x="10689464" y="4909452"/>
            <a:ext cx="1159067" cy="461665"/>
          </a:xfrm>
          <a:prstGeom prst="rect">
            <a:avLst/>
          </a:prstGeom>
          <a:noFill/>
        </p:spPr>
        <p:txBody>
          <a:bodyPr wrap="square" rtlCol="0">
            <a:prstTxWarp prst="textPlain">
              <a:avLst/>
            </a:prstTxWarp>
            <a:spAutoFit/>
          </a:bodyPr>
          <a:lstStyle/>
          <a:p>
            <a:pPr algn="r"/>
            <a:r>
              <a:rPr lang="en-US" sz="2400" dirty="0" smtClean="0">
                <a:ln w="0"/>
                <a:effectLst>
                  <a:outerShdw blurRad="38100" dist="19050" dir="2700000" algn="tl" rotWithShape="0">
                    <a:schemeClr val="dk1">
                      <a:alpha val="40000"/>
                    </a:schemeClr>
                  </a:outerShdw>
                </a:effectLst>
              </a:rPr>
              <a:t>liberate </a:t>
            </a:r>
            <a:endParaRPr lang="en-US" sz="2400" dirty="0">
              <a:ln w="0"/>
              <a:effectLst>
                <a:outerShdw blurRad="38100" dist="19050" dir="2700000" algn="tl" rotWithShape="0">
                  <a:schemeClr val="dk1">
                    <a:alpha val="40000"/>
                  </a:schemeClr>
                </a:outerShdw>
              </a:effectLst>
            </a:endParaRPr>
          </a:p>
        </p:txBody>
      </p:sp>
      <p:sp>
        <p:nvSpPr>
          <p:cNvPr id="24" name="TextBox 23"/>
          <p:cNvSpPr txBox="1"/>
          <p:nvPr/>
        </p:nvSpPr>
        <p:spPr>
          <a:xfrm>
            <a:off x="520892" y="4935072"/>
            <a:ext cx="2271937" cy="461665"/>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rPr>
              <a:t>Exploit  -</a:t>
            </a:r>
            <a:endParaRPr lang="en-US" sz="2400" dirty="0">
              <a:ln w="0"/>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747" y="760997"/>
            <a:ext cx="4367021" cy="2690541"/>
          </a:xfrm>
          <a:prstGeom prst="rect">
            <a:avLst/>
          </a:prstGeom>
          <a:ln>
            <a:noFill/>
          </a:ln>
          <a:effectLst>
            <a:softEdge rad="112500"/>
          </a:effec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935" y="3902299"/>
            <a:ext cx="4196681" cy="2503263"/>
          </a:xfrm>
          <a:prstGeom prst="rect">
            <a:avLst/>
          </a:prstGeom>
          <a:ln>
            <a:noFill/>
          </a:ln>
          <a:effectLst>
            <a:softEdge rad="112500"/>
          </a:effectLst>
        </p:spPr>
      </p:pic>
    </p:spTree>
    <p:extLst>
      <p:ext uri="{BB962C8B-B14F-4D97-AF65-F5344CB8AC3E}">
        <p14:creationId xmlns:p14="http://schemas.microsoft.com/office/powerpoint/2010/main" val="24112465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6" presetClass="entr" presetSubtype="3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out)">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out)">
                                      <p:cBhvr>
                                        <p:cTn id="60" dur="2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p:bldP spid="18" grpId="0"/>
      <p:bldP spid="19" grpId="0"/>
      <p:bldP spid="20" grpId="0"/>
      <p:bldP spid="21" grpId="0"/>
      <p:bldP spid="22"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1662</Words>
  <Application>Microsoft Office PowerPoint</Application>
  <PresentationFormat>Widescreen</PresentationFormat>
  <Paragraphs>221</Paragraphs>
  <Slides>22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Andalus</vt:lpstr>
      <vt:lpstr>Arial</vt:lpstr>
      <vt:lpstr>Cambria Math</vt:lpstr>
      <vt:lpstr>NikoshBAN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224</cp:revision>
  <dcterms:created xsi:type="dcterms:W3CDTF">2020-08-19T07:30:59Z</dcterms:created>
  <dcterms:modified xsi:type="dcterms:W3CDTF">2020-09-11T15:27:05Z</dcterms:modified>
</cp:coreProperties>
</file>