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489" r:id="rId3"/>
    <p:sldId id="490" r:id="rId4"/>
    <p:sldId id="322" r:id="rId5"/>
    <p:sldId id="468" r:id="rId6"/>
    <p:sldId id="483" r:id="rId7"/>
    <p:sldId id="320" r:id="rId8"/>
    <p:sldId id="474" r:id="rId9"/>
    <p:sldId id="467" r:id="rId10"/>
    <p:sldId id="475" r:id="rId11"/>
    <p:sldId id="476" r:id="rId12"/>
    <p:sldId id="477" r:id="rId13"/>
    <p:sldId id="470" r:id="rId14"/>
    <p:sldId id="478" r:id="rId15"/>
    <p:sldId id="488" r:id="rId16"/>
    <p:sldId id="463" r:id="rId17"/>
    <p:sldId id="394" r:id="rId18"/>
    <p:sldId id="316" r:id="rId19"/>
    <p:sldId id="4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gZJjH6Ujk+rmO/XoNukug==" hashData="AWcevdBpdifO/ACV3BfVCGac3UJjGo0I9WzelzyFoOlXMskoDnjtkdxzbqYv7qzXjWtzq7hLskJLGqQJWV942A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96" y="6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11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7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84DECF8F-710B-4EE6-8815-E53B8002A2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15"/>
            </a:avLst>
          </a:prstGeom>
          <a:gradFill>
            <a:gsLst>
              <a:gs pos="0">
                <a:srgbClr val="00B0F0"/>
              </a:gs>
              <a:gs pos="67000">
                <a:srgbClr val="92D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A8A94-A6BA-4507-89CE-4A278E512A23}"/>
              </a:ext>
            </a:extLst>
          </p:cNvPr>
          <p:cNvSpPr/>
          <p:nvPr userDrawn="1"/>
        </p:nvSpPr>
        <p:spPr>
          <a:xfrm>
            <a:off x="1154718" y="6557887"/>
            <a:ext cx="106815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Md. 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Mostafijur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Rahman (</a:t>
            </a:r>
            <a:r>
              <a:rPr lang="en-US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Sumon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Senior Teacher (Mathematics) , Ahmed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Bawany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Academy School &amp; College, Dhaka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cell: 01916-159922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ADCB87-9ADB-4797-A643-F6B151A9D8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1" y="6635984"/>
            <a:ext cx="225972" cy="2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0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0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80.png"/><Relationship Id="rId3" Type="http://schemas.openxmlformats.org/officeDocument/2006/relationships/image" Target="../media/image780.png"/><Relationship Id="rId7" Type="http://schemas.openxmlformats.org/officeDocument/2006/relationships/image" Target="../media/image820.png"/><Relationship Id="rId12" Type="http://schemas.openxmlformats.org/officeDocument/2006/relationships/image" Target="../media/image87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11" Type="http://schemas.openxmlformats.org/officeDocument/2006/relationships/image" Target="../media/image860.png"/><Relationship Id="rId5" Type="http://schemas.openxmlformats.org/officeDocument/2006/relationships/image" Target="../media/image80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Relationship Id="rId9" Type="http://schemas.openxmlformats.org/officeDocument/2006/relationships/image" Target="../media/image840.png"/><Relationship Id="rId14" Type="http://schemas.openxmlformats.org/officeDocument/2006/relationships/image" Target="../media/image8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90.png"/><Relationship Id="rId7" Type="http://schemas.openxmlformats.org/officeDocument/2006/relationships/image" Target="../media/image151.png"/><Relationship Id="rId12" Type="http://schemas.openxmlformats.org/officeDocument/2006/relationships/image" Target="../media/image198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97.png"/><Relationship Id="rId5" Type="http://schemas.openxmlformats.org/officeDocument/2006/relationships/image" Target="../media/image149.png"/><Relationship Id="rId10" Type="http://schemas.openxmlformats.org/officeDocument/2006/relationships/image" Target="../media/image196.png"/><Relationship Id="rId4" Type="http://schemas.openxmlformats.org/officeDocument/2006/relationships/image" Target="../media/image191.png"/><Relationship Id="rId9" Type="http://schemas.openxmlformats.org/officeDocument/2006/relationships/image" Target="../media/image1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4.png"/><Relationship Id="rId7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27.png"/><Relationship Id="rId3" Type="http://schemas.openxmlformats.org/officeDocument/2006/relationships/image" Target="../media/image1110.png"/><Relationship Id="rId7" Type="http://schemas.openxmlformats.org/officeDocument/2006/relationships/image" Target="../media/image1510.png"/><Relationship Id="rId12" Type="http://schemas.openxmlformats.org/officeDocument/2006/relationships/image" Target="../media/image26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130.png"/><Relationship Id="rId10" Type="http://schemas.openxmlformats.org/officeDocument/2006/relationships/image" Target="../media/image24.png"/><Relationship Id="rId4" Type="http://schemas.openxmlformats.org/officeDocument/2006/relationships/image" Target="../media/image1210.png"/><Relationship Id="rId9" Type="http://schemas.openxmlformats.org/officeDocument/2006/relationships/image" Target="../media/image2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50D6D28-54B8-4058-AB98-99574B56C14F}"/>
              </a:ext>
            </a:extLst>
          </p:cNvPr>
          <p:cNvSpPr txBox="1"/>
          <p:nvPr/>
        </p:nvSpPr>
        <p:spPr>
          <a:xfrm>
            <a:off x="2721372" y="5763378"/>
            <a:ext cx="6345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গণিত ক্লাশে সবাইকে স্বাগতম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05A00-005D-49AE-9D94-0764FDFF5C18}"/>
              </a:ext>
            </a:extLst>
          </p:cNvPr>
          <p:cNvSpPr/>
          <p:nvPr/>
        </p:nvSpPr>
        <p:spPr>
          <a:xfrm>
            <a:off x="1932393" y="298787"/>
            <a:ext cx="79230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1DEFF-9751-45AE-B1C8-42A2E082A2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885" y="2199301"/>
            <a:ext cx="4086229" cy="33955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E23AF51-90AA-427E-BF8D-F0458BE6D9E7}"/>
              </a:ext>
            </a:extLst>
          </p:cNvPr>
          <p:cNvSpPr/>
          <p:nvPr/>
        </p:nvSpPr>
        <p:spPr>
          <a:xfrm>
            <a:off x="2814874" y="1247116"/>
            <a:ext cx="5800725" cy="4339297"/>
          </a:xfrm>
          <a:prstGeom prst="triangle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65556-1BBD-40D3-972F-BDA2D4F75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2C6D010-3446-42BF-A554-C46881CE483B}"/>
              </a:ext>
            </a:extLst>
          </p:cNvPr>
          <p:cNvSpPr/>
          <p:nvPr/>
        </p:nvSpPr>
        <p:spPr>
          <a:xfrm rot="8081589">
            <a:off x="7480798" y="1340480"/>
            <a:ext cx="3535290" cy="2267904"/>
          </a:xfrm>
          <a:prstGeom prst="rtTriangl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2B70AD-3CCC-49B5-B70C-DD32F8F1ADE0}"/>
                  </a:ext>
                </a:extLst>
              </p:cNvPr>
              <p:cNvSpPr txBox="1"/>
              <p:nvPr/>
            </p:nvSpPr>
            <p:spPr>
              <a:xfrm>
                <a:off x="7534910" y="879745"/>
                <a:ext cx="1065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2B70AD-3CCC-49B5-B70C-DD32F8F1A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910" y="879745"/>
                <a:ext cx="106586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3B3BE9-358F-4C96-8EE8-E972CB424F33}"/>
                  </a:ext>
                </a:extLst>
              </p:cNvPr>
              <p:cNvSpPr txBox="1"/>
              <p:nvPr/>
            </p:nvSpPr>
            <p:spPr>
              <a:xfrm>
                <a:off x="9171717" y="2371802"/>
                <a:ext cx="130805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3B3BE9-358F-4C96-8EE8-E972CB424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717" y="2371802"/>
                <a:ext cx="130805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B6E52A-A657-485C-B836-F1BF66939794}"/>
                  </a:ext>
                </a:extLst>
              </p:cNvPr>
              <p:cNvSpPr txBox="1"/>
              <p:nvPr/>
            </p:nvSpPr>
            <p:spPr>
              <a:xfrm>
                <a:off x="10479767" y="688163"/>
                <a:ext cx="130805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B6E52A-A657-485C-B836-F1BF66939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767" y="688163"/>
                <a:ext cx="130805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6DB8C3-8F89-495D-B2ED-587FA24A86FC}"/>
                  </a:ext>
                </a:extLst>
              </p:cNvPr>
              <p:cNvSpPr txBox="1"/>
              <p:nvPr/>
            </p:nvSpPr>
            <p:spPr>
              <a:xfrm>
                <a:off x="273345" y="308708"/>
                <a:ext cx="33817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পরিসীমা</a:t>
                </a:r>
                <a14:m>
                  <m:oMath xmlns:m="http://schemas.openxmlformats.org/officeDocument/2006/math">
                    <m:r>
                      <a:rPr lang="bn-BD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6DB8C3-8F89-495D-B2ED-587FA24A8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45" y="308708"/>
                <a:ext cx="3381752" cy="646331"/>
              </a:xfrm>
              <a:prstGeom prst="rect">
                <a:avLst/>
              </a:prstGeom>
              <a:blipFill>
                <a:blip r:embed="rId5"/>
                <a:stretch>
                  <a:fillRect l="-5766" t="-14151" r="-8829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F148C7-1B62-4232-A006-15B0CC620677}"/>
                  </a:ext>
                </a:extLst>
              </p:cNvPr>
              <p:cNvSpPr txBox="1"/>
              <p:nvPr/>
            </p:nvSpPr>
            <p:spPr>
              <a:xfrm>
                <a:off x="3479877" y="264192"/>
                <a:ext cx="217604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F148C7-1B62-4232-A006-15B0CC620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77" y="264192"/>
                <a:ext cx="217604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585E1-A479-419A-A1B8-A71BFDD0699F}"/>
                  </a:ext>
                </a:extLst>
              </p:cNvPr>
              <p:cNvSpPr txBox="1"/>
              <p:nvPr/>
            </p:nvSpPr>
            <p:spPr>
              <a:xfrm>
                <a:off x="3070935" y="1063927"/>
                <a:ext cx="14218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585E1-A479-419A-A1B8-A71BFDD06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935" y="1063927"/>
                <a:ext cx="142186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BCB271-5015-4438-8F95-2FE68ED793BB}"/>
                  </a:ext>
                </a:extLst>
              </p:cNvPr>
              <p:cNvSpPr txBox="1"/>
              <p:nvPr/>
            </p:nvSpPr>
            <p:spPr>
              <a:xfrm>
                <a:off x="4552145" y="1063927"/>
                <a:ext cx="8962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BCB271-5015-4438-8F95-2FE68ED79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145" y="1063927"/>
                <a:ext cx="896271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ED8688-925E-4340-990A-5878EA0FCB84}"/>
                  </a:ext>
                </a:extLst>
              </p:cNvPr>
              <p:cNvSpPr txBox="1"/>
              <p:nvPr/>
            </p:nvSpPr>
            <p:spPr>
              <a:xfrm>
                <a:off x="5410146" y="1075024"/>
                <a:ext cx="3991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ED8688-925E-4340-990A-5878EA0FC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46" y="1075024"/>
                <a:ext cx="399148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CA323F-7348-4C8C-A2D2-B3DD2699CBF1}"/>
                  </a:ext>
                </a:extLst>
              </p:cNvPr>
              <p:cNvSpPr txBox="1"/>
              <p:nvPr/>
            </p:nvSpPr>
            <p:spPr>
              <a:xfrm>
                <a:off x="3405543" y="1033149"/>
                <a:ext cx="3286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CA323F-7348-4C8C-A2D2-B3DD2699C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543" y="1033149"/>
                <a:ext cx="328616" cy="615553"/>
              </a:xfrm>
              <a:prstGeom prst="rect">
                <a:avLst/>
              </a:prstGeom>
              <a:blipFill>
                <a:blip r:embed="rId10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E36365-CF55-4279-AE3B-29B7A0C54074}"/>
                  </a:ext>
                </a:extLst>
              </p:cNvPr>
              <p:cNvSpPr txBox="1"/>
              <p:nvPr/>
            </p:nvSpPr>
            <p:spPr>
              <a:xfrm>
                <a:off x="5754577" y="1063927"/>
                <a:ext cx="9023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E36365-CF55-4279-AE3B-29B7A0C54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577" y="1063927"/>
                <a:ext cx="902362" cy="553998"/>
              </a:xfrm>
              <a:prstGeom prst="rect">
                <a:avLst/>
              </a:prstGeom>
              <a:blipFill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634A95-CD90-4841-B90E-9991A3D32F58}"/>
                  </a:ext>
                </a:extLst>
              </p:cNvPr>
              <p:cNvSpPr txBox="1"/>
              <p:nvPr/>
            </p:nvSpPr>
            <p:spPr>
              <a:xfrm>
                <a:off x="3070935" y="1760419"/>
                <a:ext cx="219893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634A95-CD90-4841-B90E-9991A3D3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935" y="1760419"/>
                <a:ext cx="2198935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2D2F1D-5BD6-4AE9-8D7D-84C7F7490870}"/>
                  </a:ext>
                </a:extLst>
              </p:cNvPr>
              <p:cNvSpPr txBox="1"/>
              <p:nvPr/>
            </p:nvSpPr>
            <p:spPr>
              <a:xfrm>
                <a:off x="335012" y="2706699"/>
                <a:ext cx="3381752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অর্ধ পরিসীমা, </a:t>
                </a:r>
                <a14:m>
                  <m:oMath xmlns:m="http://schemas.openxmlformats.org/officeDocument/2006/math"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𝑠</m:t>
                    </m:r>
                    <m:r>
                      <a:rPr lang="bn-BD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2D2F1D-5BD6-4AE9-8D7D-84C7F7490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12" y="2706699"/>
                <a:ext cx="3381752" cy="693716"/>
              </a:xfrm>
              <a:prstGeom prst="rect">
                <a:avLst/>
              </a:prstGeom>
              <a:blipFill>
                <a:blip r:embed="rId13"/>
                <a:stretch>
                  <a:fillRect t="-7018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049AF4-19A4-40B2-9E2E-303C20573281}"/>
                  </a:ext>
                </a:extLst>
              </p:cNvPr>
              <p:cNvSpPr txBox="1"/>
              <p:nvPr/>
            </p:nvSpPr>
            <p:spPr>
              <a:xfrm>
                <a:off x="3471553" y="2754032"/>
                <a:ext cx="36708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049AF4-19A4-40B2-9E2E-303C20573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553" y="2754032"/>
                <a:ext cx="367088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CA85C5-7836-4C7F-9A7F-6D3B27DF6E13}"/>
                  </a:ext>
                </a:extLst>
              </p:cNvPr>
              <p:cNvSpPr txBox="1"/>
              <p:nvPr/>
            </p:nvSpPr>
            <p:spPr>
              <a:xfrm>
                <a:off x="3543874" y="2457300"/>
                <a:ext cx="1397690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CA85C5-7836-4C7F-9A7F-6D3B27DF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874" y="2457300"/>
                <a:ext cx="1397690" cy="1037143"/>
              </a:xfrm>
              <a:prstGeom prst="rect">
                <a:avLst/>
              </a:prstGeom>
              <a:blipFill>
                <a:blip r:embed="rId15"/>
                <a:stretch>
                  <a:fillRect r="-43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5E7B48-70E5-4400-B34B-B1E13A4EF5DC}"/>
                  </a:ext>
                </a:extLst>
              </p:cNvPr>
              <p:cNvSpPr txBox="1"/>
              <p:nvPr/>
            </p:nvSpPr>
            <p:spPr>
              <a:xfrm>
                <a:off x="5013885" y="2784966"/>
                <a:ext cx="14377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5E7B48-70E5-4400-B34B-B1E13A4EF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85" y="2784966"/>
                <a:ext cx="1437766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4736D1-EA63-4804-9F08-AE7B9FF10BBA}"/>
                  </a:ext>
                </a:extLst>
              </p:cNvPr>
              <p:cNvSpPr txBox="1"/>
              <p:nvPr/>
            </p:nvSpPr>
            <p:spPr>
              <a:xfrm>
                <a:off x="368366" y="3697147"/>
                <a:ext cx="33817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ক্ষেত্রফল</a:t>
                </a:r>
                <a14:m>
                  <m:oMath xmlns:m="http://schemas.openxmlformats.org/officeDocument/2006/math">
                    <m:r>
                      <a:rPr lang="bn-BD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4736D1-EA63-4804-9F08-AE7B9FF1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66" y="3697147"/>
                <a:ext cx="3381752" cy="646331"/>
              </a:xfrm>
              <a:prstGeom prst="rect">
                <a:avLst/>
              </a:prstGeom>
              <a:blipFill>
                <a:blip r:embed="rId17"/>
                <a:stretch>
                  <a:fillRect l="-5586" t="-13084" r="-7748" b="-4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6D8241-DC1C-40FE-890E-8B3E66FBAD47}"/>
                  </a:ext>
                </a:extLst>
              </p:cNvPr>
              <p:cNvSpPr txBox="1"/>
              <p:nvPr/>
            </p:nvSpPr>
            <p:spPr>
              <a:xfrm>
                <a:off x="3587607" y="3621930"/>
                <a:ext cx="4894096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6D8241-DC1C-40FE-890E-8B3E66FBA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607" y="3621930"/>
                <a:ext cx="4894096" cy="670889"/>
              </a:xfrm>
              <a:prstGeom prst="rect">
                <a:avLst/>
              </a:prstGeom>
              <a:blipFill>
                <a:blip r:embed="rId18"/>
                <a:stretch>
                  <a:fillRect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651D50-0E27-4F71-A929-C0262ADB0C6F}"/>
                  </a:ext>
                </a:extLst>
              </p:cNvPr>
              <p:cNvSpPr txBox="1"/>
              <p:nvPr/>
            </p:nvSpPr>
            <p:spPr>
              <a:xfrm>
                <a:off x="3326734" y="4489717"/>
                <a:ext cx="4896405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651D50-0E27-4F71-A929-C0262ADB0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734" y="4489717"/>
                <a:ext cx="4896405" cy="596382"/>
              </a:xfrm>
              <a:prstGeom prst="rect">
                <a:avLst/>
              </a:prstGeom>
              <a:blipFill>
                <a:blip r:embed="rId19"/>
                <a:stretch>
                  <a:fillRect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CA2617-3899-4C47-B367-962B445D9776}"/>
                  </a:ext>
                </a:extLst>
              </p:cNvPr>
              <p:cNvSpPr txBox="1"/>
              <p:nvPr/>
            </p:nvSpPr>
            <p:spPr>
              <a:xfrm>
                <a:off x="3381425" y="5208949"/>
                <a:ext cx="3120278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bn-BD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bn-BD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CA2617-3899-4C47-B367-962B445D9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25" y="5208949"/>
                <a:ext cx="3120278" cy="55053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1458DF-06F6-4877-A984-BB44B5E60239}"/>
                  </a:ext>
                </a:extLst>
              </p:cNvPr>
              <p:cNvSpPr txBox="1"/>
              <p:nvPr/>
            </p:nvSpPr>
            <p:spPr>
              <a:xfrm>
                <a:off x="3381425" y="5824851"/>
                <a:ext cx="1237903" cy="560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56</m:t>
                          </m:r>
                        </m:e>
                      </m:rad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1458DF-06F6-4877-A984-BB44B5E6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25" y="5824851"/>
                <a:ext cx="1237903" cy="56053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EAE2A5-6F50-4BD4-8A7A-44D470C7B998}"/>
                  </a:ext>
                </a:extLst>
              </p:cNvPr>
              <p:cNvSpPr txBox="1"/>
              <p:nvPr/>
            </p:nvSpPr>
            <p:spPr>
              <a:xfrm>
                <a:off x="4677660" y="5804972"/>
                <a:ext cx="182404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EAE2A5-6F50-4BD4-8A7A-44D470C7B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660" y="5804972"/>
                <a:ext cx="1824043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6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854893-99D7-4870-88D9-C04661C7D64B}"/>
              </a:ext>
            </a:extLst>
          </p:cNvPr>
          <p:cNvCxnSpPr/>
          <p:nvPr/>
        </p:nvCxnSpPr>
        <p:spPr>
          <a:xfrm flipH="1">
            <a:off x="4979054" y="476202"/>
            <a:ext cx="1214078" cy="2586059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2CD17F-02A3-49F2-ADFE-E677AD202181}"/>
              </a:ext>
            </a:extLst>
          </p:cNvPr>
          <p:cNvCxnSpPr>
            <a:cxnSpLocks/>
          </p:cNvCxnSpPr>
          <p:nvPr/>
        </p:nvCxnSpPr>
        <p:spPr>
          <a:xfrm>
            <a:off x="6193132" y="476202"/>
            <a:ext cx="1042467" cy="2565557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51B23B-5B79-478E-B1B1-9B199B35D5EB}"/>
              </a:ext>
            </a:extLst>
          </p:cNvPr>
          <p:cNvCxnSpPr>
            <a:cxnSpLocks/>
          </p:cNvCxnSpPr>
          <p:nvPr/>
        </p:nvCxnSpPr>
        <p:spPr>
          <a:xfrm>
            <a:off x="4979054" y="3062261"/>
            <a:ext cx="2255482" cy="0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6426C-7138-43F5-B00A-265C80E338B3}"/>
                  </a:ext>
                </a:extLst>
              </p:cNvPr>
              <p:cNvSpPr txBox="1"/>
              <p:nvPr/>
            </p:nvSpPr>
            <p:spPr>
              <a:xfrm>
                <a:off x="4979054" y="1247639"/>
                <a:ext cx="56034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6426C-7138-43F5-B00A-265C80E33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054" y="1247639"/>
                <a:ext cx="56034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6A34B-5A52-4D41-B6EC-28B2D91DBFFB}"/>
                  </a:ext>
                </a:extLst>
              </p:cNvPr>
              <p:cNvSpPr txBox="1"/>
              <p:nvPr/>
            </p:nvSpPr>
            <p:spPr>
              <a:xfrm>
                <a:off x="6846864" y="1247640"/>
                <a:ext cx="56034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6A34B-5A52-4D41-B6EC-28B2D91DB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864" y="1247640"/>
                <a:ext cx="56034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9A485A-29CB-4F18-9954-515D7600546A}"/>
                  </a:ext>
                </a:extLst>
              </p:cNvPr>
              <p:cNvSpPr txBox="1"/>
              <p:nvPr/>
            </p:nvSpPr>
            <p:spPr>
              <a:xfrm>
                <a:off x="5815827" y="2964742"/>
                <a:ext cx="56034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9A485A-29CB-4F18-9954-515D76005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827" y="2964742"/>
                <a:ext cx="56034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7E2BAA7-C48C-4998-98A6-E78ED0C1F5EE}"/>
              </a:ext>
            </a:extLst>
          </p:cNvPr>
          <p:cNvSpPr/>
          <p:nvPr/>
        </p:nvSpPr>
        <p:spPr>
          <a:xfrm>
            <a:off x="776821" y="356729"/>
            <a:ext cx="279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62FDB-B0F7-4676-B079-04F56FA7FA6A}"/>
                  </a:ext>
                </a:extLst>
              </p:cNvPr>
              <p:cNvSpPr txBox="1"/>
              <p:nvPr/>
            </p:nvSpPr>
            <p:spPr>
              <a:xfrm>
                <a:off x="713423" y="3875649"/>
                <a:ext cx="33817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পরিসীমা</a:t>
                </a:r>
                <a14:m>
                  <m:oMath xmlns:m="http://schemas.openxmlformats.org/officeDocument/2006/math">
                    <m:r>
                      <a:rPr lang="bn-BD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62FDB-B0F7-4676-B079-04F56FA7F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23" y="3875649"/>
                <a:ext cx="3381752" cy="646331"/>
              </a:xfrm>
              <a:prstGeom prst="rect">
                <a:avLst/>
              </a:prstGeom>
              <a:blipFill>
                <a:blip r:embed="rId5"/>
                <a:stretch>
                  <a:fillRect l="-5766" t="-14151" r="-8829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067101-00CE-44F6-98AC-CA7F8A0E83C9}"/>
                  </a:ext>
                </a:extLst>
              </p:cNvPr>
              <p:cNvSpPr txBox="1"/>
              <p:nvPr/>
            </p:nvSpPr>
            <p:spPr>
              <a:xfrm>
                <a:off x="3971177" y="3833698"/>
                <a:ext cx="22219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067101-00CE-44F6-98AC-CA7F8A0E8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177" y="3833698"/>
                <a:ext cx="222195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888AFB-F939-44D8-AB39-8EEE4B5B87F7}"/>
                  </a:ext>
                </a:extLst>
              </p:cNvPr>
              <p:cNvSpPr txBox="1"/>
              <p:nvPr/>
            </p:nvSpPr>
            <p:spPr>
              <a:xfrm>
                <a:off x="6291773" y="3853682"/>
                <a:ext cx="21223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888AFB-F939-44D8-AB39-8EEE4B5B8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773" y="3853682"/>
                <a:ext cx="212231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BF7DB6-7EE8-4785-AD8C-50CCD702F07E}"/>
                  </a:ext>
                </a:extLst>
              </p:cNvPr>
              <p:cNvSpPr txBox="1"/>
              <p:nvPr/>
            </p:nvSpPr>
            <p:spPr>
              <a:xfrm>
                <a:off x="713423" y="5029133"/>
                <a:ext cx="33817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ক্ষেত্রফল</a:t>
                </a:r>
                <a14:m>
                  <m:oMath xmlns:m="http://schemas.openxmlformats.org/officeDocument/2006/math">
                    <m:r>
                      <a:rPr lang="bn-BD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BF7DB6-7EE8-4785-AD8C-50CCD702F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23" y="5029133"/>
                <a:ext cx="3381752" cy="646331"/>
              </a:xfrm>
              <a:prstGeom prst="rect">
                <a:avLst/>
              </a:prstGeom>
              <a:blipFill>
                <a:blip r:embed="rId8"/>
                <a:stretch>
                  <a:fillRect l="-5766" t="-14151" r="-7748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9A7D68-C8E5-4B95-BD92-9E0FFDAECA90}"/>
                  </a:ext>
                </a:extLst>
              </p:cNvPr>
              <p:cNvSpPr txBox="1"/>
              <p:nvPr/>
            </p:nvSpPr>
            <p:spPr>
              <a:xfrm>
                <a:off x="457225" y="1237245"/>
                <a:ext cx="138826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bn-BD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9A7D68-C8E5-4B95-BD92-9E0FFDAEC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5" y="1237245"/>
                <a:ext cx="1388264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253767-BDD5-494E-AEC6-85F897A3D5F0}"/>
                  </a:ext>
                </a:extLst>
              </p:cNvPr>
              <p:cNvSpPr txBox="1"/>
              <p:nvPr/>
            </p:nvSpPr>
            <p:spPr>
              <a:xfrm>
                <a:off x="457225" y="1282193"/>
                <a:ext cx="4381923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bn-BD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সমান সমান বাহুর দৈর্ঘ্য </a:t>
                </a:r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253767-BDD5-494E-AEC6-85F897A3D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5" y="1282193"/>
                <a:ext cx="4381923" cy="693716"/>
              </a:xfrm>
              <a:prstGeom prst="rect">
                <a:avLst/>
              </a:prstGeom>
              <a:blipFill>
                <a:blip r:embed="rId10"/>
                <a:stretch>
                  <a:fillRect t="-6140" r="-6676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96404E-FFEA-426C-BA54-AF608FEBE719}"/>
                  </a:ext>
                </a:extLst>
              </p:cNvPr>
              <p:cNvSpPr txBox="1"/>
              <p:nvPr/>
            </p:nvSpPr>
            <p:spPr>
              <a:xfrm>
                <a:off x="457225" y="2115512"/>
                <a:ext cx="138826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bn-BD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96404E-FFEA-426C-BA54-AF608FEBE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5" y="2115512"/>
                <a:ext cx="1388264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1CE278-55B3-4264-8E80-97E71497CA44}"/>
                  </a:ext>
                </a:extLst>
              </p:cNvPr>
              <p:cNvSpPr txBox="1"/>
              <p:nvPr/>
            </p:nvSpPr>
            <p:spPr>
              <a:xfrm>
                <a:off x="527178" y="2148130"/>
                <a:ext cx="2659905" cy="69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r>
                      <a:rPr lang="bn-BD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অপর বাহু</a:t>
                </a:r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1CE278-55B3-4264-8E80-97E71497C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8" y="2148130"/>
                <a:ext cx="2659905" cy="693716"/>
              </a:xfrm>
              <a:prstGeom prst="rect">
                <a:avLst/>
              </a:prstGeom>
              <a:blipFill>
                <a:blip r:embed="rId12"/>
                <a:stretch>
                  <a:fillRect t="-6140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0341D3-5C8F-485E-B8BC-C4E807EB4361}"/>
                  </a:ext>
                </a:extLst>
              </p:cNvPr>
              <p:cNvSpPr txBox="1"/>
              <p:nvPr/>
            </p:nvSpPr>
            <p:spPr>
              <a:xfrm>
                <a:off x="4092216" y="4698787"/>
                <a:ext cx="2832121" cy="1164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0341D3-5C8F-485E-B8BC-C4E807EB4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216" y="4698787"/>
                <a:ext cx="2832121" cy="1164742"/>
              </a:xfrm>
              <a:prstGeom prst="rect">
                <a:avLst/>
              </a:prstGeom>
              <a:blipFill>
                <a:blip r:embed="rId13"/>
                <a:stretch>
                  <a:fillRect r="-215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E24576F-D75A-4FC7-84DF-96B815E7B398}"/>
              </a:ext>
            </a:extLst>
          </p:cNvPr>
          <p:cNvSpPr/>
          <p:nvPr/>
        </p:nvSpPr>
        <p:spPr>
          <a:xfrm>
            <a:off x="677656" y="695237"/>
            <a:ext cx="3595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ত্রিভুজ?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9FE5D3-DDC8-456D-9FEB-6158003B511C}"/>
                  </a:ext>
                </a:extLst>
              </p:cNvPr>
              <p:cNvSpPr txBox="1"/>
              <p:nvPr/>
            </p:nvSpPr>
            <p:spPr>
              <a:xfrm>
                <a:off x="7127037" y="5059911"/>
                <a:ext cx="15853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 একক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9FE5D3-DDC8-456D-9FEB-6158003B5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037" y="5059911"/>
                <a:ext cx="1585370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7BB880-0C83-448C-AF78-EF8CBAF3729B}"/>
                  </a:ext>
                </a:extLst>
              </p:cNvPr>
              <p:cNvSpPr txBox="1"/>
              <p:nvPr/>
            </p:nvSpPr>
            <p:spPr>
              <a:xfrm>
                <a:off x="8583746" y="3833697"/>
                <a:ext cx="9970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একক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7BB880-0C83-448C-AF78-EF8CBAF37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746" y="3833697"/>
                <a:ext cx="997068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5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 build="p"/>
      <p:bldP spid="19" grpId="0"/>
      <p:bldP spid="19" grpId="1"/>
      <p:bldP spid="20" grpId="0" build="p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25EACB-E221-420B-AB19-C46778C74ADE}"/>
              </a:ext>
            </a:extLst>
          </p:cNvPr>
          <p:cNvCxnSpPr>
            <a:cxnSpLocks/>
          </p:cNvCxnSpPr>
          <p:nvPr/>
        </p:nvCxnSpPr>
        <p:spPr>
          <a:xfrm flipH="1">
            <a:off x="7559972" y="448675"/>
            <a:ext cx="2121093" cy="1631583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3FB22E-6D99-4354-B489-269D2C9ABBCB}"/>
              </a:ext>
            </a:extLst>
          </p:cNvPr>
          <p:cNvCxnSpPr>
            <a:cxnSpLocks/>
          </p:cNvCxnSpPr>
          <p:nvPr/>
        </p:nvCxnSpPr>
        <p:spPr>
          <a:xfrm>
            <a:off x="9681065" y="448675"/>
            <a:ext cx="1733032" cy="1594006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235226-35C7-45B5-925C-92A0FD5752F4}"/>
              </a:ext>
            </a:extLst>
          </p:cNvPr>
          <p:cNvCxnSpPr>
            <a:cxnSpLocks/>
          </p:cNvCxnSpPr>
          <p:nvPr/>
        </p:nvCxnSpPr>
        <p:spPr>
          <a:xfrm flipV="1">
            <a:off x="7559972" y="2042681"/>
            <a:ext cx="3863105" cy="20502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727E44-9352-4189-8061-AD1BFF4BFF25}"/>
                  </a:ext>
                </a:extLst>
              </p:cNvPr>
              <p:cNvSpPr txBox="1"/>
              <p:nvPr/>
            </p:nvSpPr>
            <p:spPr>
              <a:xfrm>
                <a:off x="8265833" y="596853"/>
                <a:ext cx="4408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727E44-9352-4189-8061-AD1BFF4BF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833" y="596853"/>
                <a:ext cx="440825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71AB56-7660-42AF-85C2-0AC41FD76F9C}"/>
                  </a:ext>
                </a:extLst>
              </p:cNvPr>
              <p:cNvSpPr txBox="1"/>
              <p:nvPr/>
            </p:nvSpPr>
            <p:spPr>
              <a:xfrm>
                <a:off x="9271111" y="1394565"/>
                <a:ext cx="4408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71AB56-7660-42AF-85C2-0AC41FD76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111" y="1394565"/>
                <a:ext cx="44082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0953382-72A5-4E4A-A417-BC8A3885FDE6}"/>
              </a:ext>
            </a:extLst>
          </p:cNvPr>
          <p:cNvSpPr/>
          <p:nvPr/>
        </p:nvSpPr>
        <p:spPr>
          <a:xfrm>
            <a:off x="932276" y="1710568"/>
            <a:ext cx="45768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ত্রিভুজটির ক্ষেত্রফল কত?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EA8054-22CA-45C8-ADA3-E4DBDB124DA4}"/>
                  </a:ext>
                </a:extLst>
              </p:cNvPr>
              <p:cNvSpPr/>
              <p:nvPr/>
            </p:nvSpPr>
            <p:spPr>
              <a:xfrm>
                <a:off x="485053" y="372355"/>
                <a:ext cx="390690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এখানে,</a:t>
                </a:r>
                <a:r>
                  <a:rPr lang="en-US" sz="3600" dirty="0">
                    <a:ln w="0"/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 </a:t>
                </a:r>
              </a:p>
              <a:p>
                <a:r>
                  <a:rPr lang="bn-BD" sz="3600" dirty="0">
                    <a:ln w="0"/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সমান সমান বাহু 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EA8054-22CA-45C8-ADA3-E4DBDB124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3" y="372355"/>
                <a:ext cx="3906903" cy="1200329"/>
              </a:xfrm>
              <a:prstGeom prst="rect">
                <a:avLst/>
              </a:prstGeom>
              <a:blipFill>
                <a:blip r:embed="rId4"/>
                <a:stretch>
                  <a:fillRect l="-5000" t="-7614" b="-2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755D5AA-4943-429A-B657-062495B865A9}"/>
                  </a:ext>
                </a:extLst>
              </p:cNvPr>
              <p:cNvSpPr/>
              <p:nvPr/>
            </p:nvSpPr>
            <p:spPr>
              <a:xfrm>
                <a:off x="4424370" y="920800"/>
                <a:ext cx="28489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>
                    <a:ln w="0"/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অপর বাহু,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755D5AA-4943-429A-B657-062495B86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70" y="920800"/>
                <a:ext cx="2848921" cy="646331"/>
              </a:xfrm>
              <a:prstGeom prst="rect">
                <a:avLst/>
              </a:prstGeom>
              <a:blipFill>
                <a:blip r:embed="rId5"/>
                <a:stretch>
                  <a:fillRect l="-6852"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AC488A-11A2-4830-A21B-FB0A1082B5CA}"/>
                  </a:ext>
                </a:extLst>
              </p:cNvPr>
              <p:cNvSpPr txBox="1"/>
              <p:nvPr/>
            </p:nvSpPr>
            <p:spPr>
              <a:xfrm>
                <a:off x="311973" y="1772123"/>
                <a:ext cx="390690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ক্ষেত্রফল</a:t>
                </a:r>
                <a14:m>
                  <m:oMath xmlns:m="http://schemas.openxmlformats.org/officeDocument/2006/math">
                    <m:r>
                      <a:rPr lang="bn-BD" sz="4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AC488A-11A2-4830-A21B-FB0A1082B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3" y="1772123"/>
                <a:ext cx="3906903" cy="707886"/>
              </a:xfrm>
              <a:prstGeom prst="rect">
                <a:avLst/>
              </a:prstGeom>
              <a:blipFill>
                <a:blip r:embed="rId6"/>
                <a:stretch>
                  <a:fillRect l="-5616" t="-14655" r="-3276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22D36-E1B3-4F06-BFBD-FA66EF361E86}"/>
                  </a:ext>
                </a:extLst>
              </p:cNvPr>
              <p:cNvSpPr txBox="1"/>
              <p:nvPr/>
            </p:nvSpPr>
            <p:spPr>
              <a:xfrm>
                <a:off x="3967342" y="1503332"/>
                <a:ext cx="2832121" cy="1164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22D36-E1B3-4F06-BFBD-FA66EF36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342" y="1503332"/>
                <a:ext cx="2832121" cy="1164742"/>
              </a:xfrm>
              <a:prstGeom prst="rect">
                <a:avLst/>
              </a:prstGeom>
              <a:blipFill>
                <a:blip r:embed="rId7"/>
                <a:stretch>
                  <a:fillRect r="-431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A9FC62-F945-47DB-B916-3F523A540C3B}"/>
                  </a:ext>
                </a:extLst>
              </p:cNvPr>
              <p:cNvSpPr txBox="1"/>
              <p:nvPr/>
            </p:nvSpPr>
            <p:spPr>
              <a:xfrm>
                <a:off x="3407361" y="2617893"/>
                <a:ext cx="3428503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bn-BD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bn-BD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bn-BD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bn-BD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bn-BD" sz="3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A9FC62-F945-47DB-B916-3F523A540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361" y="2617893"/>
                <a:ext cx="3428503" cy="1037143"/>
              </a:xfrm>
              <a:prstGeom prst="rect">
                <a:avLst/>
              </a:prstGeom>
              <a:blipFill>
                <a:blip r:embed="rId8"/>
                <a:stretch>
                  <a:fillRect r="-35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3FE0F5-338D-4302-B544-068F2837C193}"/>
                  </a:ext>
                </a:extLst>
              </p:cNvPr>
              <p:cNvSpPr txBox="1"/>
              <p:nvPr/>
            </p:nvSpPr>
            <p:spPr>
              <a:xfrm>
                <a:off x="3515914" y="3718836"/>
                <a:ext cx="270535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3FE0F5-338D-4302-B544-068F2837C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914" y="3718836"/>
                <a:ext cx="2705356" cy="921984"/>
              </a:xfrm>
              <a:prstGeom prst="rect">
                <a:avLst/>
              </a:prstGeom>
              <a:blipFill>
                <a:blip r:embed="rId9"/>
                <a:stretch>
                  <a:fillRect r="-225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ED72D0-0AF5-42D3-8364-2BD62B3BC328}"/>
                  </a:ext>
                </a:extLst>
              </p:cNvPr>
              <p:cNvSpPr txBox="1"/>
              <p:nvPr/>
            </p:nvSpPr>
            <p:spPr>
              <a:xfrm>
                <a:off x="3515914" y="4775622"/>
                <a:ext cx="112530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ED72D0-0AF5-42D3-8364-2BD62B3BC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914" y="4775622"/>
                <a:ext cx="1125308" cy="921984"/>
              </a:xfrm>
              <a:prstGeom prst="rect">
                <a:avLst/>
              </a:prstGeom>
              <a:blipFill>
                <a:blip r:embed="rId10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C8B6073-B00D-4C4C-B335-DF3DF275C666}"/>
                  </a:ext>
                </a:extLst>
              </p:cNvPr>
              <p:cNvSpPr txBox="1"/>
              <p:nvPr/>
            </p:nvSpPr>
            <p:spPr>
              <a:xfrm>
                <a:off x="4552675" y="5060764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C8B6073-B00D-4C4C-B335-DF3DF275C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675" y="5060764"/>
                <a:ext cx="32060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5203CA-5FE4-4E71-8DAF-5FA1BC3682AA}"/>
                  </a:ext>
                </a:extLst>
              </p:cNvPr>
              <p:cNvSpPr txBox="1"/>
              <p:nvPr/>
            </p:nvSpPr>
            <p:spPr>
              <a:xfrm>
                <a:off x="3506738" y="5926361"/>
                <a:ext cx="9684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5203CA-5FE4-4E71-8DAF-5FA1BC368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38" y="5926361"/>
                <a:ext cx="968407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307F5C-3208-4C6B-860F-7458E6B9F162}"/>
                  </a:ext>
                </a:extLst>
              </p:cNvPr>
              <p:cNvSpPr txBox="1"/>
              <p:nvPr/>
            </p:nvSpPr>
            <p:spPr>
              <a:xfrm>
                <a:off x="4850695" y="5697195"/>
                <a:ext cx="413426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ক্ষেত্রফল</a:t>
                </a:r>
                <a14:m>
                  <m:oMath xmlns:m="http://schemas.openxmlformats.org/officeDocument/2006/math">
                    <m:r>
                      <a:rPr lang="bn-BD" sz="4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307F5C-3208-4C6B-860F-7458E6B9F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95" y="5697195"/>
                <a:ext cx="4134261" cy="707886"/>
              </a:xfrm>
              <a:prstGeom prst="rect">
                <a:avLst/>
              </a:prstGeom>
              <a:blipFill>
                <a:blip r:embed="rId13"/>
                <a:stretch>
                  <a:fillRect t="-15517" r="-7375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6281E2-074C-439E-B8C3-D2E6852FAB9D}"/>
                  </a:ext>
                </a:extLst>
              </p:cNvPr>
              <p:cNvSpPr txBox="1"/>
              <p:nvPr/>
            </p:nvSpPr>
            <p:spPr>
              <a:xfrm>
                <a:off x="8825942" y="5804916"/>
                <a:ext cx="19732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bn-BD" sz="32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 একক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6281E2-074C-439E-B8C3-D2E6852FA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942" y="5804916"/>
                <a:ext cx="1973297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ABAF6F-4EF7-402D-8FFF-0D0E4DED9BFA}"/>
                  </a:ext>
                </a:extLst>
              </p:cNvPr>
              <p:cNvSpPr txBox="1"/>
              <p:nvPr/>
            </p:nvSpPr>
            <p:spPr>
              <a:xfrm>
                <a:off x="6506318" y="3674264"/>
                <a:ext cx="153394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ABAF6F-4EF7-402D-8FFF-0D0E4DED9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18" y="3674264"/>
                <a:ext cx="1533946" cy="921984"/>
              </a:xfrm>
              <a:prstGeom prst="rect">
                <a:avLst/>
              </a:prstGeom>
              <a:blipFill>
                <a:blip r:embed="rId15"/>
                <a:stretch>
                  <a:fillRect r="-794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  <p:bldP spid="11" grpId="0" build="p"/>
      <p:bldP spid="12" grpId="0" build="p"/>
      <p:bldP spid="20" grpId="0" build="p"/>
      <p:bldP spid="21" grpId="0" build="p"/>
      <p:bldP spid="22" grpId="0" build="p"/>
      <p:bldP spid="23" grpId="0" build="p"/>
      <p:bldP spid="24" grpId="0"/>
      <p:bldP spid="25" grpId="0" build="p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EE190D-8AD0-4189-A4DF-1B10163A2293}"/>
              </a:ext>
            </a:extLst>
          </p:cNvPr>
          <p:cNvSpPr/>
          <p:nvPr/>
        </p:nvSpPr>
        <p:spPr>
          <a:xfrm>
            <a:off x="2979798" y="5370746"/>
            <a:ext cx="5824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 ক্ষেত্রফল কত 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D923C0E-AEF1-41C7-91B2-2FA1D0473BA1}"/>
              </a:ext>
            </a:extLst>
          </p:cNvPr>
          <p:cNvSpPr/>
          <p:nvPr/>
        </p:nvSpPr>
        <p:spPr>
          <a:xfrm rot="798241">
            <a:off x="7534183" y="1743705"/>
            <a:ext cx="2392070" cy="2025915"/>
          </a:xfrm>
          <a:prstGeom prst="rtTriangl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Wave 24">
            <a:extLst>
              <a:ext uri="{FF2B5EF4-FFF2-40B4-BE49-F238E27FC236}">
                <a16:creationId xmlns:a16="http://schemas.microsoft.com/office/drawing/2014/main" id="{35102064-2A73-4F50-B1C9-F0F916A9127E}"/>
              </a:ext>
            </a:extLst>
          </p:cNvPr>
          <p:cNvSpPr/>
          <p:nvPr/>
        </p:nvSpPr>
        <p:spPr>
          <a:xfrm>
            <a:off x="645109" y="381634"/>
            <a:ext cx="3469891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AEECB44-9952-45B2-8667-C10F465DC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8"/>
          <a:stretch/>
        </p:blipFill>
        <p:spPr>
          <a:xfrm>
            <a:off x="328884" y="322843"/>
            <a:ext cx="1104961" cy="18240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4B95C8-F79C-49AD-834F-E7F2BEEB4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5"/>
          <a:stretch/>
        </p:blipFill>
        <p:spPr>
          <a:xfrm>
            <a:off x="10744200" y="339170"/>
            <a:ext cx="1083472" cy="1824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BC4D9E-CF98-4BDC-B84E-2EE3D1BB64C0}"/>
                  </a:ext>
                </a:extLst>
              </p:cNvPr>
              <p:cNvSpPr txBox="1"/>
              <p:nvPr/>
            </p:nvSpPr>
            <p:spPr>
              <a:xfrm>
                <a:off x="6953542" y="3365932"/>
                <a:ext cx="51366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BC4D9E-CF98-4BDC-B84E-2EE3D1BB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542" y="3365932"/>
                <a:ext cx="51366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FFD31F-B1EF-4308-8C52-B2E23BF48564}"/>
                  </a:ext>
                </a:extLst>
              </p:cNvPr>
              <p:cNvSpPr txBox="1"/>
              <p:nvPr/>
            </p:nvSpPr>
            <p:spPr>
              <a:xfrm>
                <a:off x="7087568" y="1361119"/>
                <a:ext cx="4912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FFD31F-B1EF-4308-8C52-B2E23BF48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568" y="1361119"/>
                <a:ext cx="49122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CA4A5E-E4CE-47DA-A749-94C3D6EDF41F}"/>
                  </a:ext>
                </a:extLst>
              </p:cNvPr>
              <p:cNvSpPr/>
              <p:nvPr/>
            </p:nvSpPr>
            <p:spPr>
              <a:xfrm>
                <a:off x="609526" y="2461325"/>
                <a:ext cx="50690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পরিসীমা </a:t>
                </a:r>
                <a14:m>
                  <m:oMath xmlns:m="http://schemas.openxmlformats.org/officeDocument/2006/math"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16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সে.মি.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CA4A5E-E4CE-47DA-A749-94C3D6ED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6" y="2461325"/>
                <a:ext cx="5069016" cy="707886"/>
              </a:xfrm>
              <a:prstGeom prst="rect">
                <a:avLst/>
              </a:prstGeom>
              <a:blipFill>
                <a:blip r:embed="rId5"/>
                <a:stretch>
                  <a:fillRect l="-4447" t="-14655" r="-3966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6712AC-2685-42AB-A6AE-3ED74FDF0273}"/>
                  </a:ext>
                </a:extLst>
              </p:cNvPr>
              <p:cNvSpPr txBox="1"/>
              <p:nvPr/>
            </p:nvSpPr>
            <p:spPr>
              <a:xfrm>
                <a:off x="9637569" y="3813652"/>
                <a:ext cx="48968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6712AC-2685-42AB-A6AE-3ED74FDF0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569" y="3813652"/>
                <a:ext cx="489686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8B9F42F-FC24-4F69-923F-4C08996C5379}"/>
                  </a:ext>
                </a:extLst>
              </p:cNvPr>
              <p:cNvSpPr/>
              <p:nvPr/>
            </p:nvSpPr>
            <p:spPr>
              <a:xfrm>
                <a:off x="526735" y="3067580"/>
                <a:ext cx="6189501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000" dirty="0">
                    <a:ln w="0"/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সমান সমানবাহু</a:t>
                </a:r>
                <a:r>
                  <a:rPr lang="en-US" sz="4000" dirty="0">
                    <a:ln w="0"/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 </a:t>
                </a:r>
                <a:r>
                  <a:rPr lang="bn-BD" sz="4000" dirty="0">
                    <a:ln w="0"/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ভূমির</a:t>
                </a:r>
                <a:r>
                  <a:rPr lang="en-US" sz="4000" dirty="0">
                    <a:ln w="0"/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38100" dir="2700000" algn="tl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>
                    <a:ln w="0"/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  <a:cs typeface="NikoshBAN" pitchFamily="2" charset="0"/>
                  </a:rPr>
                  <a:t> অংশ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8B9F42F-FC24-4F69-923F-4C08996C5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5" y="3067580"/>
                <a:ext cx="6189501" cy="975460"/>
              </a:xfrm>
              <a:prstGeom prst="rect">
                <a:avLst/>
              </a:prstGeom>
              <a:blipFill>
                <a:blip r:embed="rId7"/>
                <a:stretch>
                  <a:fillRect l="-3642" b="-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A177EE-2FCB-43FC-8041-D35A23562386}"/>
              </a:ext>
            </a:extLst>
          </p:cNvPr>
          <p:cNvCxnSpPr/>
          <p:nvPr/>
        </p:nvCxnSpPr>
        <p:spPr>
          <a:xfrm>
            <a:off x="7321340" y="2461325"/>
            <a:ext cx="514905" cy="95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E05099-BF9A-418A-B670-DE2D77B2D2C4}"/>
              </a:ext>
            </a:extLst>
          </p:cNvPr>
          <p:cNvCxnSpPr>
            <a:cxnSpLocks/>
          </p:cNvCxnSpPr>
          <p:nvPr/>
        </p:nvCxnSpPr>
        <p:spPr>
          <a:xfrm flipV="1">
            <a:off x="8263304" y="3429000"/>
            <a:ext cx="177210" cy="5313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9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1.11111E-6 L 0.37825 -0.0057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0.38802 -0.0085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0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E64776F-D3F8-459A-B304-E6BEEC9ED4D8}"/>
              </a:ext>
            </a:extLst>
          </p:cNvPr>
          <p:cNvCxnSpPr>
            <a:cxnSpLocks/>
          </p:cNvCxnSpPr>
          <p:nvPr/>
        </p:nvCxnSpPr>
        <p:spPr>
          <a:xfrm>
            <a:off x="4968259" y="1960080"/>
            <a:ext cx="2255482" cy="0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E5022E-FA84-41E8-B2E3-7E7FE9EDEF50}"/>
              </a:ext>
            </a:extLst>
          </p:cNvPr>
          <p:cNvCxnSpPr>
            <a:cxnSpLocks/>
          </p:cNvCxnSpPr>
          <p:nvPr/>
        </p:nvCxnSpPr>
        <p:spPr>
          <a:xfrm flipV="1">
            <a:off x="4968259" y="536243"/>
            <a:ext cx="1127741" cy="1434117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82C59F-168B-4606-B385-31106806D92B}"/>
              </a:ext>
            </a:extLst>
          </p:cNvPr>
          <p:cNvCxnSpPr>
            <a:cxnSpLocks/>
          </p:cNvCxnSpPr>
          <p:nvPr/>
        </p:nvCxnSpPr>
        <p:spPr>
          <a:xfrm>
            <a:off x="6096000" y="536243"/>
            <a:ext cx="1127741" cy="1413559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36AA62-2ECA-4F1E-AC91-2C2375C1E5CC}"/>
                  </a:ext>
                </a:extLst>
              </p:cNvPr>
              <p:cNvSpPr txBox="1"/>
              <p:nvPr/>
            </p:nvSpPr>
            <p:spPr>
              <a:xfrm>
                <a:off x="5049552" y="725125"/>
                <a:ext cx="4562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36AA62-2ECA-4F1E-AC91-2C2375C1E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52" y="725125"/>
                <a:ext cx="456214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9606B1-487D-4087-AA8A-FAFFF13726BC}"/>
                  </a:ext>
                </a:extLst>
              </p:cNvPr>
              <p:cNvSpPr txBox="1"/>
              <p:nvPr/>
            </p:nvSpPr>
            <p:spPr>
              <a:xfrm>
                <a:off x="5572776" y="1771743"/>
                <a:ext cx="4562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9606B1-487D-4087-AA8A-FAFFF1372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776" y="1771743"/>
                <a:ext cx="45621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408A22-A718-4484-9F0E-7EE598D83D00}"/>
                  </a:ext>
                </a:extLst>
              </p:cNvPr>
              <p:cNvSpPr txBox="1"/>
              <p:nvPr/>
            </p:nvSpPr>
            <p:spPr>
              <a:xfrm>
                <a:off x="6656559" y="725125"/>
                <a:ext cx="45621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408A22-A718-4484-9F0E-7EE598D83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559" y="725125"/>
                <a:ext cx="45621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8B82FE2-D45C-4C37-8028-3328A48999E2}"/>
              </a:ext>
            </a:extLst>
          </p:cNvPr>
          <p:cNvSpPr/>
          <p:nvPr/>
        </p:nvSpPr>
        <p:spPr>
          <a:xfrm>
            <a:off x="615456" y="371182"/>
            <a:ext cx="2449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FF6BE2-7D39-4F3B-977E-2C33AA6DD5D6}"/>
              </a:ext>
            </a:extLst>
          </p:cNvPr>
          <p:cNvSpPr/>
          <p:nvPr/>
        </p:nvSpPr>
        <p:spPr>
          <a:xfrm>
            <a:off x="500359" y="379476"/>
            <a:ext cx="3595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ত্রিভুজ?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3B84E5-53C6-4405-B699-A26236370634}"/>
                  </a:ext>
                </a:extLst>
              </p:cNvPr>
              <p:cNvSpPr txBox="1"/>
              <p:nvPr/>
            </p:nvSpPr>
            <p:spPr>
              <a:xfrm>
                <a:off x="500359" y="2637072"/>
                <a:ext cx="383194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পরিসীমা</a:t>
                </a:r>
                <a14:m>
                  <m:oMath xmlns:m="http://schemas.openxmlformats.org/officeDocument/2006/math">
                    <m:r>
                      <a:rPr lang="bn-BD" sz="4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3B84E5-53C6-4405-B699-A26236370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59" y="2637072"/>
                <a:ext cx="3831944" cy="707886"/>
              </a:xfrm>
              <a:prstGeom prst="rect">
                <a:avLst/>
              </a:prstGeom>
              <a:blipFill>
                <a:blip r:embed="rId5"/>
                <a:stretch>
                  <a:fillRect l="-5882" t="-15517" r="-6041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D85E69-4604-49AA-996B-6BDA94AE7D9C}"/>
                  </a:ext>
                </a:extLst>
              </p:cNvPr>
              <p:cNvSpPr txBox="1"/>
              <p:nvPr/>
            </p:nvSpPr>
            <p:spPr>
              <a:xfrm>
                <a:off x="4180887" y="2632476"/>
                <a:ext cx="22219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D85E69-4604-49AA-996B-6BDA94AE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887" y="2632476"/>
                <a:ext cx="222195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6B2548-209B-435A-8C2B-3E94E610B982}"/>
                  </a:ext>
                </a:extLst>
              </p:cNvPr>
              <p:cNvSpPr txBox="1"/>
              <p:nvPr/>
            </p:nvSpPr>
            <p:spPr>
              <a:xfrm>
                <a:off x="6501483" y="2652460"/>
                <a:ext cx="12225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6B2548-209B-435A-8C2B-3E94E610B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483" y="2652460"/>
                <a:ext cx="122257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601F03-115F-4DFC-931C-99C3A2968D50}"/>
                  </a:ext>
                </a:extLst>
              </p:cNvPr>
              <p:cNvSpPr txBox="1"/>
              <p:nvPr/>
            </p:nvSpPr>
            <p:spPr>
              <a:xfrm>
                <a:off x="7822703" y="2677758"/>
                <a:ext cx="9970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একক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601F03-115F-4DFC-931C-99C3A2968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703" y="2677758"/>
                <a:ext cx="99706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842DB7-7A58-4CD1-BE69-5B638A25F2FB}"/>
                  </a:ext>
                </a:extLst>
              </p:cNvPr>
              <p:cNvSpPr txBox="1"/>
              <p:nvPr/>
            </p:nvSpPr>
            <p:spPr>
              <a:xfrm>
                <a:off x="341327" y="3695631"/>
                <a:ext cx="383194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ক্ষেত্রফল</a:t>
                </a:r>
                <a14:m>
                  <m:oMath xmlns:m="http://schemas.openxmlformats.org/officeDocument/2006/math">
                    <m:r>
                      <a:rPr lang="bn-BD" sz="4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842DB7-7A58-4CD1-BE69-5B638A25F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27" y="3695631"/>
                <a:ext cx="3831943" cy="707886"/>
              </a:xfrm>
              <a:prstGeom prst="rect">
                <a:avLst/>
              </a:prstGeom>
              <a:blipFill>
                <a:blip r:embed="rId9"/>
                <a:stretch>
                  <a:fillRect l="-5882" t="-14655" r="-5246" b="-4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6B330F-CA1F-4F0F-BD00-6CDF6F07EF2C}"/>
                  </a:ext>
                </a:extLst>
              </p:cNvPr>
              <p:cNvSpPr txBox="1"/>
              <p:nvPr/>
            </p:nvSpPr>
            <p:spPr>
              <a:xfrm>
                <a:off x="4140623" y="3293311"/>
                <a:ext cx="1357038" cy="12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6B330F-CA1F-4F0F-BD00-6CDF6F07E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623" y="3293311"/>
                <a:ext cx="1357038" cy="1291059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731321-BD02-4AB9-9889-92E58D305BCB}"/>
                  </a:ext>
                </a:extLst>
              </p:cNvPr>
              <p:cNvSpPr txBox="1"/>
              <p:nvPr/>
            </p:nvSpPr>
            <p:spPr>
              <a:xfrm>
                <a:off x="5620018" y="3770208"/>
                <a:ext cx="15853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 একক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731321-BD02-4AB9-9889-92E58D305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18" y="3770208"/>
                <a:ext cx="1585370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06D76C-6F8C-4950-9EFE-7C5BC23D1ABA}"/>
                  </a:ext>
                </a:extLst>
              </p:cNvPr>
              <p:cNvSpPr txBox="1"/>
              <p:nvPr/>
            </p:nvSpPr>
            <p:spPr>
              <a:xfrm>
                <a:off x="500359" y="5062752"/>
                <a:ext cx="383194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উচ্চতা</a:t>
                </a:r>
                <a14:m>
                  <m:oMath xmlns:m="http://schemas.openxmlformats.org/officeDocument/2006/math">
                    <m:r>
                      <a:rPr lang="bn-BD" sz="4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06D76C-6F8C-4950-9EFE-7C5BC23D1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59" y="5062752"/>
                <a:ext cx="3831943" cy="707886"/>
              </a:xfrm>
              <a:prstGeom prst="rect">
                <a:avLst/>
              </a:prstGeom>
              <a:blipFill>
                <a:blip r:embed="rId12"/>
                <a:stretch>
                  <a:fillRect l="-5882" t="-15517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E2D8F6-E95C-475F-8A6A-EBD01BBD04BF}"/>
                  </a:ext>
                </a:extLst>
              </p:cNvPr>
              <p:cNvSpPr txBox="1"/>
              <p:nvPr/>
            </p:nvSpPr>
            <p:spPr>
              <a:xfrm>
                <a:off x="3928263" y="4678188"/>
                <a:ext cx="1119345" cy="12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bn-BD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bn-BD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E2D8F6-E95C-475F-8A6A-EBD01BBD0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263" y="4678188"/>
                <a:ext cx="1119345" cy="1291059"/>
              </a:xfrm>
              <a:prstGeom prst="rect">
                <a:avLst/>
              </a:prstGeom>
              <a:blipFill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A0773C-67A3-4E1E-BDAA-3ADDA82AB026}"/>
                  </a:ext>
                </a:extLst>
              </p:cNvPr>
              <p:cNvSpPr txBox="1"/>
              <p:nvPr/>
            </p:nvSpPr>
            <p:spPr>
              <a:xfrm>
                <a:off x="5148703" y="5189232"/>
                <a:ext cx="9970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একক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A0773C-67A3-4E1E-BDAA-3ADDA82AB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703" y="5189232"/>
                <a:ext cx="997068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D0D373-44F0-44D0-9A6E-1568FA3801E3}"/>
              </a:ext>
            </a:extLst>
          </p:cNvPr>
          <p:cNvCxnSpPr>
            <a:cxnSpLocks/>
          </p:cNvCxnSpPr>
          <p:nvPr/>
        </p:nvCxnSpPr>
        <p:spPr>
          <a:xfrm flipV="1">
            <a:off x="6096000" y="490961"/>
            <a:ext cx="0" cy="1458841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C667F9-1667-449E-AD99-EDE7DC55B4C1}"/>
              </a:ext>
            </a:extLst>
          </p:cNvPr>
          <p:cNvGrpSpPr/>
          <p:nvPr/>
        </p:nvGrpSpPr>
        <p:grpSpPr>
          <a:xfrm>
            <a:off x="6128015" y="1640986"/>
            <a:ext cx="229051" cy="319094"/>
            <a:chOff x="3352005" y="3581400"/>
            <a:chExt cx="381794" cy="30559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7DEC2E-7469-452B-B1C6-7AD2C05DFC5A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EFFC52-73DB-4AC7-BC8D-CEFD9E544E3C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02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0" grpId="0"/>
      <p:bldP spid="11" grpId="0"/>
      <p:bldP spid="12" grpId="0"/>
      <p:bldP spid="13" grpId="0" build="p"/>
      <p:bldP spid="14" grpId="0"/>
      <p:bldP spid="15" grpId="0" build="p"/>
      <p:bldP spid="16" grpId="0" build="p"/>
      <p:bldP spid="17" grpId="0"/>
      <p:bldP spid="18" grpId="0" build="p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4501F51-B17F-4CD5-BCE1-3C06290A15E7}"/>
              </a:ext>
            </a:extLst>
          </p:cNvPr>
          <p:cNvSpPr/>
          <p:nvPr/>
        </p:nvSpPr>
        <p:spPr>
          <a:xfrm>
            <a:off x="4601400" y="1723146"/>
            <a:ext cx="2662845" cy="2295556"/>
          </a:xfrm>
          <a:prstGeom prst="triangle">
            <a:avLst>
              <a:gd name="adj" fmla="val 49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CA2014-8BA8-48A1-99C1-EA2F0FB524C5}"/>
                  </a:ext>
                </a:extLst>
              </p:cNvPr>
              <p:cNvSpPr txBox="1"/>
              <p:nvPr/>
            </p:nvSpPr>
            <p:spPr>
              <a:xfrm>
                <a:off x="4881074" y="2731806"/>
                <a:ext cx="210349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পরিসীমা</m:t>
                      </m:r>
                      <m:r>
                        <a:rPr lang="bn-BD" sz="32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3200" b="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CA2014-8BA8-48A1-99C1-EA2F0FB52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074" y="2731806"/>
                <a:ext cx="2103495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AB2E8EC-5263-4DF5-9576-572460E5B888}"/>
              </a:ext>
            </a:extLst>
          </p:cNvPr>
          <p:cNvSpPr/>
          <p:nvPr/>
        </p:nvSpPr>
        <p:spPr>
          <a:xfrm>
            <a:off x="1725510" y="4702840"/>
            <a:ext cx="7907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 ক্ষেত্রফল ও উচ্চতা নির্ণয় কর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C586E3-0795-4DA3-A7B8-CDB2A1C2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09" y="355931"/>
            <a:ext cx="1414509" cy="141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10364D-BD7E-49CB-9280-D22274211695}"/>
                  </a:ext>
                </a:extLst>
              </p:cNvPr>
              <p:cNvSpPr txBox="1"/>
              <p:nvPr/>
            </p:nvSpPr>
            <p:spPr>
              <a:xfrm>
                <a:off x="4601400" y="304800"/>
                <a:ext cx="27228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দলগত</m:t>
                      </m:r>
                      <m:r>
                        <a:rPr lang="bn-BD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 </m:t>
                      </m:r>
                      <m:r>
                        <a:rPr lang="bn-BD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কাজ</m:t>
                      </m:r>
                    </m:oMath>
                  </m:oMathPara>
                </a14:m>
                <a:endPara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10364D-BD7E-49CB-9280-D2227421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00" y="304800"/>
                <a:ext cx="272287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7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D5D5DD6-C707-45C2-8F2C-938DE141E461}"/>
              </a:ext>
            </a:extLst>
          </p:cNvPr>
          <p:cNvSpPr/>
          <p:nvPr/>
        </p:nvSpPr>
        <p:spPr>
          <a:xfrm>
            <a:off x="546023" y="5592461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3EDD02-0C2A-4422-A3BE-6B3D268D1A88}"/>
                  </a:ext>
                </a:extLst>
              </p:cNvPr>
              <p:cNvSpPr/>
              <p:nvPr/>
            </p:nvSpPr>
            <p:spPr>
              <a:xfrm>
                <a:off x="1088605" y="5548268"/>
                <a:ext cx="179087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11</m:t>
                      </m:r>
                      <m: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3EDD02-0C2A-4422-A3BE-6B3D268D1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05" y="5548268"/>
                <a:ext cx="179087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44CF6EB-62FE-4DA8-8E7B-DE1180D6B0D5}"/>
              </a:ext>
            </a:extLst>
          </p:cNvPr>
          <p:cNvSpPr/>
          <p:nvPr/>
        </p:nvSpPr>
        <p:spPr>
          <a:xfrm>
            <a:off x="3710876" y="560473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CDCBB0-DA98-496B-988E-674DB6C99477}"/>
              </a:ext>
            </a:extLst>
          </p:cNvPr>
          <p:cNvSpPr/>
          <p:nvPr/>
        </p:nvSpPr>
        <p:spPr>
          <a:xfrm>
            <a:off x="6238433" y="5672133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002375-55D3-486C-BF92-1F7892B762C1}"/>
                  </a:ext>
                </a:extLst>
              </p:cNvPr>
              <p:cNvSpPr/>
              <p:nvPr/>
            </p:nvSpPr>
            <p:spPr>
              <a:xfrm>
                <a:off x="6906722" y="5635402"/>
                <a:ext cx="18085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002375-55D3-486C-BF92-1F7892B76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722" y="5635402"/>
                <a:ext cx="180850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0BE79F1-3554-4142-A659-AB885165895B}"/>
              </a:ext>
            </a:extLst>
          </p:cNvPr>
          <p:cNvSpPr/>
          <p:nvPr/>
        </p:nvSpPr>
        <p:spPr>
          <a:xfrm>
            <a:off x="8886289" y="565805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6B3E7C-6F8F-42DB-984F-5EBB10C6DE69}"/>
                  </a:ext>
                </a:extLst>
              </p:cNvPr>
              <p:cNvSpPr/>
              <p:nvPr/>
            </p:nvSpPr>
            <p:spPr>
              <a:xfrm>
                <a:off x="9418558" y="5579427"/>
                <a:ext cx="20040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30 </m:t>
                      </m:r>
                      <m:r>
                        <a:rPr lang="bn-BD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bn-BD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bn-BD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6B3E7C-6F8F-42DB-984F-5EBB10C6D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558" y="5579427"/>
                <a:ext cx="200407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D32B55-C0F1-4F56-A422-C2CD33ACC88C}"/>
                  </a:ext>
                </a:extLst>
              </p:cNvPr>
              <p:cNvSpPr/>
              <p:nvPr/>
            </p:nvSpPr>
            <p:spPr>
              <a:xfrm>
                <a:off x="4253458" y="5557038"/>
                <a:ext cx="18085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12</m:t>
                      </m:r>
                      <m: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বর্গ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bn-BD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D32B55-C0F1-4F56-A422-C2CD33ACC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458" y="5557038"/>
                <a:ext cx="180850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B7EED73-9A38-4B6D-AE86-40E9DBC5A870}"/>
              </a:ext>
            </a:extLst>
          </p:cNvPr>
          <p:cNvSpPr/>
          <p:nvPr/>
        </p:nvSpPr>
        <p:spPr>
          <a:xfrm>
            <a:off x="4851970" y="487930"/>
            <a:ext cx="2499222" cy="894877"/>
          </a:xfrm>
          <a:prstGeom prst="wedgeEllipseCallout">
            <a:avLst>
              <a:gd name="adj1" fmla="val -39493"/>
              <a:gd name="adj2" fmla="val 72718"/>
            </a:avLst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1BCC0B-63B3-4AE8-9CD6-272255F7CF6A}"/>
                  </a:ext>
                </a:extLst>
              </p:cNvPr>
              <p:cNvSpPr txBox="1"/>
              <p:nvPr/>
            </p:nvSpPr>
            <p:spPr>
              <a:xfrm>
                <a:off x="275024" y="4640562"/>
                <a:ext cx="117181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১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.  </m:t>
                      </m:r>
                      <m:r>
                        <a:rPr lang="bn-BD" sz="32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স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মদ্বিবাহু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ত্রিভুজের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সমান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সমান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বাহুর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দৈর্ঘ্য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5 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  <m: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ও</m:t>
                      </m:r>
                      <m:r>
                        <a:rPr lang="bn-BD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ভুমি</m:t>
                      </m:r>
                      <m:r>
                        <a:rPr lang="bn-BD" sz="32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মিটার</m:t>
                      </m:r>
                      <m: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হলে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ক্ষেত্রফল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কত</m:t>
                      </m:r>
                      <m:r>
                        <a:rPr lang="bn-BD" sz="32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?</m:t>
                      </m:r>
                    </m:oMath>
                  </m:oMathPara>
                </a14:m>
                <a:endParaRPr lang="en-US" sz="32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1BCC0B-63B3-4AE8-9CD6-272255F7C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24" y="4640562"/>
                <a:ext cx="1171815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1063066-1116-4EF4-B5CE-B12B63CB8C09}"/>
                  </a:ext>
                </a:extLst>
              </p:cNvPr>
              <p:cNvSpPr txBox="1"/>
              <p:nvPr/>
            </p:nvSpPr>
            <p:spPr>
              <a:xfrm>
                <a:off x="245849" y="1606546"/>
                <a:ext cx="71410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১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.  </m:t>
                      </m:r>
                      <m:r>
                        <a:rPr lang="bn-BD" sz="360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স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মদ্বিবাহু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ত্রিভুজের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ক্ষেত্রফলের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সুত্র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কোনটি</m:t>
                      </m:r>
                      <m:r>
                        <a:rPr lang="bn-BD" sz="3600" b="0" i="0" dirty="0" smtClean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?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1063066-1116-4EF4-B5CE-B12B63CB8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49" y="1606546"/>
                <a:ext cx="714102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4BC5A737-14D0-4F10-B6E0-E28C455A309C}"/>
              </a:ext>
            </a:extLst>
          </p:cNvPr>
          <p:cNvSpPr/>
          <p:nvPr/>
        </p:nvSpPr>
        <p:spPr>
          <a:xfrm>
            <a:off x="490954" y="253003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71E95A0-AE13-483F-B5D1-13E903C814BA}"/>
                  </a:ext>
                </a:extLst>
              </p:cNvPr>
              <p:cNvSpPr txBox="1"/>
              <p:nvPr/>
            </p:nvSpPr>
            <p:spPr>
              <a:xfrm>
                <a:off x="1088605" y="2206904"/>
                <a:ext cx="2764331" cy="1024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71E95A0-AE13-483F-B5D1-13E903C81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05" y="2206904"/>
                <a:ext cx="2764331" cy="1024127"/>
              </a:xfrm>
              <a:prstGeom prst="rect">
                <a:avLst/>
              </a:prstGeom>
              <a:blipFill>
                <a:blip r:embed="rId8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74989F1A-74AE-45F3-9F80-04D0AF0D474A}"/>
              </a:ext>
            </a:extLst>
          </p:cNvPr>
          <p:cNvSpPr/>
          <p:nvPr/>
        </p:nvSpPr>
        <p:spPr>
          <a:xfrm>
            <a:off x="6096000" y="2539894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DFCF81-3AEB-4F93-8473-ABFE9A5D96A2}"/>
                  </a:ext>
                </a:extLst>
              </p:cNvPr>
              <p:cNvSpPr txBox="1"/>
              <p:nvPr/>
            </p:nvSpPr>
            <p:spPr>
              <a:xfrm>
                <a:off x="6693651" y="2216764"/>
                <a:ext cx="2764331" cy="1024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DFCF81-3AEB-4F93-8473-ABFE9A5D9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51" y="2216764"/>
                <a:ext cx="2764331" cy="1024127"/>
              </a:xfrm>
              <a:prstGeom prst="rect">
                <a:avLst/>
              </a:prstGeom>
              <a:blipFill>
                <a:blip r:embed="rId9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E378D0BF-E8BF-405C-A5C6-7178933D1F78}"/>
              </a:ext>
            </a:extLst>
          </p:cNvPr>
          <p:cNvSpPr/>
          <p:nvPr/>
        </p:nvSpPr>
        <p:spPr>
          <a:xfrm>
            <a:off x="481772" y="3680673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2F2753-44AB-4554-9B00-6208F21AC8C4}"/>
                  </a:ext>
                </a:extLst>
              </p:cNvPr>
              <p:cNvSpPr txBox="1"/>
              <p:nvPr/>
            </p:nvSpPr>
            <p:spPr>
              <a:xfrm>
                <a:off x="1079423" y="3357543"/>
                <a:ext cx="2764331" cy="1024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72F2753-44AB-4554-9B00-6208F21AC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23" y="3357543"/>
                <a:ext cx="2764331" cy="1024127"/>
              </a:xfrm>
              <a:prstGeom prst="rect">
                <a:avLst/>
              </a:prstGeom>
              <a:blipFill>
                <a:blip r:embed="rId10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526873ED-CEB0-4884-BDB5-AE01C9089C02}"/>
              </a:ext>
            </a:extLst>
          </p:cNvPr>
          <p:cNvSpPr/>
          <p:nvPr/>
        </p:nvSpPr>
        <p:spPr>
          <a:xfrm>
            <a:off x="6134099" y="3585298"/>
            <a:ext cx="5334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0956B4A-0577-4F78-A55D-B84F907C0660}"/>
                  </a:ext>
                </a:extLst>
              </p:cNvPr>
              <p:cNvSpPr txBox="1"/>
              <p:nvPr/>
            </p:nvSpPr>
            <p:spPr>
              <a:xfrm>
                <a:off x="6693651" y="3336258"/>
                <a:ext cx="2764331" cy="1024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n-BD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bn-BD" sz="32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0956B4A-0577-4F78-A55D-B84F907C0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51" y="3336258"/>
                <a:ext cx="2764331" cy="1024127"/>
              </a:xfrm>
              <a:prstGeom prst="rect">
                <a:avLst/>
              </a:prstGeom>
              <a:blipFill>
                <a:blip r:embed="rId11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8B32AB93-574E-498C-B2CD-329835FB4B11}"/>
              </a:ext>
            </a:extLst>
          </p:cNvPr>
          <p:cNvSpPr/>
          <p:nvPr/>
        </p:nvSpPr>
        <p:spPr>
          <a:xfrm>
            <a:off x="6077634" y="2489675"/>
            <a:ext cx="570131" cy="570131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A133041-23A4-4070-A8CE-5C09593EC2BB}"/>
              </a:ext>
            </a:extLst>
          </p:cNvPr>
          <p:cNvSpPr/>
          <p:nvPr/>
        </p:nvSpPr>
        <p:spPr>
          <a:xfrm>
            <a:off x="3674145" y="5568003"/>
            <a:ext cx="570131" cy="570131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2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1" grpId="0"/>
      <p:bldP spid="38" grpId="0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10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22BB1FE-2E43-4095-B532-655F311A3CA6}"/>
              </a:ext>
            </a:extLst>
          </p:cNvPr>
          <p:cNvSpPr txBox="1"/>
          <p:nvPr/>
        </p:nvSpPr>
        <p:spPr>
          <a:xfrm>
            <a:off x="471621" y="1854436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ত্রিভুজটির 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301089-3D03-413D-ABAD-C1801FBE4C22}"/>
                  </a:ext>
                </a:extLst>
              </p:cNvPr>
              <p:cNvSpPr txBox="1"/>
              <p:nvPr/>
            </p:nvSpPr>
            <p:spPr>
              <a:xfrm>
                <a:off x="835199" y="2578971"/>
                <a:ext cx="3228961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bn-BD" sz="3600" i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উচ্চতা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301089-3D03-413D-ABAD-C1801FB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99" y="2578971"/>
                <a:ext cx="3228961" cy="619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C09611-A498-4E6B-AF5F-A7CD0E994C23}"/>
                  </a:ext>
                </a:extLst>
              </p:cNvPr>
              <p:cNvSpPr txBox="1"/>
              <p:nvPr/>
            </p:nvSpPr>
            <p:spPr>
              <a:xfrm>
                <a:off x="652020" y="3379721"/>
                <a:ext cx="34258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bn-BD" sz="3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পরিসীমা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C09611-A498-4E6B-AF5F-A7CD0E994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" y="3379721"/>
                <a:ext cx="342587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987977-55FB-4F36-A91A-85E189F0A86F}"/>
                  </a:ext>
                </a:extLst>
              </p:cNvPr>
              <p:cNvSpPr txBox="1"/>
              <p:nvPr/>
            </p:nvSpPr>
            <p:spPr>
              <a:xfrm>
                <a:off x="544114" y="4041761"/>
                <a:ext cx="4811125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ক</m:t>
                      </m:r>
                      <m:r>
                        <m:rPr>
                          <m:nor/>
                        </m:rPr>
                        <a:rPr lang="bn-BD" sz="3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্ষেত্রফল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3</m:t>
                      </m:r>
                      <m:r>
                        <a:rPr lang="bn-BD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bn-BD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bn-BD" sz="3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বর্গ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987977-55FB-4F36-A91A-85E189F0A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4" y="4041761"/>
                <a:ext cx="4811125" cy="619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C10DF-13FD-4574-8A12-F7E6E3224BBD}"/>
                  </a:ext>
                </a:extLst>
              </p:cNvPr>
              <p:cNvSpPr txBox="1"/>
              <p:nvPr/>
            </p:nvSpPr>
            <p:spPr>
              <a:xfrm>
                <a:off x="471621" y="4838623"/>
                <a:ext cx="22057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কোনটি সঠিক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6C10DF-13FD-4574-8A12-F7E6E3224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21" y="4838623"/>
                <a:ext cx="220573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12E83700-A969-4C85-B41C-94C38AFA5977}"/>
              </a:ext>
            </a:extLst>
          </p:cNvPr>
          <p:cNvSpPr/>
          <p:nvPr/>
        </p:nvSpPr>
        <p:spPr>
          <a:xfrm>
            <a:off x="489960" y="5694352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D919DE-6B0E-4B10-A00F-9FC7AC51DDD0}"/>
                  </a:ext>
                </a:extLst>
              </p:cNvPr>
              <p:cNvSpPr/>
              <p:nvPr/>
            </p:nvSpPr>
            <p:spPr>
              <a:xfrm>
                <a:off x="1141936" y="5632249"/>
                <a:ext cx="9363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𝑖𝑖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D919DE-6B0E-4B10-A00F-9FC7AC51D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36" y="5632249"/>
                <a:ext cx="9363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37D40BFF-EADC-4EC1-9525-D04AC6F0DD9A}"/>
              </a:ext>
            </a:extLst>
          </p:cNvPr>
          <p:cNvSpPr/>
          <p:nvPr/>
        </p:nvSpPr>
        <p:spPr>
          <a:xfrm>
            <a:off x="5935452" y="5632486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9F84F-1AC6-44E4-8059-94BFB5C1A77A}"/>
                  </a:ext>
                </a:extLst>
              </p:cNvPr>
              <p:cNvSpPr/>
              <p:nvPr/>
            </p:nvSpPr>
            <p:spPr>
              <a:xfrm>
                <a:off x="6239389" y="5508474"/>
                <a:ext cx="16590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6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9F84F-1AC6-44E4-8059-94BFB5C1A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389" y="5508474"/>
                <a:ext cx="165900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CEFCFEA1-F81B-4812-B81E-72CB2D46C261}"/>
              </a:ext>
            </a:extLst>
          </p:cNvPr>
          <p:cNvSpPr/>
          <p:nvPr/>
        </p:nvSpPr>
        <p:spPr>
          <a:xfrm>
            <a:off x="8792187" y="5694351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7222EC6-1849-44A4-B2A1-59536F26F272}"/>
                  </a:ext>
                </a:extLst>
              </p:cNvPr>
              <p:cNvSpPr/>
              <p:nvPr/>
            </p:nvSpPr>
            <p:spPr>
              <a:xfrm>
                <a:off x="9304903" y="5548084"/>
                <a:ext cx="17531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6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7222EC6-1849-44A4-B2A1-59536F26F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903" y="5548084"/>
                <a:ext cx="175317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A3860A6-63D7-4E5C-9027-A3D584F67E7B}"/>
                  </a:ext>
                </a:extLst>
              </p:cNvPr>
              <p:cNvSpPr/>
              <p:nvPr/>
            </p:nvSpPr>
            <p:spPr>
              <a:xfrm>
                <a:off x="3947764" y="5539253"/>
                <a:ext cx="11960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2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A3860A6-63D7-4E5C-9027-A3D584F67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764" y="5539253"/>
                <a:ext cx="119603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E62EA9DF-36F5-4ABA-A42B-E50D87506232}"/>
              </a:ext>
            </a:extLst>
          </p:cNvPr>
          <p:cNvSpPr/>
          <p:nvPr/>
        </p:nvSpPr>
        <p:spPr>
          <a:xfrm>
            <a:off x="3510294" y="564702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C57756-204F-4AB2-B398-69EEBFA2BF63}"/>
                  </a:ext>
                </a:extLst>
              </p:cNvPr>
              <p:cNvSpPr txBox="1"/>
              <p:nvPr/>
            </p:nvSpPr>
            <p:spPr>
              <a:xfrm>
                <a:off x="7686420" y="1977547"/>
                <a:ext cx="5792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C57756-204F-4AB2-B398-69EEBFA2B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420" y="1977547"/>
                <a:ext cx="57923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E0A5C34-15EA-43AC-B7FC-C31572544368}"/>
              </a:ext>
            </a:extLst>
          </p:cNvPr>
          <p:cNvSpPr/>
          <p:nvPr/>
        </p:nvSpPr>
        <p:spPr>
          <a:xfrm>
            <a:off x="4731815" y="425786"/>
            <a:ext cx="2499222" cy="894877"/>
          </a:xfrm>
          <a:prstGeom prst="wedgeEllipseCallout">
            <a:avLst>
              <a:gd name="adj1" fmla="val -57609"/>
              <a:gd name="adj2" fmla="val 102480"/>
            </a:avLst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A6B56BE-A676-4B76-AECE-A549FF1E1648}"/>
              </a:ext>
            </a:extLst>
          </p:cNvPr>
          <p:cNvSpPr/>
          <p:nvPr/>
        </p:nvSpPr>
        <p:spPr>
          <a:xfrm>
            <a:off x="7798895" y="1133444"/>
            <a:ext cx="2662845" cy="2295556"/>
          </a:xfrm>
          <a:prstGeom prst="triangl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176299E-0D38-4C55-AE2B-43A5EDC0AA60}"/>
                  </a:ext>
                </a:extLst>
              </p:cNvPr>
              <p:cNvSpPr txBox="1"/>
              <p:nvPr/>
            </p:nvSpPr>
            <p:spPr>
              <a:xfrm>
                <a:off x="9738642" y="1854436"/>
                <a:ext cx="5792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176299E-0D38-4C55-AE2B-43A5EDC0A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642" y="1854436"/>
                <a:ext cx="57923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7EBDC9-BB0F-43E3-964F-CC63D575A995}"/>
                  </a:ext>
                </a:extLst>
              </p:cNvPr>
              <p:cNvSpPr txBox="1"/>
              <p:nvPr/>
            </p:nvSpPr>
            <p:spPr>
              <a:xfrm>
                <a:off x="8840701" y="2888542"/>
                <a:ext cx="5792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7EBDC9-BB0F-43E3-964F-CC63D575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01" y="2888542"/>
                <a:ext cx="579231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9AE3657B-BEE4-463A-947C-E9B4AEA4C16A}"/>
              </a:ext>
            </a:extLst>
          </p:cNvPr>
          <p:cNvSpPr/>
          <p:nvPr/>
        </p:nvSpPr>
        <p:spPr>
          <a:xfrm>
            <a:off x="8779534" y="5646329"/>
            <a:ext cx="570131" cy="570131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73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77A60-2EFC-4970-90A5-896164AC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62" y="427208"/>
            <a:ext cx="3618934" cy="1339449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1607473-1AD5-47C6-8000-7B8762C5821A}"/>
              </a:ext>
            </a:extLst>
          </p:cNvPr>
          <p:cNvSpPr/>
          <p:nvPr/>
        </p:nvSpPr>
        <p:spPr>
          <a:xfrm>
            <a:off x="6095999" y="692459"/>
            <a:ext cx="4424039" cy="2630010"/>
          </a:xfrm>
          <a:prstGeom prst="triangle">
            <a:avLst>
              <a:gd name="adj" fmla="val 9243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B99C73-EFC1-48D9-BE88-0D63A3F48437}"/>
                  </a:ext>
                </a:extLst>
              </p:cNvPr>
              <p:cNvSpPr txBox="1"/>
              <p:nvPr/>
            </p:nvSpPr>
            <p:spPr>
              <a:xfrm>
                <a:off x="7553714" y="2318837"/>
                <a:ext cx="28408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পরিসীমা</m:t>
                      </m:r>
                      <m:r>
                        <a:rPr lang="bn-BD" sz="32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84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সে</m:t>
                      </m:r>
                      <m:r>
                        <m:rPr>
                          <m:nor/>
                        </m:rPr>
                        <a:rPr lang="bn-BD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bn-BD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মি</m:t>
                      </m:r>
                      <m:r>
                        <m:rPr>
                          <m:nor/>
                        </m:rPr>
                        <a:rPr lang="bn-BD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B99C73-EFC1-48D9-BE88-0D63A3F48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714" y="2318837"/>
                <a:ext cx="284085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909DD-C911-4B8B-93B5-36A0D1C550B8}"/>
                  </a:ext>
                </a:extLst>
              </p:cNvPr>
              <p:cNvSpPr txBox="1"/>
              <p:nvPr/>
            </p:nvSpPr>
            <p:spPr>
              <a:xfrm>
                <a:off x="8113009" y="3274181"/>
                <a:ext cx="86113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27</m:t>
                      </m:r>
                      <m:r>
                        <a:rPr lang="bn-BD" sz="3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909DD-C911-4B8B-93B5-36A0D1C55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09" y="3274181"/>
                <a:ext cx="86113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440AD-0ECA-4E41-8983-6073C572649E}"/>
                  </a:ext>
                </a:extLst>
              </p:cNvPr>
              <p:cNvSpPr txBox="1"/>
              <p:nvPr/>
            </p:nvSpPr>
            <p:spPr>
              <a:xfrm>
                <a:off x="7553714" y="1506131"/>
                <a:ext cx="86113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bn-BD" sz="32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32</m:t>
                      </m:r>
                      <m:r>
                        <a:rPr lang="bn-BD" sz="3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5440AD-0ECA-4E41-8983-6073C5726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714" y="1506131"/>
                <a:ext cx="86113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B6E9D4F-9BFF-47A6-AB0B-45E874132E59}"/>
              </a:ext>
            </a:extLst>
          </p:cNvPr>
          <p:cNvSpPr/>
          <p:nvPr/>
        </p:nvSpPr>
        <p:spPr>
          <a:xfrm>
            <a:off x="2658199" y="4459502"/>
            <a:ext cx="6875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ত্রিভুজটির ক্ষেত্রফল নির্ণয় কর 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692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511CD6-1EA3-4947-8B17-063912F1B22E}"/>
              </a:ext>
            </a:extLst>
          </p:cNvPr>
          <p:cNvSpPr/>
          <p:nvPr/>
        </p:nvSpPr>
        <p:spPr>
          <a:xfrm>
            <a:off x="1379805" y="332920"/>
            <a:ext cx="94323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গণিতকে ভয় নয় চর্চা করে করব জয়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5613B-CF7C-490E-A1B1-606B175818D4}"/>
              </a:ext>
            </a:extLst>
          </p:cNvPr>
          <p:cNvSpPr/>
          <p:nvPr/>
        </p:nvSpPr>
        <p:spPr>
          <a:xfrm>
            <a:off x="3579926" y="5324751"/>
            <a:ext cx="50321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Progress triangle animation GIF - Find on GIFER">
            <a:extLst>
              <a:ext uri="{FF2B5EF4-FFF2-40B4-BE49-F238E27FC236}">
                <a16:creationId xmlns:a16="http://schemas.microsoft.com/office/drawing/2014/main" id="{4435F2D2-67DB-4711-B856-BC2015718D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75" y="1813926"/>
            <a:ext cx="3056476" cy="28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F9DD098-A252-42E4-BE07-047411B24FEC}"/>
              </a:ext>
            </a:extLst>
          </p:cNvPr>
          <p:cNvSpPr/>
          <p:nvPr/>
        </p:nvSpPr>
        <p:spPr>
          <a:xfrm rot="10800000">
            <a:off x="261257" y="257363"/>
            <a:ext cx="5859019" cy="6312486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91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FDAC47-E40A-4311-9462-1C1F869FF86D}"/>
              </a:ext>
            </a:extLst>
          </p:cNvPr>
          <p:cNvSpPr/>
          <p:nvPr/>
        </p:nvSpPr>
        <p:spPr>
          <a:xfrm>
            <a:off x="6172198" y="257363"/>
            <a:ext cx="5758546" cy="6312487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07F035-F6D0-49EF-9648-140080D0B25F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E4C204-1CFA-4E64-99CC-DB0414F4DE0E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916385-5344-4219-9C2B-68AC256B247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8F82A-A10E-4AFD-BB05-982D0552805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3C2EF3-2EE1-4083-B2B4-C63FFB70DDAD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425A6B-8D44-4FAA-865D-745A55D291D2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282524-6D80-4111-8176-9E862B25FCDA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AFE0EB-2AEB-4238-AAB3-6E0A42008846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62CD59-5C4C-40F8-B45B-B5788A63F061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0928B1-18E4-40C8-B8E0-86079D5F84AE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0D0A0ED-03D4-4B82-9B6D-67E39B7CA63A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BC9122-26C8-4449-BA7F-A685532612F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5A4BE09-44E1-4142-9FDC-0A770EEF85C4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F97F40-C027-4F5E-B1B3-03BCB1363B3A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1CFE0F-92FC-426C-93DF-8E94A274B119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079FCF8-3C97-46F3-AF24-D67648D2323B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F92ABA3-DE92-4ED5-ABC0-D45DAC940BF5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4704045-AAC0-47BD-BFFE-B4CC28DED1E9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48181F7-5535-47C6-A29E-1DD4B2A21856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69F2C95-F8DC-405D-8D4D-E4C4649F93C7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5B7B54B-DDA9-4F4B-8062-EB6D5C2B82B6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F183D41-2857-4814-AC73-AF3C6ED2B99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CB30E6D-3A3D-434D-81BB-BB22E7C4DFCC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6EF956C-763E-4D17-A6D8-083A6E1D56B9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BB50151-87B7-46B2-A035-62117C7F2AE5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6B9102E-DC2A-4B10-9F20-E533D222801D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079C518-4480-43DC-8433-7FA8ECA3C0D7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3E19227-A749-40F6-BD8B-CFEDE37A885D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A2795E7-BE78-4EDB-A99D-06A7E98B97B7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2A2F6B8-F0E6-4991-91AC-AE46428BA743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E681AB7-CDAE-4D51-BF1A-BC37E6CDD4C4}"/>
              </a:ext>
            </a:extLst>
          </p:cNvPr>
          <p:cNvSpPr/>
          <p:nvPr/>
        </p:nvSpPr>
        <p:spPr>
          <a:xfrm>
            <a:off x="7204195" y="3920318"/>
            <a:ext cx="3836010" cy="2689198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84D2345-ABE5-4245-88DE-8B57F7BFF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5" y="181099"/>
            <a:ext cx="1362099" cy="13620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AF3C746-F6BA-4DAC-A1F3-089C76181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33" y="301440"/>
            <a:ext cx="847665" cy="951697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B889A0B-F22E-43BA-977B-1A1BCCD8B0FC}"/>
              </a:ext>
            </a:extLst>
          </p:cNvPr>
          <p:cNvSpPr/>
          <p:nvPr/>
        </p:nvSpPr>
        <p:spPr>
          <a:xfrm>
            <a:off x="323568" y="3700883"/>
            <a:ext cx="5337486" cy="284693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মোস্তাফিজুর রহমান সুমন </a:t>
            </a:r>
            <a:endParaRPr lang="bn-IN" sz="37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আহমেদ বাওয়ানী একাডেমী স্কুল এন্ড কলেজ </a:t>
            </a: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৯১৬-১৫৯৯২২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mrsumonmostafiz@gmail.com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5EA7817-4AB9-4C13-B399-26B7982CE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18" y="1860779"/>
            <a:ext cx="1362100" cy="181807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2C9530D-EA85-45E5-989C-B05350F37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585" y="354364"/>
            <a:ext cx="840695" cy="79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" name="Rectangle 5">
            <a:extLst>
              <a:ext uri="{FF2B5EF4-FFF2-40B4-BE49-F238E27FC236}">
                <a16:creationId xmlns:a16="http://schemas.microsoft.com/office/drawing/2014/main" id="{E4536527-F0F4-4989-AF88-B5D9BE860B61}"/>
              </a:ext>
            </a:extLst>
          </p:cNvPr>
          <p:cNvSpPr/>
          <p:nvPr/>
        </p:nvSpPr>
        <p:spPr>
          <a:xfrm>
            <a:off x="2384609" y="1642692"/>
            <a:ext cx="2457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7408D379-09D2-459F-AB29-E7357D0F8C85}"/>
              </a:ext>
            </a:extLst>
          </p:cNvPr>
          <p:cNvSpPr/>
          <p:nvPr/>
        </p:nvSpPr>
        <p:spPr>
          <a:xfrm>
            <a:off x="8364051" y="1563539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FD1E9C4-5CA9-4B39-AF10-493D0DC63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809" y="2456671"/>
            <a:ext cx="1084106" cy="12784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7300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E95F3-90AB-479C-8F57-49B38CB3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86" y="451422"/>
            <a:ext cx="4306587" cy="5042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34A068-376B-419F-ADC7-EC317F64F9E3}"/>
              </a:ext>
            </a:extLst>
          </p:cNvPr>
          <p:cNvSpPr/>
          <p:nvPr/>
        </p:nvSpPr>
        <p:spPr>
          <a:xfrm>
            <a:off x="5071046" y="285337"/>
            <a:ext cx="23567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করিঃ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CE68BE-CABF-478F-B43D-D14D51F5657B}"/>
                  </a:ext>
                </a:extLst>
              </p:cNvPr>
              <p:cNvSpPr txBox="1"/>
              <p:nvPr/>
            </p:nvSpPr>
            <p:spPr>
              <a:xfrm>
                <a:off x="693724" y="4817189"/>
                <a:ext cx="408284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ঘ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ড়িটি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কোন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আকৃতির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CE68BE-CABF-478F-B43D-D14D51F56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24" y="4817189"/>
                <a:ext cx="4082849" cy="677108"/>
              </a:xfrm>
              <a:prstGeom prst="rect">
                <a:avLst/>
              </a:prstGeom>
              <a:blipFill>
                <a:blip r:embed="rId3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C5FDBB-2F1E-4E07-AC16-AE4545A98C27}"/>
                  </a:ext>
                </a:extLst>
              </p:cNvPr>
              <p:cNvSpPr txBox="1"/>
              <p:nvPr/>
            </p:nvSpPr>
            <p:spPr>
              <a:xfrm>
                <a:off x="951329" y="4740244"/>
                <a:ext cx="336149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5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ত্রিভুজ</m:t>
                      </m:r>
                      <m:r>
                        <a:rPr lang="bn-BD" sz="5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5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আকৃতির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C5FDBB-2F1E-4E07-AC16-AE4545A98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29" y="4740244"/>
                <a:ext cx="336149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5504B8-8EFD-4F6F-A982-2E2C11DE2407}"/>
              </a:ext>
            </a:extLst>
          </p:cNvPr>
          <p:cNvSpPr/>
          <p:nvPr/>
        </p:nvSpPr>
        <p:spPr>
          <a:xfrm>
            <a:off x="6862067" y="1345409"/>
            <a:ext cx="3533313" cy="3045959"/>
          </a:xfrm>
          <a:prstGeom prst="triangl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8253CE9-F3B1-4A5C-81F4-96FFD1906D19}"/>
              </a:ext>
            </a:extLst>
          </p:cNvPr>
          <p:cNvSpPr/>
          <p:nvPr/>
        </p:nvSpPr>
        <p:spPr>
          <a:xfrm>
            <a:off x="6871571" y="1345408"/>
            <a:ext cx="3533313" cy="3045959"/>
          </a:xfrm>
          <a:prstGeom prst="triangle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F83737-21F1-4B30-A6BF-7DF8DD0B1673}"/>
                  </a:ext>
                </a:extLst>
              </p:cNvPr>
              <p:cNvSpPr txBox="1"/>
              <p:nvPr/>
            </p:nvSpPr>
            <p:spPr>
              <a:xfrm>
                <a:off x="7566973" y="4648521"/>
                <a:ext cx="242534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কিসের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চিত্র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F83737-21F1-4B30-A6BF-7DF8DD0B1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973" y="4648521"/>
                <a:ext cx="2425343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3D6191-F75B-4C62-BD62-BAF0BC849245}"/>
                  </a:ext>
                </a:extLst>
              </p:cNvPr>
              <p:cNvSpPr txBox="1"/>
              <p:nvPr/>
            </p:nvSpPr>
            <p:spPr>
              <a:xfrm>
                <a:off x="7936914" y="4608902"/>
                <a:ext cx="14026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ত্রিভুজ</m:t>
                      </m:r>
                      <m:r>
                        <a:rPr lang="bn-BD" sz="48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3D6191-F75B-4C62-BD62-BAF0BC849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914" y="4608902"/>
                <a:ext cx="1402628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3A4149-4148-460B-8230-664DC39818E8}"/>
                  </a:ext>
                </a:extLst>
              </p:cNvPr>
              <p:cNvSpPr txBox="1"/>
              <p:nvPr/>
            </p:nvSpPr>
            <p:spPr>
              <a:xfrm>
                <a:off x="5034178" y="5325629"/>
                <a:ext cx="691054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হলুদ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অংশটুকু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ত্রিভুজের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কি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বলা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3A4149-4148-460B-8230-664DC3981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178" y="5325629"/>
                <a:ext cx="6910546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310743-12B2-49C7-BBEF-500C1549C71A}"/>
                  </a:ext>
                </a:extLst>
              </p:cNvPr>
              <p:cNvSpPr txBox="1"/>
              <p:nvPr/>
            </p:nvSpPr>
            <p:spPr>
              <a:xfrm>
                <a:off x="6999509" y="5350775"/>
                <a:ext cx="3560270" cy="738664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ত্রিভুজের</m:t>
                      </m:r>
                      <m:r>
                        <a:rPr lang="bn-BD" sz="48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8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bn-BD" sz="48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310743-12B2-49C7-BBEF-500C1549C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09" y="5350775"/>
                <a:ext cx="3560270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16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9" grpId="0" animBg="1"/>
      <p:bldP spid="10" grpId="0"/>
      <p:bldP spid="10" grpId="1"/>
      <p:bldP spid="11" grpId="0"/>
      <p:bldP spid="12" grpId="0"/>
      <p:bldP spid="12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1615" y="529690"/>
            <a:ext cx="4204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Progress triangle animation GIF - Find on GIFER">
            <a:extLst>
              <a:ext uri="{FF2B5EF4-FFF2-40B4-BE49-F238E27FC236}">
                <a16:creationId xmlns:a16="http://schemas.microsoft.com/office/drawing/2014/main" id="{FA5CD94D-F522-4E9A-8E44-352F9BE999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76" y="3429000"/>
            <a:ext cx="3056476" cy="28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5C077C-4B0A-4F03-983E-4F9112263677}"/>
              </a:ext>
            </a:extLst>
          </p:cNvPr>
          <p:cNvSpPr/>
          <p:nvPr/>
        </p:nvSpPr>
        <p:spPr>
          <a:xfrm>
            <a:off x="2476254" y="1730019"/>
            <a:ext cx="62279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ক্ষেত্রফল</a:t>
            </a:r>
            <a:endParaRPr lang="en-GB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32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66A627B-EDCC-4226-A30E-0ACB07705761}"/>
              </a:ext>
            </a:extLst>
          </p:cNvPr>
          <p:cNvSpPr/>
          <p:nvPr/>
        </p:nvSpPr>
        <p:spPr>
          <a:xfrm>
            <a:off x="1551758" y="568038"/>
            <a:ext cx="2320578" cy="1459966"/>
          </a:xfrm>
          <a:prstGeom prst="downArrowCallout">
            <a:avLst>
              <a:gd name="adj1" fmla="val 25000"/>
              <a:gd name="adj2" fmla="val 26053"/>
              <a:gd name="adj3" fmla="val 14474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771433E-A02A-418B-9E8C-B472D47C0EEB}"/>
              </a:ext>
            </a:extLst>
          </p:cNvPr>
          <p:cNvSpPr/>
          <p:nvPr/>
        </p:nvSpPr>
        <p:spPr>
          <a:xfrm>
            <a:off x="712722" y="2220685"/>
            <a:ext cx="5073355" cy="597286"/>
          </a:xfrm>
          <a:prstGeom prst="wedgeEllipse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705FA-3DB7-45A0-9598-307B95EDA0BE}"/>
              </a:ext>
            </a:extLst>
          </p:cNvPr>
          <p:cNvSpPr/>
          <p:nvPr/>
        </p:nvSpPr>
        <p:spPr>
          <a:xfrm>
            <a:off x="797038" y="3062179"/>
            <a:ext cx="6150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ত্রিভুজের নাম বলতে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17972-A393-4980-92BE-0BD229FAA595}"/>
              </a:ext>
            </a:extLst>
          </p:cNvPr>
          <p:cNvSpPr/>
          <p:nvPr/>
        </p:nvSpPr>
        <p:spPr>
          <a:xfrm>
            <a:off x="797038" y="4040029"/>
            <a:ext cx="9858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ত্রিভুজগুলোর ক্ষেত্রফলের সুত্রগুলো ব্যাখ্যা করতে পারবে;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20D13-6FF2-4EFA-9A6B-3BBA04F10FAE}"/>
              </a:ext>
            </a:extLst>
          </p:cNvPr>
          <p:cNvSpPr/>
          <p:nvPr/>
        </p:nvSpPr>
        <p:spPr>
          <a:xfrm>
            <a:off x="797038" y="5071723"/>
            <a:ext cx="8026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ত্রিভুজগুলোর ক্ষেত্রফল নির্ণয় করতে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944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451011-4ED4-4114-833F-AA2C7BF222F3}"/>
                  </a:ext>
                </a:extLst>
              </p:cNvPr>
              <p:cNvSpPr txBox="1"/>
              <p:nvPr/>
            </p:nvSpPr>
            <p:spPr>
              <a:xfrm>
                <a:off x="3963784" y="653776"/>
                <a:ext cx="330776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bn-BD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ভুমি</m:t>
                      </m:r>
                      <m:r>
                        <m:rPr>
                          <m:nor/>
                        </m:rPr>
                        <a:rPr lang="bn-BD" sz="40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BD" sz="4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451011-4ED4-4114-833F-AA2C7BF22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84" y="653776"/>
                <a:ext cx="3307765" cy="1152495"/>
              </a:xfrm>
              <a:prstGeom prst="rect">
                <a:avLst/>
              </a:prstGeom>
              <a:blipFill>
                <a:blip r:embed="rId2"/>
                <a:stretch>
                  <a:fillRect r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4006667-EC47-4D72-B376-FD081E2D159A}"/>
              </a:ext>
            </a:extLst>
          </p:cNvPr>
          <p:cNvSpPr/>
          <p:nvPr/>
        </p:nvSpPr>
        <p:spPr>
          <a:xfrm>
            <a:off x="1023633" y="1009929"/>
            <a:ext cx="2733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সুত্র?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77D89E-2F6D-4E74-A769-26E7B2FA69D6}"/>
              </a:ext>
            </a:extLst>
          </p:cNvPr>
          <p:cNvSpPr/>
          <p:nvPr/>
        </p:nvSpPr>
        <p:spPr>
          <a:xfrm>
            <a:off x="941132" y="1009930"/>
            <a:ext cx="3060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ক্ষেত্রফল =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3AB730-B516-450D-948E-1C8320E18E39}"/>
                  </a:ext>
                </a:extLst>
              </p:cNvPr>
              <p:cNvSpPr txBox="1"/>
              <p:nvPr/>
            </p:nvSpPr>
            <p:spPr>
              <a:xfrm>
                <a:off x="3610706" y="2091404"/>
                <a:ext cx="200696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কি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3AB730-B516-450D-948E-1C8320E1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06" y="2091404"/>
                <a:ext cx="2006960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>
            <a:extLst>
              <a:ext uri="{FF2B5EF4-FFF2-40B4-BE49-F238E27FC236}">
                <a16:creationId xmlns:a16="http://schemas.microsoft.com/office/drawing/2014/main" id="{133F870E-867D-4503-8E48-2A7B5C9CB2F2}"/>
              </a:ext>
            </a:extLst>
          </p:cNvPr>
          <p:cNvSpPr/>
          <p:nvPr/>
        </p:nvSpPr>
        <p:spPr>
          <a:xfrm>
            <a:off x="8993080" y="1421010"/>
            <a:ext cx="1775533" cy="1969890"/>
          </a:xfrm>
          <a:prstGeom prst="rtTriangl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DD6369-6831-425A-AF55-D44ADFA8B051}"/>
              </a:ext>
            </a:extLst>
          </p:cNvPr>
          <p:cNvCxnSpPr/>
          <p:nvPr/>
        </p:nvCxnSpPr>
        <p:spPr>
          <a:xfrm>
            <a:off x="8247355" y="2405955"/>
            <a:ext cx="656948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FB77F7-E94A-4CAD-A778-951F9883DD69}"/>
                  </a:ext>
                </a:extLst>
              </p:cNvPr>
              <p:cNvSpPr txBox="1"/>
              <p:nvPr/>
            </p:nvSpPr>
            <p:spPr>
              <a:xfrm>
                <a:off x="7182961" y="2064498"/>
                <a:ext cx="10643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FB77F7-E94A-4CAD-A778-951F9883D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61" y="2064498"/>
                <a:ext cx="1064394" cy="615553"/>
              </a:xfrm>
              <a:prstGeom prst="rect">
                <a:avLst/>
              </a:prstGeom>
              <a:blipFill>
                <a:blip r:embed="rId4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17FFC7D-48ED-493F-8F5C-8DEE8628BA12}"/>
              </a:ext>
            </a:extLst>
          </p:cNvPr>
          <p:cNvGrpSpPr/>
          <p:nvPr/>
        </p:nvGrpSpPr>
        <p:grpSpPr>
          <a:xfrm>
            <a:off x="823027" y="2091404"/>
            <a:ext cx="2255482" cy="1434117"/>
            <a:chOff x="823027" y="2091404"/>
            <a:chExt cx="2255482" cy="14341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AB1D00-C025-4685-B17B-30791A1D81D1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7" y="3515241"/>
              <a:ext cx="225548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77E393-EDC3-45C1-8087-E958C87335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027" y="2091404"/>
              <a:ext cx="1127741" cy="1434117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044EB0-F73B-413B-BB8C-C59337DD353A}"/>
                </a:ext>
              </a:extLst>
            </p:cNvPr>
            <p:cNvCxnSpPr>
              <a:cxnSpLocks/>
            </p:cNvCxnSpPr>
            <p:nvPr/>
          </p:nvCxnSpPr>
          <p:spPr>
            <a:xfrm>
              <a:off x="1950768" y="2091404"/>
              <a:ext cx="1127741" cy="1413559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FA3926-1EAB-478B-88B3-596E78B1F79F}"/>
              </a:ext>
            </a:extLst>
          </p:cNvPr>
          <p:cNvCxnSpPr>
            <a:cxnSpLocks/>
          </p:cNvCxnSpPr>
          <p:nvPr/>
        </p:nvCxnSpPr>
        <p:spPr>
          <a:xfrm flipV="1">
            <a:off x="1950768" y="2046122"/>
            <a:ext cx="0" cy="1458841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4767CC-55F5-490E-927D-A106FC163D98}"/>
              </a:ext>
            </a:extLst>
          </p:cNvPr>
          <p:cNvGrpSpPr/>
          <p:nvPr/>
        </p:nvGrpSpPr>
        <p:grpSpPr>
          <a:xfrm>
            <a:off x="1982783" y="3196147"/>
            <a:ext cx="229051" cy="319094"/>
            <a:chOff x="3352005" y="3581400"/>
            <a:chExt cx="381794" cy="30559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8217AB-3831-4F9B-A9BB-5D3AB4ECFAE6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8F8070-A174-4C4B-B2C6-99A1897F4DF9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794572-40EB-4E10-8209-24530D70CF77}"/>
              </a:ext>
            </a:extLst>
          </p:cNvPr>
          <p:cNvCxnSpPr>
            <a:cxnSpLocks/>
          </p:cNvCxnSpPr>
          <p:nvPr/>
        </p:nvCxnSpPr>
        <p:spPr>
          <a:xfrm>
            <a:off x="1562470" y="2910728"/>
            <a:ext cx="419971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547BEB-CD66-4DBB-80D5-4119C5450DA5}"/>
                  </a:ext>
                </a:extLst>
              </p:cNvPr>
              <p:cNvSpPr txBox="1"/>
              <p:nvPr/>
            </p:nvSpPr>
            <p:spPr>
              <a:xfrm>
                <a:off x="482069" y="2607331"/>
                <a:ext cx="10643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547BEB-CD66-4DBB-80D5-4119C5450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9" y="2607331"/>
                <a:ext cx="106439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86BA4A-BA0D-449D-951E-3D582317035B}"/>
                  </a:ext>
                </a:extLst>
              </p:cNvPr>
              <p:cNvSpPr txBox="1"/>
              <p:nvPr/>
            </p:nvSpPr>
            <p:spPr>
              <a:xfrm>
                <a:off x="1247717" y="4830553"/>
                <a:ext cx="969656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কটি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বাহুর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উপর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অপর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বাহু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লম্ব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পাই</m:t>
                      </m:r>
                      <m:r>
                        <a:rPr lang="bn-BD" sz="4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86BA4A-BA0D-449D-951E-3D5823170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17" y="4830553"/>
                <a:ext cx="969656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3B78A91-3785-4E38-B738-B430261211DC}"/>
              </a:ext>
            </a:extLst>
          </p:cNvPr>
          <p:cNvGrpSpPr/>
          <p:nvPr/>
        </p:nvGrpSpPr>
        <p:grpSpPr>
          <a:xfrm>
            <a:off x="8940063" y="2900789"/>
            <a:ext cx="678713" cy="505927"/>
            <a:chOff x="3352005" y="3581400"/>
            <a:chExt cx="381794" cy="30559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4FDB15-C8B8-4E4C-AFF9-F0472C8D5988}"/>
                </a:ext>
              </a:extLst>
            </p:cNvPr>
            <p:cNvCxnSpPr/>
            <p:nvPr/>
          </p:nvCxnSpPr>
          <p:spPr>
            <a:xfrm>
              <a:off x="3352005" y="3581400"/>
              <a:ext cx="381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B9D4EE-CD46-4070-B895-4ED01D366EE7}"/>
                </a:ext>
              </a:extLst>
            </p:cNvPr>
            <p:cNvCxnSpPr/>
            <p:nvPr/>
          </p:nvCxnSpPr>
          <p:spPr>
            <a:xfrm rot="5400000">
              <a:off x="3580605" y="3733800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A9E24C-95FE-4C75-BCA8-F65F033DBB78}"/>
              </a:ext>
            </a:extLst>
          </p:cNvPr>
          <p:cNvGrpSpPr/>
          <p:nvPr/>
        </p:nvGrpSpPr>
        <p:grpSpPr>
          <a:xfrm>
            <a:off x="7057173" y="1421010"/>
            <a:ext cx="3901201" cy="3073384"/>
            <a:chOff x="4404598" y="1505356"/>
            <a:chExt cx="3901201" cy="307338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2E5F4E-2B07-4633-8074-E0286E09C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98" y="1505356"/>
              <a:ext cx="3901201" cy="2153463"/>
            </a:xfrm>
            <a:prstGeom prst="rect">
              <a:avLst/>
            </a:prstGeom>
          </p:spPr>
        </p:pic>
        <p:pic>
          <p:nvPicPr>
            <p:cNvPr id="29" name="Picture 4" descr="Hands PNG, hand image free">
              <a:extLst>
                <a:ext uri="{FF2B5EF4-FFF2-40B4-BE49-F238E27FC236}">
                  <a16:creationId xmlns:a16="http://schemas.microsoft.com/office/drawing/2014/main" id="{D5271EC3-7D33-4592-A1B1-4E2E8844F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9214">
              <a:off x="5203667" y="3107131"/>
              <a:ext cx="963018" cy="147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E0B797-F578-46B5-A9AB-490DA505856D}"/>
                  </a:ext>
                </a:extLst>
              </p:cNvPr>
              <p:cNvSpPr txBox="1"/>
              <p:nvPr/>
            </p:nvSpPr>
            <p:spPr>
              <a:xfrm>
                <a:off x="8944733" y="2900789"/>
                <a:ext cx="6716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28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E0B797-F578-46B5-A9AB-490DA5058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33" y="2900789"/>
                <a:ext cx="67162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A6AC910-1601-416A-B5FF-B95F1776D946}"/>
              </a:ext>
            </a:extLst>
          </p:cNvPr>
          <p:cNvGrpSpPr/>
          <p:nvPr/>
        </p:nvGrpSpPr>
        <p:grpSpPr>
          <a:xfrm>
            <a:off x="-40772" y="1576799"/>
            <a:ext cx="3901201" cy="3073384"/>
            <a:chOff x="4404598" y="1505356"/>
            <a:chExt cx="3901201" cy="307338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07BA1B-B5B2-4A5A-973A-B0FC9155B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98" y="1505356"/>
              <a:ext cx="3901201" cy="2153463"/>
            </a:xfrm>
            <a:prstGeom prst="rect">
              <a:avLst/>
            </a:prstGeom>
          </p:spPr>
        </p:pic>
        <p:pic>
          <p:nvPicPr>
            <p:cNvPr id="33" name="Picture 4" descr="Hands PNG, hand image free">
              <a:extLst>
                <a:ext uri="{FF2B5EF4-FFF2-40B4-BE49-F238E27FC236}">
                  <a16:creationId xmlns:a16="http://schemas.microsoft.com/office/drawing/2014/main" id="{ECCF57E0-A0CD-49D3-99C4-71F62937A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9214">
              <a:off x="5203667" y="3107131"/>
              <a:ext cx="963018" cy="147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ADEB55-F848-4C3B-BC17-2FD411FB4B1D}"/>
                  </a:ext>
                </a:extLst>
              </p:cNvPr>
              <p:cNvSpPr txBox="1"/>
              <p:nvPr/>
            </p:nvSpPr>
            <p:spPr>
              <a:xfrm>
                <a:off x="1846788" y="3056578"/>
                <a:ext cx="6716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90</m:t>
                      </m:r>
                      <m:r>
                        <a:rPr lang="en-US" sz="2400" i="1" dirty="0">
                          <a:ln w="0"/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ADEB55-F848-4C3B-BC17-2FD411FB4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88" y="3056578"/>
                <a:ext cx="671624" cy="461665"/>
              </a:xfrm>
              <a:prstGeom prst="rect">
                <a:avLst/>
              </a:prstGeom>
              <a:blipFill>
                <a:blip r:embed="rId10"/>
                <a:stretch>
                  <a:fillRect r="-545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2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 animBg="1"/>
      <p:bldP spid="12" grpId="0"/>
      <p:bldP spid="22" grpId="0"/>
      <p:bldP spid="24" grpId="0"/>
      <p:bldP spid="30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6C2AE-0D02-4718-B2F3-4A9FC1940D7D}"/>
              </a:ext>
            </a:extLst>
          </p:cNvPr>
          <p:cNvSpPr/>
          <p:nvPr/>
        </p:nvSpPr>
        <p:spPr>
          <a:xfrm>
            <a:off x="4369711" y="328188"/>
            <a:ext cx="23567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করিঃ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5FF25-48D4-436D-B931-C802915FE8A5}"/>
              </a:ext>
            </a:extLst>
          </p:cNvPr>
          <p:cNvSpPr/>
          <p:nvPr/>
        </p:nvSpPr>
        <p:spPr>
          <a:xfrm>
            <a:off x="598366" y="4063306"/>
            <a:ext cx="3371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ত্রিভুজ ?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447C81-03C5-4153-B656-FAF5E6D16B6B}"/>
              </a:ext>
            </a:extLst>
          </p:cNvPr>
          <p:cNvCxnSpPr/>
          <p:nvPr/>
        </p:nvCxnSpPr>
        <p:spPr>
          <a:xfrm flipH="1">
            <a:off x="4881922" y="1251518"/>
            <a:ext cx="1214078" cy="2586059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5A064E-2431-4CA2-95E9-A4626A8B9730}"/>
              </a:ext>
            </a:extLst>
          </p:cNvPr>
          <p:cNvCxnSpPr>
            <a:cxnSpLocks/>
          </p:cNvCxnSpPr>
          <p:nvPr/>
        </p:nvCxnSpPr>
        <p:spPr>
          <a:xfrm>
            <a:off x="6096000" y="1251518"/>
            <a:ext cx="1042467" cy="2565557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89E2BD-185C-42AB-86AF-E1D96AAA9D2C}"/>
              </a:ext>
            </a:extLst>
          </p:cNvPr>
          <p:cNvCxnSpPr>
            <a:cxnSpLocks/>
          </p:cNvCxnSpPr>
          <p:nvPr/>
        </p:nvCxnSpPr>
        <p:spPr>
          <a:xfrm>
            <a:off x="4881922" y="3837577"/>
            <a:ext cx="2255482" cy="0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572F9D-F9DD-4C8B-837F-2DEF9E6D1189}"/>
              </a:ext>
            </a:extLst>
          </p:cNvPr>
          <p:cNvCxnSpPr>
            <a:cxnSpLocks/>
          </p:cNvCxnSpPr>
          <p:nvPr/>
        </p:nvCxnSpPr>
        <p:spPr>
          <a:xfrm>
            <a:off x="7808258" y="3805560"/>
            <a:ext cx="2780340" cy="0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8462B6-DF4A-4CA8-857A-F4C84AB3258C}"/>
              </a:ext>
            </a:extLst>
          </p:cNvPr>
          <p:cNvCxnSpPr>
            <a:cxnSpLocks/>
          </p:cNvCxnSpPr>
          <p:nvPr/>
        </p:nvCxnSpPr>
        <p:spPr>
          <a:xfrm flipV="1">
            <a:off x="7808258" y="2534296"/>
            <a:ext cx="3064649" cy="1271265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91D091-3509-4EF1-8D54-B042257DA220}"/>
              </a:ext>
            </a:extLst>
          </p:cNvPr>
          <p:cNvCxnSpPr>
            <a:cxnSpLocks/>
          </p:cNvCxnSpPr>
          <p:nvPr/>
        </p:nvCxnSpPr>
        <p:spPr>
          <a:xfrm flipV="1">
            <a:off x="10588598" y="2544547"/>
            <a:ext cx="284309" cy="1250734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6285EB-2286-4A7E-8BEE-45B9B9615D11}"/>
              </a:ext>
            </a:extLst>
          </p:cNvPr>
          <p:cNvCxnSpPr>
            <a:cxnSpLocks/>
          </p:cNvCxnSpPr>
          <p:nvPr/>
        </p:nvCxnSpPr>
        <p:spPr>
          <a:xfrm>
            <a:off x="1236270" y="3740140"/>
            <a:ext cx="2255482" cy="0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2373E7-49D5-45C5-A962-72FA1778F687}"/>
              </a:ext>
            </a:extLst>
          </p:cNvPr>
          <p:cNvCxnSpPr>
            <a:cxnSpLocks/>
          </p:cNvCxnSpPr>
          <p:nvPr/>
        </p:nvCxnSpPr>
        <p:spPr>
          <a:xfrm flipV="1">
            <a:off x="1236270" y="2316303"/>
            <a:ext cx="1127741" cy="1434117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6E5C97-50C4-4A70-958D-6F16C3278F8C}"/>
              </a:ext>
            </a:extLst>
          </p:cNvPr>
          <p:cNvCxnSpPr>
            <a:cxnSpLocks/>
          </p:cNvCxnSpPr>
          <p:nvPr/>
        </p:nvCxnSpPr>
        <p:spPr>
          <a:xfrm>
            <a:off x="2364011" y="2316303"/>
            <a:ext cx="1127741" cy="1413559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89F349D-FFF6-4DC9-A5DE-7BC5579D3C21}"/>
              </a:ext>
            </a:extLst>
          </p:cNvPr>
          <p:cNvSpPr/>
          <p:nvPr/>
        </p:nvSpPr>
        <p:spPr>
          <a:xfrm>
            <a:off x="1036534" y="4043234"/>
            <a:ext cx="2225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074579-C519-4191-BC9D-35160A7F0B9F}"/>
              </a:ext>
            </a:extLst>
          </p:cNvPr>
          <p:cNvSpPr/>
          <p:nvPr/>
        </p:nvSpPr>
        <p:spPr>
          <a:xfrm>
            <a:off x="4332695" y="4128730"/>
            <a:ext cx="3371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ত্রিভুজ ?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8BF3CAA-D451-4503-97B6-B3978E8B12D4}"/>
              </a:ext>
            </a:extLst>
          </p:cNvPr>
          <p:cNvSpPr/>
          <p:nvPr/>
        </p:nvSpPr>
        <p:spPr>
          <a:xfrm>
            <a:off x="4737432" y="4128730"/>
            <a:ext cx="2533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99DC2C-0AEA-4891-8E7E-FF209DAD0A2D}"/>
              </a:ext>
            </a:extLst>
          </p:cNvPr>
          <p:cNvSpPr/>
          <p:nvPr/>
        </p:nvSpPr>
        <p:spPr>
          <a:xfrm>
            <a:off x="7654864" y="4196974"/>
            <a:ext cx="3371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ত্রিভুজ ?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4F1311-46D7-4928-971F-87A7E6BEDCB4}"/>
              </a:ext>
            </a:extLst>
          </p:cNvPr>
          <p:cNvSpPr/>
          <p:nvPr/>
        </p:nvSpPr>
        <p:spPr>
          <a:xfrm>
            <a:off x="8015271" y="4203366"/>
            <a:ext cx="2534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E35C93-72D1-4819-89F2-9E220418E149}"/>
                  </a:ext>
                </a:extLst>
              </p:cNvPr>
              <p:cNvSpPr txBox="1"/>
              <p:nvPr/>
            </p:nvSpPr>
            <p:spPr>
              <a:xfrm>
                <a:off x="2402856" y="4793273"/>
                <a:ext cx="66893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পরের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ত্রিভুজ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গুলোতে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কোন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দেয়া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নাই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E35C93-72D1-4819-89F2-9E220418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56" y="4793273"/>
                <a:ext cx="668933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A986A8-1B4D-42C9-934A-1453C79A105A}"/>
                  </a:ext>
                </a:extLst>
              </p:cNvPr>
              <p:cNvSpPr txBox="1"/>
              <p:nvPr/>
            </p:nvSpPr>
            <p:spPr>
              <a:xfrm>
                <a:off x="1781974" y="5339569"/>
                <a:ext cx="75357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েক্ষেত্রে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এদের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আমরা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কিভাবে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করব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?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A986A8-1B4D-42C9-934A-1453C79A1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74" y="5339569"/>
                <a:ext cx="753571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F8DB47-61FF-4730-A8B0-B6D749C5596E}"/>
              </a:ext>
            </a:extLst>
          </p:cNvPr>
          <p:cNvCxnSpPr>
            <a:cxnSpLocks/>
          </p:cNvCxnSpPr>
          <p:nvPr/>
        </p:nvCxnSpPr>
        <p:spPr>
          <a:xfrm>
            <a:off x="1625654" y="2972913"/>
            <a:ext cx="312640" cy="2040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653EB1-30FA-451C-84A6-668827EA81E2}"/>
              </a:ext>
            </a:extLst>
          </p:cNvPr>
          <p:cNvCxnSpPr>
            <a:cxnSpLocks/>
          </p:cNvCxnSpPr>
          <p:nvPr/>
        </p:nvCxnSpPr>
        <p:spPr>
          <a:xfrm>
            <a:off x="2388591" y="3574714"/>
            <a:ext cx="0" cy="2967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B68DDB-F23E-4F69-9A1B-334DFE039681}"/>
              </a:ext>
            </a:extLst>
          </p:cNvPr>
          <p:cNvCxnSpPr>
            <a:cxnSpLocks/>
          </p:cNvCxnSpPr>
          <p:nvPr/>
        </p:nvCxnSpPr>
        <p:spPr>
          <a:xfrm flipV="1">
            <a:off x="2768092" y="2889197"/>
            <a:ext cx="265710" cy="172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88DCBD-9CFA-48B9-9F7F-4ED8499151EF}"/>
              </a:ext>
            </a:extLst>
          </p:cNvPr>
          <p:cNvCxnSpPr>
            <a:cxnSpLocks/>
          </p:cNvCxnSpPr>
          <p:nvPr/>
        </p:nvCxnSpPr>
        <p:spPr>
          <a:xfrm>
            <a:off x="5321993" y="2524908"/>
            <a:ext cx="333936" cy="631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C3ED5E-36FF-401D-8CAC-6D5BC39FB06A}"/>
              </a:ext>
            </a:extLst>
          </p:cNvPr>
          <p:cNvCxnSpPr>
            <a:cxnSpLocks/>
          </p:cNvCxnSpPr>
          <p:nvPr/>
        </p:nvCxnSpPr>
        <p:spPr>
          <a:xfrm flipV="1">
            <a:off x="6466471" y="2588088"/>
            <a:ext cx="330136" cy="187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49F715-E47C-451A-A1C4-50B1B82D9364}"/>
                  </a:ext>
                </a:extLst>
              </p:cNvPr>
              <p:cNvSpPr txBox="1"/>
              <p:nvPr/>
            </p:nvSpPr>
            <p:spPr>
              <a:xfrm>
                <a:off x="4200028" y="5900324"/>
                <a:ext cx="27507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চ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লো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দেখা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যাক</m:t>
                      </m:r>
                      <m:r>
                        <a:rPr lang="bn-BD" sz="3600" b="0" i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…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49F715-E47C-451A-A1C4-50B1B82D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028" y="5900324"/>
                <a:ext cx="275075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1505A9-481F-4748-AC62-FF0B7307C535}"/>
                  </a:ext>
                </a:extLst>
              </p:cNvPr>
              <p:cNvSpPr txBox="1"/>
              <p:nvPr/>
            </p:nvSpPr>
            <p:spPr>
              <a:xfrm>
                <a:off x="2466456" y="4824051"/>
                <a:ext cx="68512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পরের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ত্রিভুজ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গুলোতে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কি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উচ্চতা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দেয়া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আছে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?  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1505A9-481F-4748-AC62-FF0B7307C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456" y="4824051"/>
                <a:ext cx="685123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0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2" grpId="0"/>
      <p:bldP spid="43" grpId="0"/>
      <p:bldP spid="43" grpId="1"/>
      <p:bldP spid="44" grpId="0"/>
      <p:bldP spid="45" grpId="0"/>
      <p:bldP spid="45" grpId="1"/>
      <p:bldP spid="46" grpId="0"/>
      <p:bldP spid="18" grpId="0"/>
      <p:bldP spid="19" grpId="0"/>
      <p:bldP spid="33" grpId="0"/>
      <p:bldP spid="27" grpId="0"/>
      <p:bldP spid="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5432AD-2C0F-4AFC-BB41-4F774B49D94E}"/>
              </a:ext>
            </a:extLst>
          </p:cNvPr>
          <p:cNvCxnSpPr>
            <a:cxnSpLocks/>
          </p:cNvCxnSpPr>
          <p:nvPr/>
        </p:nvCxnSpPr>
        <p:spPr>
          <a:xfrm>
            <a:off x="3644109" y="2213497"/>
            <a:ext cx="2780340" cy="0"/>
          </a:xfrm>
          <a:prstGeom prst="line">
            <a:avLst/>
          </a:prstGeom>
          <a:ln w="571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C76EEE-35D9-4310-88F3-98B982C57E0E}"/>
              </a:ext>
            </a:extLst>
          </p:cNvPr>
          <p:cNvCxnSpPr>
            <a:cxnSpLocks/>
          </p:cNvCxnSpPr>
          <p:nvPr/>
        </p:nvCxnSpPr>
        <p:spPr>
          <a:xfrm flipV="1">
            <a:off x="3644109" y="942233"/>
            <a:ext cx="3064649" cy="1271265"/>
          </a:xfrm>
          <a:prstGeom prst="line">
            <a:avLst/>
          </a:prstGeom>
          <a:ln w="57150">
            <a:solidFill>
              <a:srgbClr val="0000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ABED74-6414-4521-8341-501B0CE19A82}"/>
              </a:ext>
            </a:extLst>
          </p:cNvPr>
          <p:cNvCxnSpPr>
            <a:cxnSpLocks/>
          </p:cNvCxnSpPr>
          <p:nvPr/>
        </p:nvCxnSpPr>
        <p:spPr>
          <a:xfrm flipV="1">
            <a:off x="6424449" y="952484"/>
            <a:ext cx="284309" cy="1250734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3FF770-65D3-4ED8-810A-93B2E3CF9411}"/>
                  </a:ext>
                </a:extLst>
              </p:cNvPr>
              <p:cNvSpPr txBox="1"/>
              <p:nvPr/>
            </p:nvSpPr>
            <p:spPr>
              <a:xfrm>
                <a:off x="4754106" y="746868"/>
                <a:ext cx="56034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3FF770-65D3-4ED8-810A-93B2E3CF9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06" y="746868"/>
                <a:ext cx="56034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B17FE8-E943-443A-98DF-A53BBE069338}"/>
                  </a:ext>
                </a:extLst>
              </p:cNvPr>
              <p:cNvSpPr txBox="1"/>
              <p:nvPr/>
            </p:nvSpPr>
            <p:spPr>
              <a:xfrm>
                <a:off x="5034279" y="2108774"/>
                <a:ext cx="56034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B17FE8-E943-443A-98DF-A53BBE069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279" y="2108774"/>
                <a:ext cx="56034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78145D-AF71-42B8-984C-AEA7589A445F}"/>
                  </a:ext>
                </a:extLst>
              </p:cNvPr>
              <p:cNvSpPr txBox="1"/>
              <p:nvPr/>
            </p:nvSpPr>
            <p:spPr>
              <a:xfrm>
                <a:off x="6566603" y="1176010"/>
                <a:ext cx="49808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78145D-AF71-42B8-984C-AEA7589A4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03" y="1176010"/>
                <a:ext cx="49808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CBFDE5-756F-4CE9-8BCB-388C3C052A81}"/>
                  </a:ext>
                </a:extLst>
              </p:cNvPr>
              <p:cNvSpPr txBox="1"/>
              <p:nvPr/>
            </p:nvSpPr>
            <p:spPr>
              <a:xfrm>
                <a:off x="595444" y="3161596"/>
                <a:ext cx="33817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পরিসীমা</a:t>
                </a:r>
                <a14:m>
                  <m:oMath xmlns:m="http://schemas.openxmlformats.org/officeDocument/2006/math">
                    <m:r>
                      <a:rPr lang="bn-BD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CBFDE5-756F-4CE9-8BCB-388C3C052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4" y="3161596"/>
                <a:ext cx="3381752" cy="646331"/>
              </a:xfrm>
              <a:prstGeom prst="rect">
                <a:avLst/>
              </a:prstGeom>
              <a:blipFill>
                <a:blip r:embed="rId5"/>
                <a:stretch>
                  <a:fillRect l="-5776" t="-14151" r="-8845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F959388-AF7A-4785-BAF5-11F4D2C0CC5E}"/>
              </a:ext>
            </a:extLst>
          </p:cNvPr>
          <p:cNvSpPr txBox="1"/>
          <p:nvPr/>
        </p:nvSpPr>
        <p:spPr>
          <a:xfrm>
            <a:off x="3880081" y="3002523"/>
            <a:ext cx="574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F44271-2307-473E-ACDC-6BFC9F88CD3F}"/>
                  </a:ext>
                </a:extLst>
              </p:cNvPr>
              <p:cNvSpPr txBox="1"/>
              <p:nvPr/>
            </p:nvSpPr>
            <p:spPr>
              <a:xfrm>
                <a:off x="4025540" y="3072753"/>
                <a:ext cx="100322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F44271-2307-473E-ACDC-6BFC9F88C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540" y="3072753"/>
                <a:ext cx="1003223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D45200-E4B5-4157-8073-F2F92982F94F}"/>
                  </a:ext>
                </a:extLst>
              </p:cNvPr>
              <p:cNvSpPr txBox="1"/>
              <p:nvPr/>
            </p:nvSpPr>
            <p:spPr>
              <a:xfrm>
                <a:off x="546503" y="3989379"/>
                <a:ext cx="33817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ক্ষেত্রফল</a:t>
                </a:r>
                <a14:m>
                  <m:oMath xmlns:m="http://schemas.openxmlformats.org/officeDocument/2006/math">
                    <m:r>
                      <a:rPr lang="bn-BD" sz="36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D45200-E4B5-4157-8073-F2F92982F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03" y="3989379"/>
                <a:ext cx="3381752" cy="646331"/>
              </a:xfrm>
              <a:prstGeom prst="rect">
                <a:avLst/>
              </a:prstGeom>
              <a:blipFill>
                <a:blip r:embed="rId7"/>
                <a:stretch>
                  <a:fillRect l="-5776" t="-13208" r="-7762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765950-B010-4764-A1D1-C83E26EE2594}"/>
                  </a:ext>
                </a:extLst>
              </p:cNvPr>
              <p:cNvSpPr txBox="1"/>
              <p:nvPr/>
            </p:nvSpPr>
            <p:spPr>
              <a:xfrm>
                <a:off x="3801976" y="3918229"/>
                <a:ext cx="5982663" cy="819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bn-BD" sz="4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765950-B010-4764-A1D1-C83E26EE2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76" y="3918229"/>
                <a:ext cx="5982663" cy="819904"/>
              </a:xfrm>
              <a:prstGeom prst="rect">
                <a:avLst/>
              </a:prstGeom>
              <a:blipFill>
                <a:blip r:embed="rId8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F9F68F-CF0B-40CB-B7B9-16842FE7734C}"/>
                  </a:ext>
                </a:extLst>
              </p:cNvPr>
              <p:cNvSpPr txBox="1"/>
              <p:nvPr/>
            </p:nvSpPr>
            <p:spPr>
              <a:xfrm>
                <a:off x="1824020" y="5020162"/>
                <a:ext cx="132658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bn-BD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F9F68F-CF0B-40CB-B7B9-16842FE77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20" y="5020162"/>
                <a:ext cx="1326582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511A03-D00B-471A-9BB4-EBB709220E16}"/>
                  </a:ext>
                </a:extLst>
              </p:cNvPr>
              <p:cNvSpPr txBox="1"/>
              <p:nvPr/>
            </p:nvSpPr>
            <p:spPr>
              <a:xfrm>
                <a:off x="1614107" y="5146007"/>
                <a:ext cx="5314143" cy="753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𝑠</m:t>
                    </m:r>
                    <m:r>
                      <a:rPr lang="bn-BD" sz="4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ত্রিভুজটির অর্ধ পরিসীমা</a:t>
                </a:r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511A03-D00B-471A-9BB4-EBB709220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107" y="5146007"/>
                <a:ext cx="5314143" cy="753861"/>
              </a:xfrm>
              <a:prstGeom prst="rect">
                <a:avLst/>
              </a:prstGeom>
              <a:blipFill>
                <a:blip r:embed="rId10"/>
                <a:stretch>
                  <a:fillRect t="-7258" b="-4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ABFEA1-A148-409B-88AC-5691F18F344A}"/>
                  </a:ext>
                </a:extLst>
              </p:cNvPr>
              <p:cNvSpPr txBox="1"/>
              <p:nvPr/>
            </p:nvSpPr>
            <p:spPr>
              <a:xfrm>
                <a:off x="5928351" y="4871579"/>
                <a:ext cx="5191547" cy="1257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অর্থাৎ</m:t>
                      </m:r>
                      <m:r>
                        <m:rPr>
                          <m:nor/>
                        </m:rPr>
                        <a:rPr lang="bn-BD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40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</m:t>
                      </m:r>
                      <m:r>
                        <a:rPr lang="bn-BD" sz="40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bn-BD" sz="40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n-BD" sz="4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bn-BD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bn-BD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bn-BD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bn-BD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bn-BD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ABFEA1-A148-409B-88AC-5691F18F3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51" y="4871579"/>
                <a:ext cx="5191547" cy="1257075"/>
              </a:xfrm>
              <a:prstGeom prst="rect">
                <a:avLst/>
              </a:prstGeom>
              <a:blipFill>
                <a:blip r:embed="rId11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9925315-D525-4C60-AE2B-EF36536C5BC1}"/>
              </a:ext>
            </a:extLst>
          </p:cNvPr>
          <p:cNvSpPr/>
          <p:nvPr/>
        </p:nvSpPr>
        <p:spPr>
          <a:xfrm>
            <a:off x="495427" y="361119"/>
            <a:ext cx="2792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3BD12F-1CB3-4DDC-ACE3-8523DAD62752}"/>
              </a:ext>
            </a:extLst>
          </p:cNvPr>
          <p:cNvSpPr/>
          <p:nvPr/>
        </p:nvSpPr>
        <p:spPr>
          <a:xfrm>
            <a:off x="393756" y="369398"/>
            <a:ext cx="3595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ত্রিভুজ?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4771C2-8D28-4F13-A621-45A44BDD455D}"/>
              </a:ext>
            </a:extLst>
          </p:cNvPr>
          <p:cNvCxnSpPr/>
          <p:nvPr/>
        </p:nvCxnSpPr>
        <p:spPr>
          <a:xfrm flipV="1">
            <a:off x="3644109" y="2203218"/>
            <a:ext cx="2780340" cy="102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B7EF1D-53C4-4481-96EA-D56F9C92290B}"/>
              </a:ext>
            </a:extLst>
          </p:cNvPr>
          <p:cNvCxnSpPr>
            <a:cxnSpLocks/>
          </p:cNvCxnSpPr>
          <p:nvPr/>
        </p:nvCxnSpPr>
        <p:spPr>
          <a:xfrm flipV="1">
            <a:off x="6399317" y="969520"/>
            <a:ext cx="284309" cy="12259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B01E35-8355-40C4-A7A0-761906D4EF8D}"/>
              </a:ext>
            </a:extLst>
          </p:cNvPr>
          <p:cNvCxnSpPr>
            <a:cxnSpLocks/>
          </p:cNvCxnSpPr>
          <p:nvPr/>
        </p:nvCxnSpPr>
        <p:spPr>
          <a:xfrm flipH="1">
            <a:off x="3644110" y="952483"/>
            <a:ext cx="3064648" cy="1243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785703-290E-498B-B41E-10E6240C9FCE}"/>
                  </a:ext>
                </a:extLst>
              </p:cNvPr>
              <p:cNvSpPr txBox="1"/>
              <p:nvPr/>
            </p:nvSpPr>
            <p:spPr>
              <a:xfrm>
                <a:off x="5002998" y="3095228"/>
                <a:ext cx="99219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785703-290E-498B-B41E-10E6240C9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998" y="3095228"/>
                <a:ext cx="992195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BB3CD4-82D2-440A-B3BC-ADBF10FCCA0B}"/>
                  </a:ext>
                </a:extLst>
              </p:cNvPr>
              <p:cNvSpPr txBox="1"/>
              <p:nvPr/>
            </p:nvSpPr>
            <p:spPr>
              <a:xfrm>
                <a:off x="5970061" y="3046119"/>
                <a:ext cx="44275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BB3CD4-82D2-440A-B3BC-ADBF10FC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061" y="3046119"/>
                <a:ext cx="442750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4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6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0" grpId="1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8" grpId="1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EE190D-8AD0-4189-A4DF-1B10163A2293}"/>
              </a:ext>
            </a:extLst>
          </p:cNvPr>
          <p:cNvSpPr/>
          <p:nvPr/>
        </p:nvSpPr>
        <p:spPr>
          <a:xfrm>
            <a:off x="1478747" y="5044167"/>
            <a:ext cx="8563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অনুসারে , ত্রিভুজটির ক্ষেত্রফল কত?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51009707-41B9-4177-BE26-1BAC109DB431}"/>
              </a:ext>
            </a:extLst>
          </p:cNvPr>
          <p:cNvSpPr/>
          <p:nvPr/>
        </p:nvSpPr>
        <p:spPr>
          <a:xfrm rot="8081589">
            <a:off x="4178306" y="3335737"/>
            <a:ext cx="3535290" cy="2267904"/>
          </a:xfrm>
          <a:prstGeom prst="rtTriangl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32C637-DE97-43D7-87FD-9E625E09A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8"/>
          <a:stretch/>
        </p:blipFill>
        <p:spPr>
          <a:xfrm>
            <a:off x="4515491" y="347778"/>
            <a:ext cx="1104961" cy="18240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0185B1-B891-4E14-A262-4509BCD66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5"/>
          <a:stretch/>
        </p:blipFill>
        <p:spPr>
          <a:xfrm>
            <a:off x="5611574" y="347778"/>
            <a:ext cx="1083472" cy="1824037"/>
          </a:xfrm>
          <a:prstGeom prst="rect">
            <a:avLst/>
          </a:prstGeom>
        </p:spPr>
      </p:pic>
      <p:sp>
        <p:nvSpPr>
          <p:cNvPr id="21" name="Wave 20">
            <a:extLst>
              <a:ext uri="{FF2B5EF4-FFF2-40B4-BE49-F238E27FC236}">
                <a16:creationId xmlns:a16="http://schemas.microsoft.com/office/drawing/2014/main" id="{04A95AA2-620E-4BE7-82B5-93232E1E9381}"/>
              </a:ext>
            </a:extLst>
          </p:cNvPr>
          <p:cNvSpPr/>
          <p:nvPr/>
        </p:nvSpPr>
        <p:spPr>
          <a:xfrm>
            <a:off x="4129201" y="629939"/>
            <a:ext cx="3262656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7A4889-A8CA-4D80-87F0-18E30F88A32E}"/>
                  </a:ext>
                </a:extLst>
              </p:cNvPr>
              <p:cNvSpPr txBox="1"/>
              <p:nvPr/>
            </p:nvSpPr>
            <p:spPr>
              <a:xfrm>
                <a:off x="4232418" y="2875002"/>
                <a:ext cx="10658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7A4889-A8CA-4D80-87F0-18E30F88A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418" y="2875002"/>
                <a:ext cx="10658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7F6466-6A5B-4EAE-8939-E11789EF983E}"/>
                  </a:ext>
                </a:extLst>
              </p:cNvPr>
              <p:cNvSpPr txBox="1"/>
              <p:nvPr/>
            </p:nvSpPr>
            <p:spPr>
              <a:xfrm>
                <a:off x="5869225" y="4367059"/>
                <a:ext cx="130805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7F6466-6A5B-4EAE-8939-E11789EF9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225" y="4367059"/>
                <a:ext cx="130805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711AEE-8EE9-4019-8610-4427306C92EC}"/>
                  </a:ext>
                </a:extLst>
              </p:cNvPr>
              <p:cNvSpPr txBox="1"/>
              <p:nvPr/>
            </p:nvSpPr>
            <p:spPr>
              <a:xfrm>
                <a:off x="7177275" y="2683420"/>
                <a:ext cx="130805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4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711AEE-8EE9-4019-8610-4427306C9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75" y="2683420"/>
                <a:ext cx="130805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8F55F0E-CCB5-427F-BF5E-FF098A9705FA}"/>
              </a:ext>
            </a:extLst>
          </p:cNvPr>
          <p:cNvSpPr/>
          <p:nvPr/>
        </p:nvSpPr>
        <p:spPr>
          <a:xfrm>
            <a:off x="6811711" y="5783306"/>
            <a:ext cx="40334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চলো মিলিয়ে নিই ....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2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28425 0.005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9883 -0.006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16" grpId="0"/>
      <p:bldP spid="17" grpId="0"/>
      <p:bldP spid="1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4124</TotalTime>
  <Words>607</Words>
  <Application>Microsoft Office PowerPoint</Application>
  <PresentationFormat>Widescreen</PresentationFormat>
  <Paragraphs>190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ismail - [2010]</cp:lastModifiedBy>
  <cp:revision>375</cp:revision>
  <dcterms:created xsi:type="dcterms:W3CDTF">2017-12-10T16:56:26Z</dcterms:created>
  <dcterms:modified xsi:type="dcterms:W3CDTF">2020-09-17T05:12:08Z</dcterms:modified>
</cp:coreProperties>
</file>