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83" r:id="rId2"/>
    <p:sldId id="282" r:id="rId3"/>
    <p:sldId id="284" r:id="rId4"/>
    <p:sldId id="257" r:id="rId5"/>
    <p:sldId id="258" r:id="rId6"/>
    <p:sldId id="260" r:id="rId7"/>
    <p:sldId id="259" r:id="rId8"/>
    <p:sldId id="285" r:id="rId9"/>
    <p:sldId id="261" r:id="rId10"/>
    <p:sldId id="262" r:id="rId11"/>
    <p:sldId id="263" r:id="rId12"/>
    <p:sldId id="264" r:id="rId13"/>
    <p:sldId id="286" r:id="rId14"/>
    <p:sldId id="265" r:id="rId15"/>
    <p:sldId id="266" r:id="rId16"/>
    <p:sldId id="267" r:id="rId17"/>
    <p:sldId id="268" r:id="rId18"/>
    <p:sldId id="271" r:id="rId19"/>
    <p:sldId id="272" r:id="rId20"/>
    <p:sldId id="273" r:id="rId21"/>
    <p:sldId id="277" r:id="rId22"/>
    <p:sldId id="278" r:id="rId23"/>
    <p:sldId id="279" r:id="rId24"/>
    <p:sldId id="280" r:id="rId25"/>
    <p:sldId id="287" r:id="rId26"/>
    <p:sldId id="288" r:id="rId27"/>
    <p:sldId id="289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3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22654-1DCF-499A-A786-5A265290F60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00D09-96EF-454C-986E-6A8468AD3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9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00D09-96EF-454C-986E-6A8468AD3B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B8C3FFD-FCCB-402F-A3C4-A578485E7448}" type="datetimeFigureOut">
              <a:rPr lang="en-US" smtClean="0"/>
              <a:t>9/16/2020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2057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as-IN" b="1" dirty="0" smtClean="0"/>
              <a:t>সবাইকে</a:t>
            </a:r>
            <a:r>
              <a:rPr lang="en-US" b="1" dirty="0" smtClean="0"/>
              <a:t>  </a:t>
            </a:r>
            <a:r>
              <a:rPr lang="en-US" b="1" dirty="0" err="1" smtClean="0"/>
              <a:t>আজকের</a:t>
            </a:r>
            <a:r>
              <a:rPr lang="en-US" b="1" dirty="0"/>
              <a:t> </a:t>
            </a:r>
            <a:r>
              <a:rPr lang="en-US" b="1" dirty="0" err="1" smtClean="0"/>
              <a:t>ক্লাসে</a:t>
            </a:r>
            <a:r>
              <a:rPr lang="en-US" b="1" dirty="0" smtClean="0"/>
              <a:t> </a:t>
            </a:r>
            <a:r>
              <a:rPr lang="en-US" b="1" dirty="0" err="1" smtClean="0"/>
              <a:t>স্বা</a:t>
            </a:r>
            <a:r>
              <a:rPr lang="as-IN" b="1" dirty="0" smtClean="0"/>
              <a:t>গতম</a:t>
            </a:r>
            <a:r>
              <a:rPr lang="as-IN" b="1" dirty="0"/>
              <a:t/>
            </a:r>
            <a:br>
              <a:rPr lang="as-IN" b="1" dirty="0"/>
            </a:br>
            <a:endParaRPr lang="as-IN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514600"/>
            <a:ext cx="8397543" cy="427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9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জন্মের পূর্বকালীন কারণ 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মায়ের</a:t>
            </a:r>
            <a:r>
              <a:rPr lang="en-US" dirty="0" smtClean="0"/>
              <a:t> </a:t>
            </a:r>
            <a:r>
              <a:rPr lang="en-US" dirty="0" err="1" smtClean="0"/>
              <a:t>রোগসমূহ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মায়ের</a:t>
            </a:r>
            <a:r>
              <a:rPr lang="en-US" dirty="0" smtClean="0"/>
              <a:t> </a:t>
            </a:r>
            <a:r>
              <a:rPr lang="en-US" dirty="0" err="1" smtClean="0"/>
              <a:t>অপুষ্টি</a:t>
            </a:r>
            <a:endParaRPr lang="en-US" dirty="0" smtClean="0"/>
          </a:p>
          <a:p>
            <a:r>
              <a:rPr lang="en-US" dirty="0" err="1" smtClean="0"/>
              <a:t>ওষুধ</a:t>
            </a:r>
            <a:r>
              <a:rPr lang="en-US" dirty="0" smtClean="0"/>
              <a:t> </a:t>
            </a:r>
            <a:r>
              <a:rPr lang="en-US" dirty="0" err="1" smtClean="0"/>
              <a:t>গ্রহণ</a:t>
            </a:r>
            <a:endParaRPr lang="en-US" dirty="0" smtClean="0"/>
          </a:p>
          <a:p>
            <a:r>
              <a:rPr lang="en-US" dirty="0" err="1" smtClean="0"/>
              <a:t>মায়ের</a:t>
            </a:r>
            <a:r>
              <a:rPr lang="en-US" dirty="0" smtClean="0"/>
              <a:t> </a:t>
            </a:r>
            <a:r>
              <a:rPr lang="en-US" dirty="0" err="1" smtClean="0"/>
              <a:t>বয়স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ঘন</a:t>
            </a:r>
            <a:r>
              <a:rPr lang="en-US" dirty="0" smtClean="0"/>
              <a:t> </a:t>
            </a:r>
            <a:r>
              <a:rPr lang="en-US" dirty="0" err="1" smtClean="0"/>
              <a:t>ঘন</a:t>
            </a:r>
            <a:r>
              <a:rPr lang="en-US" dirty="0" smtClean="0"/>
              <a:t> </a:t>
            </a:r>
            <a:r>
              <a:rPr lang="en-US" dirty="0" err="1" smtClean="0"/>
              <a:t>খিঁচুনি</a:t>
            </a:r>
            <a:endParaRPr lang="en-US" dirty="0" smtClean="0"/>
          </a:p>
          <a:p>
            <a:r>
              <a:rPr lang="en-US" dirty="0" err="1" smtClean="0"/>
              <a:t>নিকট</a:t>
            </a:r>
            <a:r>
              <a:rPr lang="en-US" dirty="0" smtClean="0"/>
              <a:t> </a:t>
            </a:r>
            <a:r>
              <a:rPr lang="en-US" dirty="0" err="1" smtClean="0"/>
              <a:t>আত্মীয়ের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বিবাহ</a:t>
            </a:r>
            <a:endParaRPr lang="en-US" dirty="0" smtClean="0"/>
          </a:p>
          <a:p>
            <a:r>
              <a:rPr lang="en-US" dirty="0" err="1" smtClean="0"/>
              <a:t>তেজস্ক্রিয়</a:t>
            </a:r>
            <a:r>
              <a:rPr lang="en-US" dirty="0" smtClean="0"/>
              <a:t> </a:t>
            </a:r>
            <a:r>
              <a:rPr lang="en-US" dirty="0" err="1" smtClean="0"/>
              <a:t>পদার্থের</a:t>
            </a:r>
            <a:r>
              <a:rPr lang="en-US" dirty="0" smtClean="0"/>
              <a:t> </a:t>
            </a:r>
            <a:r>
              <a:rPr lang="en-US" dirty="0" err="1" smtClean="0"/>
              <a:t>প্রবেশ</a:t>
            </a:r>
            <a:endParaRPr lang="en-US" dirty="0" smtClean="0"/>
          </a:p>
          <a:p>
            <a:r>
              <a:rPr lang="en-US" dirty="0" err="1" smtClean="0"/>
              <a:t>মা</a:t>
            </a:r>
            <a:r>
              <a:rPr lang="en-US" dirty="0" smtClean="0"/>
              <a:t> </a:t>
            </a:r>
            <a:r>
              <a:rPr lang="en-US" dirty="0" err="1" smtClean="0"/>
              <a:t>বাবার</a:t>
            </a:r>
            <a:r>
              <a:rPr lang="en-US" dirty="0" smtClean="0"/>
              <a:t> </a:t>
            </a:r>
            <a:r>
              <a:rPr lang="en-US" dirty="0" err="1" smtClean="0"/>
              <a:t>রক্তের</a:t>
            </a:r>
            <a:r>
              <a:rPr lang="en-US" dirty="0" smtClean="0"/>
              <a:t> Rh </a:t>
            </a:r>
            <a:r>
              <a:rPr lang="en-US" dirty="0" err="1" smtClean="0"/>
              <a:t>উপাদান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শিশু জন্মের সময়ের </a:t>
            </a:r>
            <a:r>
              <a:rPr lang="as-IN" dirty="0" smtClean="0"/>
              <a:t>কারণ</a:t>
            </a:r>
            <a:r>
              <a:rPr lang="en-US" dirty="0" err="1" smtClean="0"/>
              <a:t>সমূহঃ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শিশুর</a:t>
            </a:r>
            <a:r>
              <a:rPr lang="en-US" dirty="0" smtClean="0"/>
              <a:t> </a:t>
            </a:r>
            <a:r>
              <a:rPr lang="en-US" dirty="0" err="1" smtClean="0"/>
              <a:t>জন্মসময়কাল</a:t>
            </a:r>
            <a:r>
              <a:rPr lang="en-US" dirty="0" smtClean="0"/>
              <a:t> </a:t>
            </a:r>
            <a:r>
              <a:rPr lang="en-US" dirty="0" err="1" smtClean="0"/>
              <a:t>দীর্ঘ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, </a:t>
            </a:r>
            <a:r>
              <a:rPr lang="en-US" dirty="0" err="1" smtClean="0"/>
              <a:t>শিশুর</a:t>
            </a:r>
            <a:r>
              <a:rPr lang="en-US" dirty="0" smtClean="0"/>
              <a:t> </a:t>
            </a:r>
            <a:r>
              <a:rPr lang="en-US" dirty="0" err="1" smtClean="0"/>
              <a:t>গলায়</a:t>
            </a:r>
            <a:r>
              <a:rPr lang="en-US" dirty="0" smtClean="0"/>
              <a:t> </a:t>
            </a:r>
            <a:r>
              <a:rPr lang="en-US" dirty="0" err="1" smtClean="0"/>
              <a:t>নাড়ি</a:t>
            </a:r>
            <a:r>
              <a:rPr lang="en-US" dirty="0" smtClean="0"/>
              <a:t> </a:t>
            </a:r>
            <a:r>
              <a:rPr lang="en-US" dirty="0" err="1" smtClean="0"/>
              <a:t>পেঁচানোর</a:t>
            </a:r>
            <a:r>
              <a:rPr lang="en-US" dirty="0" smtClean="0"/>
              <a:t> </a:t>
            </a:r>
            <a:r>
              <a:rPr lang="en-US" dirty="0" err="1" smtClean="0"/>
              <a:t>কারণে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জন্মের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পরই</a:t>
            </a:r>
            <a:r>
              <a:rPr lang="en-US" dirty="0" smtClean="0"/>
              <a:t> </a:t>
            </a:r>
            <a:r>
              <a:rPr lang="en-US" dirty="0" err="1" smtClean="0"/>
              <a:t>শ্বাস</a:t>
            </a:r>
            <a:r>
              <a:rPr lang="en-US" dirty="0" smtClean="0"/>
              <a:t> </a:t>
            </a:r>
            <a:r>
              <a:rPr lang="en-US" dirty="0" err="1" smtClean="0"/>
              <a:t>নিতে</a:t>
            </a:r>
            <a:r>
              <a:rPr lang="en-US" dirty="0" smtClean="0"/>
              <a:t> </a:t>
            </a:r>
            <a:r>
              <a:rPr lang="en-US" dirty="0" err="1" smtClean="0"/>
              <a:t>অক্ষম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অক্সিজেনের</a:t>
            </a:r>
            <a:r>
              <a:rPr lang="en-US" dirty="0" smtClean="0"/>
              <a:t> </a:t>
            </a:r>
            <a:r>
              <a:rPr lang="en-US" dirty="0" err="1" smtClean="0"/>
              <a:t>স্বল্পতার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মস্তিষ্কের</a:t>
            </a:r>
            <a:r>
              <a:rPr lang="en-US" dirty="0" smtClean="0"/>
              <a:t> </a:t>
            </a:r>
            <a:r>
              <a:rPr lang="en-US" dirty="0" err="1" smtClean="0"/>
              <a:t>কোষ</a:t>
            </a:r>
            <a:r>
              <a:rPr lang="en-US" dirty="0" smtClean="0"/>
              <a:t> </a:t>
            </a:r>
            <a:r>
              <a:rPr lang="en-US" dirty="0" err="1" smtClean="0"/>
              <a:t>ক্ষতিগ্রস্থ</a:t>
            </a:r>
            <a:r>
              <a:rPr lang="en-US" dirty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ফলে</a:t>
            </a:r>
            <a:r>
              <a:rPr lang="en-US" dirty="0" smtClean="0"/>
              <a:t> </a:t>
            </a:r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বুদ্ধি</a:t>
            </a:r>
            <a:r>
              <a:rPr lang="en-US" dirty="0" smtClean="0"/>
              <a:t> </a:t>
            </a:r>
            <a:r>
              <a:rPr lang="en-US" dirty="0" err="1" smtClean="0"/>
              <a:t>প্রতিবন্ধী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</a:p>
          <a:p>
            <a:r>
              <a:rPr lang="en-US" dirty="0" err="1" smtClean="0"/>
              <a:t>জন্মের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মস্তিষ্কে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আঘাত</a:t>
            </a:r>
            <a:r>
              <a:rPr lang="en-US" dirty="0" smtClean="0"/>
              <a:t>, </a:t>
            </a:r>
            <a:r>
              <a:rPr lang="en-US" dirty="0" err="1" smtClean="0"/>
              <a:t>যেমন</a:t>
            </a:r>
            <a:r>
              <a:rPr lang="en-US" dirty="0" smtClean="0"/>
              <a:t>- </a:t>
            </a:r>
            <a:r>
              <a:rPr lang="en-US" dirty="0" err="1" smtClean="0"/>
              <a:t>পড়ে</a:t>
            </a:r>
            <a:r>
              <a:rPr lang="en-US" dirty="0" smtClean="0"/>
              <a:t> </a:t>
            </a:r>
            <a:r>
              <a:rPr lang="en-US" dirty="0" err="1" smtClean="0"/>
              <a:t>যাওয়া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মাথায়</a:t>
            </a:r>
            <a:r>
              <a:rPr lang="en-US" dirty="0" smtClean="0"/>
              <a:t> </a:t>
            </a:r>
            <a:r>
              <a:rPr lang="en-US" dirty="0" err="1" smtClean="0"/>
              <a:t>চাপ</a:t>
            </a:r>
            <a:r>
              <a:rPr lang="en-US" dirty="0" smtClean="0"/>
              <a:t> </a:t>
            </a:r>
            <a:r>
              <a:rPr lang="en-US" dirty="0" err="1" smtClean="0"/>
              <a:t>লাগা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 </a:t>
            </a:r>
            <a:r>
              <a:rPr lang="en-US" dirty="0" err="1" smtClean="0"/>
              <a:t>কারণে</a:t>
            </a:r>
            <a:r>
              <a:rPr lang="en-US" dirty="0" smtClean="0"/>
              <a:t> </a:t>
            </a:r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প্রতিবন্ধী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শিশু জন্মের পরবর্তী কারণ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নবজাতক</a:t>
            </a:r>
            <a:r>
              <a:rPr lang="en-US" dirty="0" smtClean="0"/>
              <a:t> </a:t>
            </a:r>
            <a:r>
              <a:rPr lang="en-US" dirty="0" err="1" smtClean="0"/>
              <a:t>জন্ডিসে</a:t>
            </a:r>
            <a:r>
              <a:rPr lang="en-US" dirty="0" smtClean="0"/>
              <a:t> </a:t>
            </a:r>
            <a:r>
              <a:rPr lang="en-US" dirty="0" err="1" smtClean="0"/>
              <a:t>আক্রান্ত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endParaRPr lang="en-US" dirty="0" smtClean="0"/>
          </a:p>
          <a:p>
            <a:r>
              <a:rPr lang="en-US" dirty="0" err="1" smtClean="0"/>
              <a:t>শৈশবে</a:t>
            </a:r>
            <a:r>
              <a:rPr lang="en-US" dirty="0" smtClean="0"/>
              <a:t> </a:t>
            </a:r>
            <a:r>
              <a:rPr lang="en-US" dirty="0" err="1" smtClean="0"/>
              <a:t>পড়ে</a:t>
            </a:r>
            <a:r>
              <a:rPr lang="en-US" dirty="0" smtClean="0"/>
              <a:t> </a:t>
            </a:r>
            <a:r>
              <a:rPr lang="en-US" dirty="0" err="1" smtClean="0"/>
              <a:t>গিয়ে</a:t>
            </a:r>
            <a:r>
              <a:rPr lang="en-US" dirty="0" smtClean="0"/>
              <a:t> </a:t>
            </a:r>
            <a:r>
              <a:rPr lang="en-US" dirty="0" err="1" smtClean="0"/>
              <a:t>আঘাত</a:t>
            </a:r>
            <a:r>
              <a:rPr lang="en-US" dirty="0" smtClean="0"/>
              <a:t> </a:t>
            </a:r>
            <a:r>
              <a:rPr lang="en-US" dirty="0" err="1" smtClean="0"/>
              <a:t>পেলে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শারীরিক</a:t>
            </a:r>
            <a:r>
              <a:rPr lang="en-US" dirty="0" smtClean="0"/>
              <a:t> ও </a:t>
            </a:r>
            <a:r>
              <a:rPr lang="en-US" dirty="0" err="1" smtClean="0"/>
              <a:t>মানসিক</a:t>
            </a:r>
            <a:r>
              <a:rPr lang="en-US" dirty="0" smtClean="0"/>
              <a:t> </a:t>
            </a:r>
            <a:r>
              <a:rPr lang="en-US" dirty="0" err="1" smtClean="0"/>
              <a:t>নির্যাতনের</a:t>
            </a:r>
            <a:r>
              <a:rPr lang="en-US" dirty="0" smtClean="0"/>
              <a:t> </a:t>
            </a:r>
            <a:r>
              <a:rPr lang="en-US" dirty="0" err="1" smtClean="0"/>
              <a:t>শিকার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পরিবেশের</a:t>
            </a:r>
            <a:r>
              <a:rPr lang="en-US" dirty="0" smtClean="0"/>
              <a:t> </a:t>
            </a:r>
            <a:r>
              <a:rPr lang="en-US" dirty="0" err="1" smtClean="0"/>
              <a:t>বিষাক্ত</a:t>
            </a:r>
            <a:r>
              <a:rPr lang="en-US" dirty="0" smtClean="0"/>
              <a:t> </a:t>
            </a:r>
            <a:r>
              <a:rPr lang="en-US" dirty="0" err="1" smtClean="0"/>
              <a:t>পর্দাথ</a:t>
            </a:r>
            <a:r>
              <a:rPr lang="en-US" dirty="0" smtClean="0"/>
              <a:t> </a:t>
            </a:r>
            <a:r>
              <a:rPr lang="en-US" dirty="0" err="1" smtClean="0"/>
              <a:t>শিশুর</a:t>
            </a:r>
            <a:r>
              <a:rPr lang="en-US" dirty="0" smtClean="0"/>
              <a:t> </a:t>
            </a:r>
            <a:r>
              <a:rPr lang="en-US" dirty="0" err="1" smtClean="0"/>
              <a:t>শরীরে</a:t>
            </a:r>
            <a:r>
              <a:rPr lang="en-US" dirty="0" smtClean="0"/>
              <a:t> </a:t>
            </a:r>
            <a:r>
              <a:rPr lang="en-US" dirty="0" err="1" smtClean="0"/>
              <a:t>প্রবেশ</a:t>
            </a:r>
            <a:r>
              <a:rPr lang="en-US" dirty="0" smtClean="0"/>
              <a:t> </a:t>
            </a:r>
            <a:r>
              <a:rPr lang="en-US" dirty="0" err="1" smtClean="0"/>
              <a:t>করলে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পুষ্টিকর</a:t>
            </a:r>
            <a:r>
              <a:rPr lang="en-US" dirty="0" smtClean="0"/>
              <a:t> </a:t>
            </a:r>
            <a:r>
              <a:rPr lang="en-US" dirty="0" err="1" smtClean="0"/>
              <a:t>উপাদানের</a:t>
            </a:r>
            <a:r>
              <a:rPr lang="en-US" dirty="0" smtClean="0"/>
              <a:t> </a:t>
            </a:r>
            <a:r>
              <a:rPr lang="en-US" dirty="0" err="1" smtClean="0"/>
              <a:t>অভাবে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as-IN" dirty="0" smtClean="0"/>
              <a:t>একক </a:t>
            </a:r>
            <a:r>
              <a:rPr lang="as-IN" dirty="0"/>
              <a:t>কাজ</a:t>
            </a:r>
            <a:br>
              <a:rPr lang="as-I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 smtClean="0"/>
              <a:t>শিশুর</a:t>
            </a:r>
            <a:r>
              <a:rPr lang="en-US" dirty="0" smtClean="0"/>
              <a:t> </a:t>
            </a:r>
            <a:r>
              <a:rPr lang="en-US" dirty="0" err="1" smtClean="0"/>
              <a:t>জন্ম</a:t>
            </a:r>
            <a:r>
              <a:rPr lang="en-US" dirty="0" smtClean="0"/>
              <a:t> </a:t>
            </a:r>
            <a:r>
              <a:rPr lang="en-US" dirty="0" err="1" smtClean="0"/>
              <a:t>পরবর্তী</a:t>
            </a:r>
            <a:r>
              <a:rPr lang="en-US" dirty="0" smtClean="0"/>
              <a:t> </a:t>
            </a:r>
            <a:r>
              <a:rPr lang="en-US" dirty="0" err="1" smtClean="0"/>
              <a:t>প্রতিবন্ধিতা</a:t>
            </a:r>
            <a:r>
              <a:rPr lang="en-US" dirty="0" smtClean="0"/>
              <a:t> </a:t>
            </a:r>
            <a:r>
              <a:rPr lang="en-US" dirty="0" err="1" smtClean="0"/>
              <a:t>রোধে</a:t>
            </a:r>
            <a:r>
              <a:rPr lang="en-US" dirty="0" smtClean="0"/>
              <a:t> </a:t>
            </a:r>
            <a:r>
              <a:rPr lang="en-US" dirty="0" err="1" smtClean="0"/>
              <a:t>তুমি</a:t>
            </a:r>
            <a:r>
              <a:rPr lang="en-US" dirty="0" smtClean="0"/>
              <a:t> </a:t>
            </a:r>
            <a:r>
              <a:rPr lang="en-US" dirty="0" err="1" smtClean="0"/>
              <a:t>কীভাবে</a:t>
            </a:r>
            <a:r>
              <a:rPr lang="en-US" dirty="0" smtClean="0"/>
              <a:t> </a:t>
            </a:r>
            <a:r>
              <a:rPr lang="en-US" dirty="0" err="1" smtClean="0"/>
              <a:t>তোমার</a:t>
            </a:r>
            <a:r>
              <a:rPr lang="en-US" dirty="0" smtClean="0"/>
              <a:t> </a:t>
            </a:r>
            <a:r>
              <a:rPr lang="en-US" dirty="0" err="1" smtClean="0"/>
              <a:t>এলাকায়</a:t>
            </a:r>
            <a:r>
              <a:rPr lang="en-US" dirty="0" smtClean="0"/>
              <a:t> </a:t>
            </a:r>
            <a:r>
              <a:rPr lang="en-US" dirty="0" err="1" smtClean="0"/>
              <a:t>জনগণের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সচেতনতা</a:t>
            </a:r>
            <a:r>
              <a:rPr lang="en-US" dirty="0" smtClean="0"/>
              <a:t> </a:t>
            </a:r>
            <a:r>
              <a:rPr lang="en-US" dirty="0" err="1" smtClean="0"/>
              <a:t>সৃষ্টি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বর্ননা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2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109910" cy="267736"/>
          </a:xfrm>
        </p:spPr>
        <p:txBody>
          <a:bodyPr>
            <a:normAutofit fontScale="90000"/>
          </a:bodyPr>
          <a:lstStyle/>
          <a:p>
            <a:r>
              <a:rPr lang="as-IN" dirty="0" smtClean="0"/>
              <a:t>প্রতিবন্ধিতা</a:t>
            </a:r>
            <a:r>
              <a:rPr lang="en-US" dirty="0" smtClean="0"/>
              <a:t> </a:t>
            </a:r>
            <a:r>
              <a:rPr lang="en-US" dirty="0" err="1" smtClean="0"/>
              <a:t>শনাক্তকরণঃ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7186108" cy="4384829"/>
          </a:xfrm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n-US" dirty="0" err="1" smtClean="0"/>
              <a:t>শারীরিক</a:t>
            </a:r>
            <a:r>
              <a:rPr lang="en-US" dirty="0" smtClean="0"/>
              <a:t> </a:t>
            </a:r>
            <a:r>
              <a:rPr lang="en-US" dirty="0" err="1" smtClean="0"/>
              <a:t>প্রতিবন্ধী</a:t>
            </a:r>
            <a:r>
              <a:rPr lang="en-US" dirty="0" smtClean="0"/>
              <a:t> </a:t>
            </a:r>
            <a:r>
              <a:rPr lang="en-US" dirty="0" err="1" smtClean="0"/>
              <a:t>শনাক্তকরণ</a:t>
            </a:r>
            <a:r>
              <a:rPr lang="en-US" dirty="0" smtClean="0"/>
              <a:t>- </a:t>
            </a:r>
            <a:r>
              <a:rPr lang="en-US" dirty="0" err="1" smtClean="0"/>
              <a:t>বেশিরভাগ</a:t>
            </a:r>
            <a:r>
              <a:rPr lang="en-US" dirty="0" smtClean="0"/>
              <a:t> </a:t>
            </a:r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জন্মের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চোখে</a:t>
            </a:r>
            <a:r>
              <a:rPr lang="en-US" dirty="0" smtClean="0"/>
              <a:t> </a:t>
            </a:r>
            <a:r>
              <a:rPr lang="en-US" dirty="0" err="1" smtClean="0"/>
              <a:t>দেখেই</a:t>
            </a:r>
            <a:r>
              <a:rPr lang="en-US" dirty="0" smtClean="0"/>
              <a:t> </a:t>
            </a:r>
            <a:r>
              <a:rPr lang="en-US" dirty="0" err="1" smtClean="0"/>
              <a:t>বোঝা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 </a:t>
            </a:r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as-IN" dirty="0"/>
              <a:t>শারীরিক </a:t>
            </a:r>
            <a:r>
              <a:rPr lang="as-IN" dirty="0" smtClean="0"/>
              <a:t>প্রতিব</a:t>
            </a:r>
            <a:r>
              <a:rPr lang="en-US" dirty="0" err="1" smtClean="0"/>
              <a:t>ন্ধিতা</a:t>
            </a:r>
            <a:r>
              <a:rPr lang="en-US" dirty="0" smtClean="0"/>
              <a:t> </a:t>
            </a:r>
            <a:r>
              <a:rPr lang="en-US" dirty="0" err="1" smtClean="0"/>
              <a:t>শিশুর</a:t>
            </a:r>
            <a:r>
              <a:rPr lang="en-US" dirty="0" smtClean="0"/>
              <a:t> </a:t>
            </a:r>
            <a:r>
              <a:rPr lang="en-US" dirty="0" err="1" smtClean="0"/>
              <a:t>বেড়ে</a:t>
            </a:r>
            <a:r>
              <a:rPr lang="en-US" dirty="0" smtClean="0"/>
              <a:t> </a:t>
            </a:r>
            <a:r>
              <a:rPr lang="en-US" dirty="0" err="1" smtClean="0"/>
              <a:t>উঠার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পায়</a:t>
            </a:r>
            <a:r>
              <a:rPr lang="en-US" dirty="0" smtClean="0"/>
              <a:t>।</a:t>
            </a:r>
          </a:p>
          <a:p>
            <a:pPr marL="68580" indent="0"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ঠোঁট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কাটা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err="1" smtClean="0">
                <a:solidFill>
                  <a:schemeClr val="accent1"/>
                </a:solidFill>
              </a:rPr>
              <a:t>উপরের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ঠোঁট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ঠিকমত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গঠিত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হয়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না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ঠোঁটে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ফাঁকা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থাকে</a:t>
            </a:r>
            <a:r>
              <a:rPr lang="en-US" dirty="0" smtClean="0">
                <a:solidFill>
                  <a:schemeClr val="accent1"/>
                </a:solidFill>
              </a:rPr>
              <a:t> । </a:t>
            </a:r>
            <a:r>
              <a:rPr lang="en-US" dirty="0" err="1" smtClean="0">
                <a:solidFill>
                  <a:schemeClr val="accent1"/>
                </a:solidFill>
              </a:rPr>
              <a:t>ফলে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শিশুর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খাদ্য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গ্রহণ</a:t>
            </a:r>
            <a:r>
              <a:rPr lang="en-US" dirty="0" smtClean="0">
                <a:solidFill>
                  <a:schemeClr val="accent1"/>
                </a:solidFill>
              </a:rPr>
              <a:t> ও </a:t>
            </a:r>
            <a:r>
              <a:rPr lang="en-US" dirty="0" err="1" smtClean="0">
                <a:solidFill>
                  <a:schemeClr val="accent1"/>
                </a:solidFill>
              </a:rPr>
              <a:t>কথা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বলতে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সমস্যা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হয়</a:t>
            </a:r>
            <a:r>
              <a:rPr lang="en-US" dirty="0" smtClean="0">
                <a:solidFill>
                  <a:schemeClr val="accent1"/>
                </a:solidFill>
              </a:rPr>
              <a:t>।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as-IN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505200"/>
            <a:ext cx="8077199" cy="30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1447800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কাটা</a:t>
            </a:r>
            <a:r>
              <a:rPr lang="en-US" sz="3100" dirty="0" smtClean="0"/>
              <a:t> </a:t>
            </a:r>
            <a:r>
              <a:rPr lang="en-US" sz="3100" dirty="0" err="1" smtClean="0"/>
              <a:t>তালুঃ</a:t>
            </a:r>
            <a:r>
              <a:rPr lang="en-US" sz="3100" dirty="0" smtClean="0"/>
              <a:t> </a:t>
            </a:r>
            <a:r>
              <a:rPr lang="en-US" sz="3100" dirty="0" err="1" smtClean="0"/>
              <a:t>মুখের</a:t>
            </a:r>
            <a:r>
              <a:rPr lang="en-US" sz="3100" dirty="0" smtClean="0"/>
              <a:t> </a:t>
            </a:r>
            <a:r>
              <a:rPr lang="en-US" sz="3100" dirty="0" err="1" smtClean="0"/>
              <a:t>ভিতরের</a:t>
            </a:r>
            <a:r>
              <a:rPr lang="en-US" sz="3100" dirty="0" smtClean="0"/>
              <a:t> </a:t>
            </a:r>
            <a:r>
              <a:rPr lang="en-US" sz="3100" dirty="0" err="1" smtClean="0"/>
              <a:t>উপরের</a:t>
            </a:r>
            <a:r>
              <a:rPr lang="en-US" sz="3100" dirty="0" smtClean="0"/>
              <a:t> </a:t>
            </a:r>
            <a:r>
              <a:rPr lang="en-US" sz="3100" dirty="0" err="1" smtClean="0"/>
              <a:t>দিকে</a:t>
            </a:r>
            <a:r>
              <a:rPr lang="en-US" sz="3100" dirty="0" smtClean="0"/>
              <a:t> </a:t>
            </a:r>
            <a:r>
              <a:rPr lang="en-US" sz="3100" dirty="0" err="1" smtClean="0"/>
              <a:t>তালুর</a:t>
            </a:r>
            <a:r>
              <a:rPr lang="en-US" sz="3100" dirty="0" smtClean="0"/>
              <a:t> </a:t>
            </a:r>
            <a:r>
              <a:rPr lang="en-US" sz="3100" dirty="0" err="1" smtClean="0"/>
              <a:t>হাড়</a:t>
            </a:r>
            <a:r>
              <a:rPr lang="en-US" sz="3100" dirty="0" smtClean="0"/>
              <a:t> ও </a:t>
            </a:r>
            <a:r>
              <a:rPr lang="en-US" sz="3100" dirty="0" err="1" smtClean="0"/>
              <a:t>মাংসপেশি</a:t>
            </a:r>
            <a:r>
              <a:rPr lang="en-US" sz="3100" dirty="0" smtClean="0"/>
              <a:t> </a:t>
            </a:r>
            <a:r>
              <a:rPr lang="en-US" sz="3100" dirty="0" err="1" smtClean="0"/>
              <a:t>ঠিকমত</a:t>
            </a:r>
            <a:r>
              <a:rPr lang="en-US" sz="3100" dirty="0" smtClean="0"/>
              <a:t> </a:t>
            </a:r>
            <a:r>
              <a:rPr lang="en-US" sz="3100" dirty="0" err="1" smtClean="0"/>
              <a:t>গঠিত</a:t>
            </a:r>
            <a:r>
              <a:rPr lang="en-US" sz="3100" dirty="0" smtClean="0"/>
              <a:t> </a:t>
            </a:r>
            <a:r>
              <a:rPr lang="en-US" sz="3100" dirty="0" err="1" smtClean="0"/>
              <a:t>হয়</a:t>
            </a:r>
            <a:r>
              <a:rPr lang="en-US" sz="3100" dirty="0" smtClean="0"/>
              <a:t> </a:t>
            </a:r>
            <a:r>
              <a:rPr lang="en-US" sz="3100" dirty="0" err="1" smtClean="0"/>
              <a:t>না</a:t>
            </a:r>
            <a:r>
              <a:rPr lang="en-US" sz="3100" dirty="0" smtClean="0"/>
              <a:t>। </a:t>
            </a:r>
            <a:r>
              <a:rPr lang="en-US" sz="3100" dirty="0" err="1" smtClean="0"/>
              <a:t>ফলে</a:t>
            </a:r>
            <a:r>
              <a:rPr lang="en-US" sz="3100" dirty="0" smtClean="0"/>
              <a:t> </a:t>
            </a:r>
            <a:r>
              <a:rPr lang="en-US" sz="3100" dirty="0" err="1" smtClean="0"/>
              <a:t>খাদ্য</a:t>
            </a:r>
            <a:r>
              <a:rPr lang="en-US" sz="3100" dirty="0" smtClean="0"/>
              <a:t> </a:t>
            </a:r>
            <a:r>
              <a:rPr lang="en-US" sz="3100" dirty="0" err="1" smtClean="0"/>
              <a:t>গ্রহণ</a:t>
            </a:r>
            <a:r>
              <a:rPr lang="en-US" sz="3100" dirty="0" smtClean="0"/>
              <a:t> ,</a:t>
            </a:r>
            <a:r>
              <a:rPr lang="en-US" sz="3100" dirty="0" err="1" smtClean="0"/>
              <a:t>কথা</a:t>
            </a:r>
            <a:r>
              <a:rPr lang="en-US" sz="3100" dirty="0" smtClean="0"/>
              <a:t> </a:t>
            </a:r>
            <a:r>
              <a:rPr lang="en-US" sz="3100" dirty="0" err="1" smtClean="0"/>
              <a:t>বলা</a:t>
            </a:r>
            <a:r>
              <a:rPr lang="en-US" sz="3100" dirty="0" smtClean="0"/>
              <a:t> ও </a:t>
            </a:r>
            <a:r>
              <a:rPr lang="en-US" sz="3100" dirty="0" err="1" smtClean="0"/>
              <a:t>শোনার</a:t>
            </a:r>
            <a:r>
              <a:rPr lang="en-US" sz="3100" dirty="0" smtClean="0"/>
              <a:t> </a:t>
            </a:r>
            <a:r>
              <a:rPr lang="en-US" sz="3100" dirty="0" err="1" smtClean="0"/>
              <a:t>ক্ষেত্রেও</a:t>
            </a:r>
            <a:r>
              <a:rPr lang="en-US" sz="3100" dirty="0" smtClean="0"/>
              <a:t> </a:t>
            </a:r>
            <a:r>
              <a:rPr lang="en-US" sz="3100" dirty="0" err="1" smtClean="0"/>
              <a:t>সমস্যা</a:t>
            </a:r>
            <a:r>
              <a:rPr lang="en-US" sz="3100" dirty="0" smtClean="0"/>
              <a:t> </a:t>
            </a:r>
            <a:r>
              <a:rPr lang="en-US" sz="3100" dirty="0" err="1" smtClean="0"/>
              <a:t>হয়</a:t>
            </a:r>
            <a:r>
              <a:rPr lang="en-US" sz="3100" dirty="0" smtClean="0"/>
              <a:t>।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717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34297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382434" cy="1066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মুগুর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পাঃ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উভয়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পা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পিছন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বাঁকানো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467600" cy="4191000"/>
          </a:xfrm>
        </p:spPr>
      </p:pic>
    </p:spTree>
    <p:extLst>
      <p:ext uri="{BB962C8B-B14F-4D97-AF65-F5344CB8AC3E}">
        <p14:creationId xmlns:p14="http://schemas.microsoft.com/office/powerpoint/2010/main" val="31972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11034" cy="114300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স্পাইনা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বিফিটাঃ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মেরুদন্ডের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হাড়</a:t>
            </a:r>
            <a:r>
              <a:rPr lang="en-US" sz="2800" dirty="0" smtClean="0"/>
              <a:t> </a:t>
            </a:r>
            <a:r>
              <a:rPr lang="en-US" sz="2800" dirty="0" err="1" smtClean="0"/>
              <a:t>ঠিকমত</a:t>
            </a:r>
            <a:r>
              <a:rPr lang="en-US" sz="2800" dirty="0" smtClean="0"/>
              <a:t> </a:t>
            </a:r>
            <a:r>
              <a:rPr lang="en-US" sz="2800" dirty="0" err="1" smtClean="0"/>
              <a:t>জোড়া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না।ফলে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মেরুরজ্জু</a:t>
            </a:r>
            <a:r>
              <a:rPr lang="en-US" sz="2800" dirty="0" smtClean="0"/>
              <a:t> </a:t>
            </a:r>
            <a:r>
              <a:rPr lang="en-US" sz="2800" dirty="0" err="1" smtClean="0"/>
              <a:t>পিঠের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থলির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উঠে।হাটাচলায়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সমস্যা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8382000" cy="4724400"/>
          </a:xfrm>
        </p:spPr>
      </p:pic>
    </p:spTree>
    <p:extLst>
      <p:ext uri="{BB962C8B-B14F-4D97-AF65-F5344CB8AC3E}">
        <p14:creationId xmlns:p14="http://schemas.microsoft.com/office/powerpoint/2010/main" val="19247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67640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সেরেব্রাল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পলসিঃ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শিশুকে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অনেক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শিথিল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নেতানো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মাথা</a:t>
            </a:r>
            <a:r>
              <a:rPr lang="en-US" sz="2800" dirty="0" smtClean="0"/>
              <a:t> </a:t>
            </a:r>
            <a:r>
              <a:rPr lang="en-US" sz="2800" dirty="0" err="1" smtClean="0"/>
              <a:t>তোলা</a:t>
            </a:r>
            <a:r>
              <a:rPr lang="en-US" sz="2800" dirty="0" smtClean="0"/>
              <a:t> , </a:t>
            </a:r>
            <a:r>
              <a:rPr lang="en-US" sz="2800" dirty="0" err="1" smtClean="0"/>
              <a:t>বসা</a:t>
            </a:r>
            <a:r>
              <a:rPr lang="en-US" sz="2800" dirty="0" smtClean="0"/>
              <a:t> </a:t>
            </a:r>
            <a:r>
              <a:rPr lang="en-US" sz="2800" dirty="0" err="1" smtClean="0"/>
              <a:t>ইত্যাদি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খুব</a:t>
            </a:r>
            <a:r>
              <a:rPr lang="en-US" sz="2800" dirty="0" smtClean="0"/>
              <a:t> </a:t>
            </a:r>
            <a:r>
              <a:rPr lang="en-US" sz="2800" dirty="0" err="1" smtClean="0"/>
              <a:t>ধীর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গতিতে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দুধ</a:t>
            </a:r>
            <a:r>
              <a:rPr lang="en-US" sz="2800" dirty="0" smtClean="0"/>
              <a:t> </a:t>
            </a:r>
            <a:r>
              <a:rPr lang="en-US" sz="2800" dirty="0" err="1" smtClean="0"/>
              <a:t>চুষতে</a:t>
            </a:r>
            <a:r>
              <a:rPr lang="en-US" sz="2800" dirty="0" smtClean="0"/>
              <a:t> ও </a:t>
            </a:r>
            <a:r>
              <a:rPr lang="en-US" sz="2800" dirty="0" err="1" smtClean="0"/>
              <a:t>গিলতে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অসুবিধা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752600"/>
            <a:ext cx="7663721" cy="4572000"/>
          </a:xfrm>
        </p:spPr>
      </p:pic>
    </p:spTree>
    <p:extLst>
      <p:ext uri="{BB962C8B-B14F-4D97-AF65-F5344CB8AC3E}">
        <p14:creationId xmlns:p14="http://schemas.microsoft.com/office/powerpoint/2010/main" val="34834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 smtClean="0"/>
              <a:t>শরীরের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অংগের</a:t>
            </a:r>
            <a:r>
              <a:rPr lang="en-US" dirty="0" smtClean="0"/>
              <a:t> </a:t>
            </a:r>
            <a:r>
              <a:rPr lang="en-US" dirty="0" err="1" smtClean="0"/>
              <a:t>অনুপস্থিতি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গঠন</a:t>
            </a:r>
            <a:r>
              <a:rPr lang="en-US" dirty="0" smtClean="0"/>
              <a:t> </a:t>
            </a:r>
            <a:r>
              <a:rPr lang="en-US" dirty="0" err="1" smtClean="0"/>
              <a:t>বিকৃতিঃ</a:t>
            </a:r>
            <a:endParaRPr lang="en-US" dirty="0" smtClean="0"/>
          </a:p>
          <a:p>
            <a:pPr marL="114300" indent="0">
              <a:buNone/>
            </a:pPr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শরীরে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অঙ্গের</a:t>
            </a:r>
            <a:r>
              <a:rPr lang="en-US" dirty="0" smtClean="0"/>
              <a:t> </a:t>
            </a:r>
            <a:r>
              <a:rPr lang="en-US" dirty="0" err="1" smtClean="0"/>
              <a:t>অনুপস্থিতি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অসম্পূর্ণতা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</a:t>
            </a:r>
            <a:r>
              <a:rPr lang="en-US" dirty="0" err="1" smtClean="0"/>
              <a:t>জন্মগ্রহণ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 </a:t>
            </a:r>
            <a:r>
              <a:rPr lang="en-US" dirty="0" err="1" smtClean="0"/>
              <a:t>যেমন</a:t>
            </a:r>
            <a:r>
              <a:rPr lang="en-US" dirty="0" smtClean="0"/>
              <a:t>- </a:t>
            </a:r>
            <a:r>
              <a:rPr lang="en-US" dirty="0" err="1" smtClean="0"/>
              <a:t>হাত-পা</a:t>
            </a:r>
            <a:r>
              <a:rPr lang="en-US" dirty="0" smtClean="0"/>
              <a:t>, </a:t>
            </a:r>
            <a:r>
              <a:rPr lang="en-US" dirty="0" err="1" smtClean="0"/>
              <a:t>আঙ্গুল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গঠন</a:t>
            </a:r>
            <a:r>
              <a:rPr lang="en-US" dirty="0" smtClean="0"/>
              <a:t> </a:t>
            </a:r>
            <a:r>
              <a:rPr lang="en-US" dirty="0" err="1" smtClean="0"/>
              <a:t>অসম্পূর্ণ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। </a:t>
            </a:r>
            <a:r>
              <a:rPr lang="en-US" dirty="0" err="1" smtClean="0"/>
              <a:t>দেহের</a:t>
            </a:r>
            <a:r>
              <a:rPr lang="en-US" dirty="0" smtClean="0"/>
              <a:t> </a:t>
            </a:r>
            <a:r>
              <a:rPr lang="en-US" dirty="0" err="1" smtClean="0"/>
              <a:t>গঠন</a:t>
            </a:r>
            <a:r>
              <a:rPr lang="en-US" dirty="0" smtClean="0"/>
              <a:t> ও </a:t>
            </a:r>
            <a:r>
              <a:rPr lang="en-US" dirty="0" err="1" smtClean="0"/>
              <a:t>বিকৃত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।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48006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86400" cy="4648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শিক্ষক</a:t>
            </a:r>
            <a:r>
              <a:rPr lang="en-US" sz="2000" b="1" dirty="0"/>
              <a:t> </a:t>
            </a:r>
            <a:r>
              <a:rPr lang="en-US" sz="2000" b="1" dirty="0" err="1"/>
              <a:t>পরিচিতিঃ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জেসমিন</a:t>
            </a:r>
            <a:r>
              <a:rPr lang="en-US" sz="2000" b="1" dirty="0"/>
              <a:t> </a:t>
            </a:r>
            <a:r>
              <a:rPr lang="en-US" sz="2000" b="1" dirty="0" err="1"/>
              <a:t>নাহার</a:t>
            </a:r>
            <a:r>
              <a:rPr lang="en-US" sz="2000" b="1" dirty="0"/>
              <a:t> </a:t>
            </a:r>
            <a:r>
              <a:rPr lang="en-US" sz="2000" b="1" dirty="0" err="1"/>
              <a:t>শিমু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 err="1"/>
              <a:t>সহকারী</a:t>
            </a:r>
            <a:r>
              <a:rPr lang="en-US" sz="2000" b="1" dirty="0"/>
              <a:t> </a:t>
            </a:r>
            <a:r>
              <a:rPr lang="en-US" sz="2000" b="1" dirty="0" err="1"/>
              <a:t>শিক্ষক</a:t>
            </a:r>
            <a:r>
              <a:rPr lang="en-US" sz="2000" b="1" dirty="0"/>
              <a:t> (</a:t>
            </a:r>
            <a:r>
              <a:rPr lang="en-US" sz="2000" b="1" dirty="0" err="1"/>
              <a:t>গার্হস্থ্য</a:t>
            </a:r>
            <a:r>
              <a:rPr lang="en-US" sz="2000" b="1" dirty="0"/>
              <a:t> </a:t>
            </a:r>
            <a:r>
              <a:rPr lang="en-US" sz="2000" b="1" dirty="0" err="1"/>
              <a:t>বিজ্ঞান</a:t>
            </a:r>
            <a:r>
              <a:rPr lang="en-US" sz="2000" b="1" dirty="0"/>
              <a:t>)</a:t>
            </a:r>
            <a:br>
              <a:rPr lang="en-US" sz="2000" b="1" dirty="0"/>
            </a:br>
            <a:r>
              <a:rPr lang="en-US" sz="2000" b="1" dirty="0" err="1"/>
              <a:t>নোয়াগাঁও</a:t>
            </a:r>
            <a:r>
              <a:rPr lang="en-US" sz="2000" b="1" dirty="0"/>
              <a:t> </a:t>
            </a:r>
            <a:r>
              <a:rPr lang="en-US" sz="2000" b="1" dirty="0" err="1"/>
              <a:t>এম</a:t>
            </a:r>
            <a:r>
              <a:rPr lang="en-US" sz="2000" b="1" dirty="0"/>
              <a:t>. এ. </a:t>
            </a:r>
            <a:r>
              <a:rPr lang="en-US" sz="2000" b="1" dirty="0" err="1"/>
              <a:t>মজিদ</a:t>
            </a:r>
            <a:r>
              <a:rPr lang="en-US" sz="2000" b="1" dirty="0"/>
              <a:t> </a:t>
            </a:r>
            <a:r>
              <a:rPr lang="en-US" sz="2000" b="1" dirty="0" err="1"/>
              <a:t>মিয়া</a:t>
            </a:r>
            <a:r>
              <a:rPr lang="en-US" sz="2000" b="1" dirty="0"/>
              <a:t> </a:t>
            </a:r>
            <a:r>
              <a:rPr lang="en-US" sz="2000" b="1" dirty="0" err="1" smtClean="0"/>
              <a:t>উচ্চ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বিদ্যালয়</a:t>
            </a:r>
            <a:r>
              <a:rPr lang="en-US" sz="2000" b="1" dirty="0"/>
              <a:t>,</a:t>
            </a:r>
            <a:br>
              <a:rPr lang="en-US" sz="2000" b="1" dirty="0"/>
            </a:br>
            <a:r>
              <a:rPr lang="en-US" sz="2000" b="1" dirty="0" err="1"/>
              <a:t>টংগী</a:t>
            </a:r>
            <a:r>
              <a:rPr lang="en-US" sz="2000" b="1" dirty="0"/>
              <a:t>, </a:t>
            </a:r>
            <a:r>
              <a:rPr lang="en-US" sz="2000" b="1" dirty="0" err="1"/>
              <a:t>গাজীপুর</a:t>
            </a:r>
            <a:r>
              <a:rPr lang="en-US" sz="2000" b="1" dirty="0"/>
              <a:t> 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"/>
            <a:ext cx="434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7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বুদ্ধি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প্রতিবন্ধী</a:t>
            </a:r>
            <a:r>
              <a:rPr lang="en-US" sz="2800" dirty="0" smtClean="0"/>
              <a:t> </a:t>
            </a:r>
            <a:r>
              <a:rPr lang="en-US" sz="2800" dirty="0" err="1" smtClean="0"/>
              <a:t>শনাক্তকরণঃ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নিম্নলিখিত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কয়েকটি</a:t>
            </a:r>
            <a:r>
              <a:rPr lang="en-US" sz="2800" dirty="0" smtClean="0"/>
              <a:t>  </a:t>
            </a:r>
            <a:r>
              <a:rPr lang="en-US" sz="2800" dirty="0" err="1" smtClean="0"/>
              <a:t>বৈশিষ্ট্য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সাধারণভাবে</a:t>
            </a:r>
            <a:r>
              <a:rPr lang="en-US" sz="2800" dirty="0" smtClean="0"/>
              <a:t> </a:t>
            </a:r>
            <a:r>
              <a:rPr lang="as-IN" sz="2800" dirty="0"/>
              <a:t>বুদ্ধি প্রতিবন্ধী </a:t>
            </a:r>
            <a:r>
              <a:rPr lang="as-IN" sz="2800" dirty="0" smtClean="0"/>
              <a:t>শনাক্ত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</a:t>
            </a:r>
            <a:r>
              <a:rPr lang="as-IN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হাটা</a:t>
            </a:r>
            <a:r>
              <a:rPr lang="en-US" dirty="0" smtClean="0"/>
              <a:t>, </a:t>
            </a:r>
            <a:r>
              <a:rPr lang="en-US" dirty="0" err="1" smtClean="0"/>
              <a:t>চলা</a:t>
            </a:r>
            <a:r>
              <a:rPr lang="en-US" dirty="0" smtClean="0"/>
              <a:t>, </a:t>
            </a:r>
            <a:r>
              <a:rPr lang="en-US" dirty="0" err="1" smtClean="0"/>
              <a:t>বসা</a:t>
            </a:r>
            <a:r>
              <a:rPr lang="en-US" dirty="0" smtClean="0"/>
              <a:t>, </a:t>
            </a:r>
            <a:r>
              <a:rPr lang="en-US" dirty="0" err="1" smtClean="0"/>
              <a:t>কথা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 </a:t>
            </a:r>
            <a:r>
              <a:rPr lang="en-US" dirty="0" err="1" smtClean="0"/>
              <a:t>বিকাশগুলো</a:t>
            </a:r>
            <a:r>
              <a:rPr lang="en-US" dirty="0" smtClean="0"/>
              <a:t> </a:t>
            </a:r>
            <a:r>
              <a:rPr lang="en-US" dirty="0" err="1" smtClean="0"/>
              <a:t>বয়সের</a:t>
            </a:r>
            <a:r>
              <a:rPr lang="en-US" dirty="0" smtClean="0"/>
              <a:t> </a:t>
            </a:r>
            <a:r>
              <a:rPr lang="en-US" dirty="0" err="1" smtClean="0"/>
              <a:t>তুলনায়</a:t>
            </a:r>
            <a:r>
              <a:rPr lang="en-US" dirty="0" smtClean="0"/>
              <a:t> </a:t>
            </a:r>
            <a:r>
              <a:rPr lang="en-US" dirty="0" err="1" smtClean="0"/>
              <a:t>কম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বিষয়ে</a:t>
            </a:r>
            <a:r>
              <a:rPr lang="en-US" dirty="0" smtClean="0"/>
              <a:t> </a:t>
            </a:r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মনোযোগ</a:t>
            </a:r>
            <a:r>
              <a:rPr lang="en-US" dirty="0" smtClean="0"/>
              <a:t> </a:t>
            </a:r>
            <a:r>
              <a:rPr lang="en-US" dirty="0" err="1" smtClean="0"/>
              <a:t>ধরে</a:t>
            </a:r>
            <a:r>
              <a:rPr lang="en-US" dirty="0" smtClean="0"/>
              <a:t> </a:t>
            </a:r>
            <a:r>
              <a:rPr lang="en-US" dirty="0" err="1" smtClean="0"/>
              <a:t>রাখতে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endParaRPr lang="en-US" dirty="0" smtClean="0"/>
          </a:p>
          <a:p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নির্দেশনা</a:t>
            </a:r>
            <a:r>
              <a:rPr lang="en-US" dirty="0" smtClean="0"/>
              <a:t> </a:t>
            </a:r>
            <a:r>
              <a:rPr lang="en-US" dirty="0" err="1" smtClean="0"/>
              <a:t>সহজে</a:t>
            </a:r>
            <a:r>
              <a:rPr lang="en-US" dirty="0" smtClean="0"/>
              <a:t> </a:t>
            </a:r>
            <a:r>
              <a:rPr lang="en-US" dirty="0" err="1" smtClean="0"/>
              <a:t>বুঝতে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শিক্ষণ</a:t>
            </a:r>
            <a:r>
              <a:rPr lang="en-US" dirty="0" smtClean="0"/>
              <a:t> </a:t>
            </a:r>
            <a:r>
              <a:rPr lang="en-US" dirty="0" err="1" smtClean="0"/>
              <a:t>সহজে</a:t>
            </a:r>
            <a:r>
              <a:rPr lang="en-US" dirty="0" smtClean="0"/>
              <a:t> </a:t>
            </a:r>
            <a:r>
              <a:rPr lang="en-US" dirty="0" err="1" smtClean="0"/>
              <a:t>গ্রহণ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 </a:t>
            </a:r>
          </a:p>
          <a:p>
            <a:r>
              <a:rPr lang="en-US" dirty="0" err="1" smtClean="0"/>
              <a:t>অবাঞ্ছিত</a:t>
            </a:r>
            <a:r>
              <a:rPr lang="en-US" dirty="0" smtClean="0"/>
              <a:t> </a:t>
            </a:r>
            <a:r>
              <a:rPr lang="en-US" dirty="0" err="1" smtClean="0"/>
              <a:t>আচরণ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সমবয়সীদের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মিশতে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সামাজিক</a:t>
            </a:r>
            <a:r>
              <a:rPr lang="en-US" dirty="0" smtClean="0"/>
              <a:t> </a:t>
            </a:r>
            <a:r>
              <a:rPr lang="en-US" dirty="0" err="1" smtClean="0"/>
              <a:t>আচরণ</a:t>
            </a:r>
            <a:r>
              <a:rPr lang="en-US" dirty="0" smtClean="0"/>
              <a:t> </a:t>
            </a:r>
            <a:r>
              <a:rPr lang="en-US" dirty="0" err="1" smtClean="0"/>
              <a:t>ঠিকমত</a:t>
            </a:r>
            <a:r>
              <a:rPr lang="en-US" dirty="0" smtClean="0"/>
              <a:t> </a:t>
            </a:r>
            <a:r>
              <a:rPr lang="en-US" dirty="0" err="1" smtClean="0"/>
              <a:t>প্রদর্শন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ঘন</a:t>
            </a:r>
            <a:r>
              <a:rPr lang="en-US" dirty="0" smtClean="0"/>
              <a:t> </a:t>
            </a:r>
            <a:r>
              <a:rPr lang="en-US" dirty="0" err="1" smtClean="0"/>
              <a:t>ঘন</a:t>
            </a:r>
            <a:r>
              <a:rPr lang="en-US" dirty="0" smtClean="0"/>
              <a:t> </a:t>
            </a:r>
            <a:r>
              <a:rPr lang="en-US" dirty="0" err="1" smtClean="0"/>
              <a:t>অজ্ঞান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খিঁচুনি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বুদ্ধি </a:t>
            </a:r>
            <a:r>
              <a:rPr lang="as-IN" dirty="0" smtClean="0"/>
              <a:t>প্রতিবন্ধী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ঘনিষ্ঠভাবে</a:t>
            </a:r>
            <a:r>
              <a:rPr lang="en-US" dirty="0" smtClean="0"/>
              <a:t> </a:t>
            </a:r>
            <a:r>
              <a:rPr lang="en-US" dirty="0" err="1" smtClean="0"/>
              <a:t>সম্পর্কিত</a:t>
            </a:r>
            <a:r>
              <a:rPr lang="en-US" dirty="0" smtClean="0"/>
              <a:t> </a:t>
            </a: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রোগঃ</a:t>
            </a:r>
            <a:r>
              <a:rPr lang="as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err="1" smtClean="0"/>
              <a:t>মাইক্রোসেফালি</a:t>
            </a:r>
            <a:r>
              <a:rPr lang="en-US" dirty="0" smtClean="0"/>
              <a:t>-  </a:t>
            </a:r>
            <a:r>
              <a:rPr lang="en-US" dirty="0" err="1" smtClean="0"/>
              <a:t>মাথার</a:t>
            </a:r>
            <a:r>
              <a:rPr lang="en-US" dirty="0" smtClean="0"/>
              <a:t> </a:t>
            </a:r>
            <a:r>
              <a:rPr lang="en-US" dirty="0" err="1" smtClean="0"/>
              <a:t>আকৃতি</a:t>
            </a:r>
            <a:r>
              <a:rPr lang="en-US" dirty="0" smtClean="0"/>
              <a:t> </a:t>
            </a:r>
            <a:r>
              <a:rPr lang="en-US" dirty="0" err="1" smtClean="0"/>
              <a:t>অস্বাভাবিক</a:t>
            </a:r>
            <a:r>
              <a:rPr lang="en-US" dirty="0" smtClean="0"/>
              <a:t> </a:t>
            </a:r>
            <a:r>
              <a:rPr lang="en-US" dirty="0" err="1" smtClean="0"/>
              <a:t>ছোট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এরা</a:t>
            </a:r>
            <a:r>
              <a:rPr lang="en-US" dirty="0" smtClean="0"/>
              <a:t> </a:t>
            </a:r>
            <a:r>
              <a:rPr lang="en-US" dirty="0" err="1" smtClean="0"/>
              <a:t>গুরুতর</a:t>
            </a:r>
            <a:r>
              <a:rPr lang="en-US" dirty="0" smtClean="0"/>
              <a:t> </a:t>
            </a:r>
            <a:r>
              <a:rPr lang="as-IN" dirty="0"/>
              <a:t>বুদ্ধি </a:t>
            </a:r>
            <a:r>
              <a:rPr lang="as-IN" dirty="0" smtClean="0"/>
              <a:t>প্রতিবন্ধী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285"/>
            <a:ext cx="8382000" cy="418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51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err="1" smtClean="0"/>
              <a:t>হাইড্রোসেফালিঃ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মাথার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ভেতরে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তরল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পদার্থ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জমে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ফলে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মাথার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আকৃতি</a:t>
            </a:r>
            <a:r>
              <a:rPr lang="en-US" sz="2400" dirty="0" smtClean="0"/>
              <a:t>  </a:t>
            </a:r>
            <a:r>
              <a:rPr lang="en-US" sz="2400" dirty="0" err="1" smtClean="0"/>
              <a:t>অস্বাভাবিক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বড়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r>
              <a:rPr lang="as-IN" sz="2400" dirty="0"/>
              <a:t>এরা গুরুতর বুদ্ধি প্রতিবন্ধী হয়।</a:t>
            </a:r>
            <a:br>
              <a:rPr lang="as-IN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057400"/>
            <a:ext cx="6934200" cy="4648200"/>
          </a:xfrm>
        </p:spPr>
      </p:pic>
    </p:spTree>
    <p:extLst>
      <p:ext uri="{BB962C8B-B14F-4D97-AF65-F5344CB8AC3E}">
        <p14:creationId xmlns:p14="http://schemas.microsoft.com/office/powerpoint/2010/main" val="11675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ডাউন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সিন্ড্রোমঃ</a:t>
            </a:r>
            <a:r>
              <a:rPr lang="en-US" sz="2400" b="1" dirty="0" smtClean="0"/>
              <a:t>  </a:t>
            </a:r>
            <a:r>
              <a:rPr lang="en-US" sz="2400" dirty="0" err="1" smtClean="0"/>
              <a:t>গোলাকার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মুখমন্ডল</a:t>
            </a:r>
            <a:r>
              <a:rPr lang="en-US" sz="2400" dirty="0" smtClean="0"/>
              <a:t>, </a:t>
            </a:r>
            <a:r>
              <a:rPr lang="en-US" sz="2400" dirty="0" err="1" smtClean="0"/>
              <a:t>তীর্যক</a:t>
            </a:r>
            <a:r>
              <a:rPr lang="en-US" sz="2400" dirty="0" smtClean="0"/>
              <a:t> </a:t>
            </a:r>
            <a:r>
              <a:rPr lang="en-US" sz="2400" dirty="0" err="1" smtClean="0"/>
              <a:t>চোখ</a:t>
            </a:r>
            <a:r>
              <a:rPr lang="en-US" sz="2400" dirty="0" smtClean="0"/>
              <a:t>, </a:t>
            </a:r>
            <a:r>
              <a:rPr lang="en-US" sz="2400" dirty="0" err="1" smtClean="0"/>
              <a:t>চোখের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পুরূ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হয়।জন্মের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শিশু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দূর্বল</a:t>
            </a:r>
            <a:r>
              <a:rPr lang="en-US" sz="2400" dirty="0" smtClean="0"/>
              <a:t> ও </a:t>
            </a:r>
            <a:r>
              <a:rPr lang="en-US" sz="2400" dirty="0" err="1" smtClean="0"/>
              <a:t>শিথিল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হাত,পা,ও</a:t>
            </a:r>
            <a:r>
              <a:rPr lang="en-US" sz="2400" dirty="0" smtClean="0"/>
              <a:t> </a:t>
            </a:r>
            <a:r>
              <a:rPr lang="en-US" sz="2400" dirty="0" err="1" smtClean="0"/>
              <a:t>ঘাড়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খাটো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উপুড়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, </a:t>
            </a:r>
            <a:r>
              <a:rPr lang="en-US" sz="2400" dirty="0" err="1" smtClean="0"/>
              <a:t>বসতে</a:t>
            </a:r>
            <a:r>
              <a:rPr lang="en-US" sz="2400" dirty="0" smtClean="0"/>
              <a:t> ও </a:t>
            </a:r>
            <a:r>
              <a:rPr lang="en-US" sz="2400" dirty="0" err="1" smtClean="0"/>
              <a:t>হাটতে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গুরুতর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বুদ্ধি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প্রতিবন্ধী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3733800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57400"/>
            <a:ext cx="4038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2239962"/>
          </a:xfrm>
        </p:spPr>
        <p:txBody>
          <a:bodyPr/>
          <a:lstStyle/>
          <a:p>
            <a:r>
              <a:rPr lang="en-US" sz="2400" dirty="0" err="1" smtClean="0"/>
              <a:t>ক্রিটিনিজমঃ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শারীরিক</a:t>
            </a:r>
            <a:r>
              <a:rPr lang="en-US" sz="2400" dirty="0" smtClean="0"/>
              <a:t> ও </a:t>
            </a:r>
            <a:r>
              <a:rPr lang="en-US" sz="2400" dirty="0" err="1" smtClean="0"/>
              <a:t>মানসিক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বিকাশ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বিলম্ব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শিশুর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দেহে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থাইরয়েড</a:t>
            </a:r>
            <a:r>
              <a:rPr lang="en-US" sz="2400" dirty="0" smtClean="0"/>
              <a:t> </a:t>
            </a:r>
            <a:r>
              <a:rPr lang="en-US" sz="2400" dirty="0" err="1" smtClean="0"/>
              <a:t>হরমোন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উৎপাদন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কম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হয়।ফলে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লক্ষণ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গুলো</a:t>
            </a:r>
            <a:r>
              <a:rPr lang="en-US" sz="2400" dirty="0" smtClean="0"/>
              <a:t>  </a:t>
            </a:r>
            <a:r>
              <a:rPr lang="en-US" sz="2400" dirty="0" err="1" smtClean="0"/>
              <a:t>প্রকাশ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পায়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  <a:br>
              <a:rPr lang="en-US" sz="2400" dirty="0" smtClean="0"/>
            </a:br>
            <a:r>
              <a:rPr lang="en-US" sz="2400" dirty="0" err="1" smtClean="0"/>
              <a:t>শিশু</a:t>
            </a:r>
            <a:r>
              <a:rPr lang="en-US" sz="2400" dirty="0" smtClean="0"/>
              <a:t>  </a:t>
            </a:r>
            <a:r>
              <a:rPr lang="en-US" sz="2400" dirty="0" err="1" smtClean="0"/>
              <a:t>খুব</a:t>
            </a:r>
            <a:r>
              <a:rPr lang="en-US" sz="2400" dirty="0" smtClean="0"/>
              <a:t> </a:t>
            </a:r>
            <a:r>
              <a:rPr lang="en-US" sz="2400" dirty="0" err="1" smtClean="0"/>
              <a:t>ধীরে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কপাল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ছোট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, </a:t>
            </a:r>
            <a:r>
              <a:rPr lang="en-US" sz="2400" dirty="0" err="1" smtClean="0"/>
              <a:t>মুখমন্ডল</a:t>
            </a:r>
            <a:r>
              <a:rPr lang="en-US" sz="2400" dirty="0" smtClean="0"/>
              <a:t> ও </a:t>
            </a:r>
            <a:r>
              <a:rPr lang="en-US" sz="2400" dirty="0" err="1" smtClean="0"/>
              <a:t>হাত-পা</a:t>
            </a:r>
            <a:r>
              <a:rPr lang="en-US" sz="2400" dirty="0" smtClean="0"/>
              <a:t>  </a:t>
            </a:r>
            <a:r>
              <a:rPr lang="en-US" sz="2400" dirty="0" err="1" smtClean="0"/>
              <a:t>ফোলা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বুদ্ধি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প্রতিবন্ধীতা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8229599" cy="3962400"/>
          </a:xfrm>
        </p:spPr>
      </p:pic>
    </p:spTree>
    <p:extLst>
      <p:ext uri="{BB962C8B-B14F-4D97-AF65-F5344CB8AC3E}">
        <p14:creationId xmlns:p14="http://schemas.microsoft.com/office/powerpoint/2010/main" val="34475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দলীয়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as-IN" dirty="0"/>
              <a:t>ছবিগুলো দেখে </a:t>
            </a:r>
            <a:r>
              <a:rPr lang="en-US" dirty="0" err="1" smtClean="0"/>
              <a:t>প্রতিবন্ধিতার</a:t>
            </a:r>
            <a:r>
              <a:rPr lang="en-US" dirty="0" smtClean="0"/>
              <a:t> </a:t>
            </a:r>
            <a:r>
              <a:rPr lang="as-IN" dirty="0"/>
              <a:t>নাম বল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as-IN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64853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4600" y="8077199"/>
            <a:ext cx="86639460" cy="144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81200"/>
            <a:ext cx="22098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2133601"/>
            <a:ext cx="3048001" cy="2662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4400"/>
            <a:ext cx="2794800" cy="1860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4572000"/>
            <a:ext cx="5200650" cy="27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0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মূল্যায়ন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96200" cy="5105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মাথার</a:t>
            </a:r>
            <a:r>
              <a:rPr lang="en-US" dirty="0" smtClean="0"/>
              <a:t> </a:t>
            </a:r>
            <a:r>
              <a:rPr lang="en-US" dirty="0" err="1" smtClean="0"/>
              <a:t>আকৃতি</a:t>
            </a:r>
            <a:r>
              <a:rPr lang="en-US" dirty="0" smtClean="0"/>
              <a:t> </a:t>
            </a:r>
            <a:r>
              <a:rPr lang="en-US" dirty="0" err="1" smtClean="0"/>
              <a:t>অস্বাভাবিক</a:t>
            </a:r>
            <a:r>
              <a:rPr lang="en-US" dirty="0" smtClean="0"/>
              <a:t> </a:t>
            </a:r>
            <a:r>
              <a:rPr lang="en-US" dirty="0" err="1" smtClean="0"/>
              <a:t>ছোট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প্রতিবন্ধিতায়</a:t>
            </a:r>
            <a:r>
              <a:rPr lang="en-US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Rh </a:t>
            </a:r>
            <a:r>
              <a:rPr lang="en-US" dirty="0" err="1" smtClean="0"/>
              <a:t>অসংগতা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?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বছরের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সন্তান</a:t>
            </a:r>
            <a:r>
              <a:rPr lang="en-US" dirty="0" smtClean="0"/>
              <a:t> </a:t>
            </a:r>
            <a:r>
              <a:rPr lang="en-US" dirty="0" err="1" smtClean="0"/>
              <a:t>জন্ম</a:t>
            </a:r>
            <a:r>
              <a:rPr lang="en-US" dirty="0" smtClean="0"/>
              <a:t> </a:t>
            </a:r>
            <a:r>
              <a:rPr lang="en-US" dirty="0" err="1" smtClean="0"/>
              <a:t>দিলে</a:t>
            </a:r>
            <a:r>
              <a:rPr lang="en-US" dirty="0" smtClean="0"/>
              <a:t> </a:t>
            </a:r>
            <a:r>
              <a:rPr lang="en-US" dirty="0" err="1" smtClean="0"/>
              <a:t>প্রতিবন্ধী</a:t>
            </a:r>
            <a:r>
              <a:rPr lang="en-US" dirty="0" smtClean="0"/>
              <a:t> </a:t>
            </a:r>
            <a:r>
              <a:rPr lang="en-US" dirty="0" err="1" smtClean="0"/>
              <a:t>হওয়ার</a:t>
            </a:r>
            <a:r>
              <a:rPr lang="en-US" dirty="0" smtClean="0"/>
              <a:t> </a:t>
            </a:r>
            <a:r>
              <a:rPr lang="en-US" dirty="0" err="1" smtClean="0"/>
              <a:t>আশংকা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হাইড্রোসেফালি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/>
              <a:t>বাড়ির কাজ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 err="1" smtClean="0"/>
              <a:t>প্রতিবন্ধিতা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দ্রুত</a:t>
            </a:r>
            <a:r>
              <a:rPr lang="en-US" sz="3600" dirty="0" smtClean="0"/>
              <a:t> </a:t>
            </a:r>
            <a:r>
              <a:rPr lang="en-US" sz="3600" dirty="0" err="1" smtClean="0"/>
              <a:t>শনাক্তকরণের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প্রয়োজনীয়তা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আনবে</a:t>
            </a:r>
            <a:r>
              <a:rPr lang="en-US" sz="3600" b="1" dirty="0" smtClean="0"/>
              <a:t>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871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3657"/>
          </a:xfrm>
        </p:spPr>
      </p:pic>
      <p:sp>
        <p:nvSpPr>
          <p:cNvPr id="6" name="TextBox 5"/>
          <p:cNvSpPr txBox="1"/>
          <p:nvPr/>
        </p:nvSpPr>
        <p:spPr>
          <a:xfrm>
            <a:off x="304800" y="533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তোমাদের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সবাইকে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ধন্যবাদ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002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as-IN" sz="2400" b="1" dirty="0" smtClean="0">
                <a:latin typeface="+mj-lt"/>
              </a:rPr>
              <a:t>শ্রেনীঃ</a:t>
            </a:r>
            <a:r>
              <a:rPr lang="en-US" sz="2400" b="1" dirty="0" smtClean="0">
                <a:latin typeface="+mj-lt"/>
              </a:rPr>
              <a:t> </a:t>
            </a:r>
            <a:r>
              <a:rPr lang="as-IN" sz="2400" b="1" dirty="0" smtClean="0">
                <a:latin typeface="+mj-lt"/>
              </a:rPr>
              <a:t>দশম</a:t>
            </a:r>
            <a:endParaRPr lang="as-IN" sz="2400" b="1" dirty="0">
              <a:latin typeface="+mj-lt"/>
            </a:endParaRPr>
          </a:p>
          <a:p>
            <a:pPr marL="114300" indent="0">
              <a:buNone/>
            </a:pPr>
            <a:r>
              <a:rPr lang="as-IN" sz="2400" b="1" dirty="0" smtClean="0">
                <a:latin typeface="+mj-lt"/>
              </a:rPr>
              <a:t>বিষয়ঃ</a:t>
            </a:r>
            <a:r>
              <a:rPr lang="en-US" sz="2400" b="1" dirty="0" smtClean="0">
                <a:latin typeface="+mj-lt"/>
              </a:rPr>
              <a:t> </a:t>
            </a:r>
            <a:r>
              <a:rPr lang="as-IN" sz="2400" b="1" dirty="0" smtClean="0">
                <a:latin typeface="+mj-lt"/>
              </a:rPr>
              <a:t>গার্হস্থ্য</a:t>
            </a:r>
            <a:r>
              <a:rPr lang="en-US" sz="2400" b="1" dirty="0" smtClean="0">
                <a:latin typeface="+mj-lt"/>
              </a:rPr>
              <a:t> </a:t>
            </a:r>
            <a:r>
              <a:rPr lang="as-IN" sz="2400" b="1" dirty="0" smtClean="0">
                <a:latin typeface="+mj-lt"/>
              </a:rPr>
              <a:t>বিজ্ঞান</a:t>
            </a:r>
            <a:endParaRPr lang="as-IN" sz="2400" b="1" dirty="0">
              <a:latin typeface="+mj-lt"/>
            </a:endParaRPr>
          </a:p>
          <a:p>
            <a:pPr marL="114300" indent="0">
              <a:buNone/>
            </a:pPr>
            <a:r>
              <a:rPr lang="en-US" sz="2400" b="1" dirty="0" err="1" smtClean="0">
                <a:latin typeface="+mj-lt"/>
              </a:rPr>
              <a:t>অধ্যায়ঃ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নবম</a:t>
            </a:r>
            <a:endParaRPr lang="en-US" sz="2400" b="1" dirty="0" smtClean="0">
              <a:latin typeface="+mj-lt"/>
            </a:endParaRPr>
          </a:p>
          <a:p>
            <a:pPr marL="114300" indent="0">
              <a:buNone/>
            </a:pPr>
            <a:r>
              <a:rPr lang="en-US" sz="2400" b="1" dirty="0" err="1" smtClean="0">
                <a:latin typeface="+mj-lt"/>
              </a:rPr>
              <a:t>সময়ঃ</a:t>
            </a:r>
            <a:r>
              <a:rPr lang="en-US" sz="2400" b="1" dirty="0" smtClean="0">
                <a:latin typeface="+mj-lt"/>
              </a:rPr>
              <a:t> ৪৫ </a:t>
            </a:r>
            <a:r>
              <a:rPr lang="en-US" sz="2400" b="1" dirty="0" err="1" smtClean="0">
                <a:latin typeface="+mj-lt"/>
              </a:rPr>
              <a:t>মিনিট</a:t>
            </a:r>
            <a:endParaRPr lang="en-US" sz="2400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438525" cy="651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153400" cy="792162"/>
          </a:xfrm>
        </p:spPr>
        <p:txBody>
          <a:bodyPr/>
          <a:lstStyle/>
          <a:p>
            <a:r>
              <a:rPr lang="en-US" sz="2800" b="1" dirty="0" err="1" smtClean="0"/>
              <a:t>চল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কিছু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ছবি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দেখি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09699"/>
            <a:ext cx="8229599" cy="5343500"/>
          </a:xfrm>
        </p:spPr>
      </p:pic>
    </p:spTree>
    <p:extLst>
      <p:ext uri="{BB962C8B-B14F-4D97-AF65-F5344CB8AC3E}">
        <p14:creationId xmlns:p14="http://schemas.microsoft.com/office/powerpoint/2010/main" val="29743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79072" y="-1752600"/>
            <a:ext cx="147840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839200" cy="658958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4568" y="7848600"/>
            <a:ext cx="42761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90678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8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7300" b="1" dirty="0" smtClean="0"/>
              <a:t>                              </a:t>
            </a:r>
            <a:endParaRPr lang="en-US" sz="7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696200" cy="3124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8800" b="1" dirty="0" smtClean="0"/>
              <a:t>  </a:t>
            </a:r>
            <a:r>
              <a:rPr lang="en-US" sz="8800" b="1" dirty="0" err="1" smtClean="0"/>
              <a:t>প্রতিবন্ধী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শিশু</a:t>
            </a:r>
            <a:endParaRPr lang="en-US" sz="8800" b="1" dirty="0"/>
          </a:p>
        </p:txBody>
      </p:sp>
      <p:sp>
        <p:nvSpPr>
          <p:cNvPr id="4" name="Rectangle 3"/>
          <p:cNvSpPr/>
          <p:nvPr/>
        </p:nvSpPr>
        <p:spPr>
          <a:xfrm>
            <a:off x="1981200" y="12192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তাহলে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আমাদের</a:t>
            </a:r>
            <a:r>
              <a:rPr lang="en-US" sz="3200" b="1" dirty="0" smtClean="0"/>
              <a:t> </a:t>
            </a:r>
            <a:r>
              <a:rPr lang="as-IN" sz="3200" b="1" dirty="0" smtClean="0"/>
              <a:t>আজকের </a:t>
            </a:r>
            <a:r>
              <a:rPr lang="as-IN" sz="3200" b="1" dirty="0"/>
              <a:t>পাঠ</a:t>
            </a:r>
            <a:br>
              <a:rPr lang="as-IN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270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as-IN" dirty="0" smtClean="0"/>
              <a:t>শিখন </a:t>
            </a:r>
            <a:r>
              <a:rPr lang="as-IN" dirty="0"/>
              <a:t>ফল</a:t>
            </a:r>
            <a:br>
              <a:rPr lang="as-I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as-IN" dirty="0" smtClean="0"/>
              <a:t>পাঠ</a:t>
            </a:r>
            <a:r>
              <a:rPr lang="en-US" dirty="0" smtClean="0"/>
              <a:t> </a:t>
            </a:r>
            <a:r>
              <a:rPr lang="as-IN" dirty="0" smtClean="0"/>
              <a:t>শেষে শিক্ষার্থীরা</a:t>
            </a:r>
            <a:r>
              <a:rPr lang="en-US" dirty="0" smtClean="0"/>
              <a:t> -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প্রতিবন্ধিতার</a:t>
            </a:r>
            <a:r>
              <a:rPr lang="en-US" dirty="0" smtClean="0"/>
              <a:t> </a:t>
            </a:r>
            <a:r>
              <a:rPr lang="en-US" dirty="0" err="1" smtClean="0"/>
              <a:t>কারণগুলো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  </a:t>
            </a:r>
          </a:p>
          <a:p>
            <a:pPr>
              <a:buFont typeface="Wingdings" pitchFamily="2" charset="2"/>
              <a:buChar char="Ø"/>
            </a:pPr>
            <a:r>
              <a:rPr lang="as-IN" dirty="0" smtClean="0"/>
              <a:t>প্রতিবন্ধিতা</a:t>
            </a:r>
            <a:r>
              <a:rPr lang="en-US" dirty="0" smtClean="0"/>
              <a:t> </a:t>
            </a:r>
            <a:r>
              <a:rPr lang="en-US" dirty="0" err="1" smtClean="0"/>
              <a:t>শনাক্তকরণ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বুদ্ধি</a:t>
            </a:r>
            <a:r>
              <a:rPr lang="en-US" dirty="0" smtClean="0"/>
              <a:t> </a:t>
            </a:r>
            <a:r>
              <a:rPr lang="as-IN" dirty="0" smtClean="0"/>
              <a:t>প্রতিবন্ধিতা</a:t>
            </a:r>
            <a:r>
              <a:rPr lang="en-US" dirty="0" smtClean="0"/>
              <a:t>র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ঘনিষ্ঠভাবে</a:t>
            </a:r>
            <a:r>
              <a:rPr lang="en-US" dirty="0" smtClean="0"/>
              <a:t> </a:t>
            </a:r>
            <a:r>
              <a:rPr lang="en-US" dirty="0" err="1" smtClean="0"/>
              <a:t>সম্পর্কিত</a:t>
            </a:r>
            <a:r>
              <a:rPr lang="en-US" dirty="0" smtClean="0"/>
              <a:t> </a:t>
            </a:r>
            <a:r>
              <a:rPr lang="en-US" dirty="0" err="1" smtClean="0"/>
              <a:t>রোগগুলো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as-IN" dirty="0" smtClean="0"/>
              <a:t>প্রতিবন্ধিতা</a:t>
            </a:r>
            <a:r>
              <a:rPr lang="en-US" dirty="0" smtClean="0"/>
              <a:t> </a:t>
            </a:r>
            <a:r>
              <a:rPr lang="en-US" dirty="0" err="1" smtClean="0"/>
              <a:t>প্রতিরোধে</a:t>
            </a:r>
            <a:r>
              <a:rPr lang="en-US" dirty="0" smtClean="0"/>
              <a:t>  </a:t>
            </a:r>
            <a:r>
              <a:rPr lang="en-US" dirty="0" err="1" smtClean="0"/>
              <a:t>পরিবার</a:t>
            </a:r>
            <a:r>
              <a:rPr lang="en-US" dirty="0" smtClean="0"/>
              <a:t> ও </a:t>
            </a:r>
            <a:r>
              <a:rPr lang="en-US" dirty="0" err="1" smtClean="0"/>
              <a:t>জনসাধারণের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সচেতনতা</a:t>
            </a:r>
            <a:r>
              <a:rPr lang="en-US" dirty="0" smtClean="0"/>
              <a:t> </a:t>
            </a:r>
            <a:r>
              <a:rPr lang="en-US" dirty="0" err="1" smtClean="0"/>
              <a:t>বৃদ্ধিতে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প্রতিবন্ধিতার</a:t>
            </a:r>
            <a:r>
              <a:rPr lang="en-US" dirty="0" smtClean="0"/>
              <a:t> </a:t>
            </a:r>
            <a:r>
              <a:rPr lang="en-US" dirty="0" err="1" smtClean="0"/>
              <a:t>কারণঃ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কারণে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প্রতিবন্ধী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। </a:t>
            </a:r>
          </a:p>
          <a:p>
            <a:pPr marL="0" indent="0">
              <a:buNone/>
            </a:pPr>
            <a:r>
              <a:rPr lang="en-US" dirty="0" err="1" smtClean="0"/>
              <a:t>যেমন</a:t>
            </a:r>
            <a:r>
              <a:rPr lang="en-US" dirty="0" smtClean="0"/>
              <a:t>-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১। </a:t>
            </a:r>
            <a:r>
              <a:rPr lang="en-US" dirty="0" err="1" smtClean="0"/>
              <a:t>জন্মের</a:t>
            </a:r>
            <a:r>
              <a:rPr lang="en-US" dirty="0" smtClean="0"/>
              <a:t> </a:t>
            </a:r>
            <a:r>
              <a:rPr lang="en-US" dirty="0" err="1" smtClean="0"/>
              <a:t>পূর্বকালীন</a:t>
            </a:r>
            <a:r>
              <a:rPr lang="en-US" dirty="0" smtClean="0"/>
              <a:t> </a:t>
            </a:r>
            <a:r>
              <a:rPr lang="en-US" dirty="0" err="1" smtClean="0"/>
              <a:t>কারণ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২। </a:t>
            </a:r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জন্মের</a:t>
            </a:r>
            <a:r>
              <a:rPr lang="en-US" dirty="0" smtClean="0"/>
              <a:t> </a:t>
            </a:r>
            <a:r>
              <a:rPr lang="en-US" dirty="0" err="1" smtClean="0"/>
              <a:t>সময়ের</a:t>
            </a:r>
            <a:r>
              <a:rPr lang="en-US" dirty="0" smtClean="0"/>
              <a:t> </a:t>
            </a:r>
            <a:r>
              <a:rPr lang="en-US" dirty="0" err="1" smtClean="0"/>
              <a:t>কারণ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৩।শিশু </a:t>
            </a:r>
            <a:r>
              <a:rPr lang="en-US" dirty="0" err="1" smtClean="0"/>
              <a:t>জন্মের</a:t>
            </a:r>
            <a:r>
              <a:rPr lang="en-US" dirty="0" smtClean="0"/>
              <a:t> </a:t>
            </a:r>
            <a:r>
              <a:rPr lang="en-US" dirty="0" err="1" smtClean="0"/>
              <a:t>পরবর্তী</a:t>
            </a:r>
            <a:r>
              <a:rPr lang="en-US" dirty="0" smtClean="0"/>
              <a:t> </a:t>
            </a:r>
            <a:r>
              <a:rPr lang="en-US" dirty="0" err="1" smtClean="0"/>
              <a:t>কারণ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356</TotalTime>
  <Words>554</Words>
  <Application>Microsoft Office PowerPoint</Application>
  <PresentationFormat>On-screen Show (4:3)</PresentationFormat>
  <Paragraphs>83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  সবাইকে  আজকের ক্লাসে স্বাগতম </vt:lpstr>
      <vt:lpstr>PowerPoint Presentation</vt:lpstr>
      <vt:lpstr>PowerPoint Presentation</vt:lpstr>
      <vt:lpstr>চল আমরা কিছু ছবি দেখি </vt:lpstr>
      <vt:lpstr>PowerPoint Presentation</vt:lpstr>
      <vt:lpstr>PowerPoint Presentation</vt:lpstr>
      <vt:lpstr>                                  </vt:lpstr>
      <vt:lpstr> শিখন ফল </vt:lpstr>
      <vt:lpstr>প্রতিবন্ধিতার কারণঃ</vt:lpstr>
      <vt:lpstr>জন্মের পূর্বকালীন কারণ -</vt:lpstr>
      <vt:lpstr>শিশু জন্মের সময়ের কারণসমূহঃ</vt:lpstr>
      <vt:lpstr>শিশু জন্মের পরবর্তী কারণ</vt:lpstr>
      <vt:lpstr> একক কাজ </vt:lpstr>
      <vt:lpstr>প্রতিবন্ধিতা শনাক্তকরণঃ</vt:lpstr>
      <vt:lpstr>কাটা তালুঃ মুখের ভিতরের উপরের দিকে তালুর হাড় ও মাংসপেশি ঠিকমত গঠিত হয় না। ফলে খাদ্য গ্রহণ ,কথা বলা ও শোনার ক্ষেত্রেও সমস্যা হয়।</vt:lpstr>
      <vt:lpstr>মুগুর পাঃ একটি বা উভয় পা ভিতর বা পিছন দিকে বাঁকানো থাকে।</vt:lpstr>
      <vt:lpstr>স্পাইনা বিফিটাঃ মেরুদন্ডের হাড় ঠিকমত জোড়া লাগে না।ফলে মেরুরজ্জু পিঠের দিকে থলির মত ফুলে উঠে।হাটাচলায় সমস্যা হয়।</vt:lpstr>
      <vt:lpstr> সেরেব্রাল পলসিঃ জন্মের সময় শিশুকে অনেক সময় শিথিল বা নেতানো মনে হয়। মাথা তোলা , বসা ইত্যাদি খুব ধীর গতিতে হয়। দুধ চুষতে ও গিলতে অসুবিধা হয় ।</vt:lpstr>
      <vt:lpstr>PowerPoint Presentation</vt:lpstr>
      <vt:lpstr>বুদ্ধি প্রতিবন্ধী শনাক্তকরণঃ নিম্নলিখিত কয়েকটি  বৈশিষ্ট্য দেখে সাধারণভাবে বুদ্ধি প্রতিবন্ধী শনাক্ত করা যায়। </vt:lpstr>
      <vt:lpstr>বুদ্ধি প্রতিবন্ধীতার সাথে ঘনিষ্ঠভাবে সম্পর্কিত কিছু রোগঃ </vt:lpstr>
      <vt:lpstr> হাইড্রোসেফালিঃ মাথার ভেতরে তরল পদার্থ জমে থাকে ফলে মাথার আকৃতি  অস্বাভাবিক বড় হয়।এরা গুরুতর বুদ্ধি প্রতিবন্ধী হয়। </vt:lpstr>
      <vt:lpstr> ডাউন সিন্ড্রোমঃ  গোলাকার মুখমন্ডল, তীর্যক চোখ, চোখের পাতা পুরূ হয়।জন্মের সময় শিশু দূর্বল ও শিথিল হয়। হাত,পা,ও ঘাড় খাটো হয়। উপুড় হতে , বসতে ও হাটতে দেরি হয় এবং এরা গুরুতর বুদ্ধি প্রতিবন্ধী হয়</vt:lpstr>
      <vt:lpstr>ক্রিটিনিজমঃ শারীরিক ও মানসিক বিকাশ বিলম্ব হয়। শিশুর দেহে থাইরয়েড হরমোন উৎপাদন কম হয়।ফলে যে লক্ষণ গুলো  প্রকাশ পায় – শিশু  খুব ধীরে বেড়ে উঠে। কপাল ছোট হয়, মুখমন্ডল ও হাত-পা  ফোলা এবং বুদ্ধি প্রতিবন্ধীতা থাকে।</vt:lpstr>
      <vt:lpstr>দলীয় কাজ</vt:lpstr>
      <vt:lpstr>মূল্যায়ন</vt:lpstr>
      <vt:lpstr>বাড়ির কাজ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Shimu</dc:creator>
  <cp:lastModifiedBy>Shimu</cp:lastModifiedBy>
  <cp:revision>63</cp:revision>
  <dcterms:created xsi:type="dcterms:W3CDTF">2020-08-25T17:56:57Z</dcterms:created>
  <dcterms:modified xsi:type="dcterms:W3CDTF">2020-09-16T14:35:03Z</dcterms:modified>
</cp:coreProperties>
</file>