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62" r:id="rId3"/>
    <p:sldId id="263" r:id="rId4"/>
    <p:sldId id="264" r:id="rId5"/>
    <p:sldId id="276" r:id="rId6"/>
    <p:sldId id="277" r:id="rId7"/>
    <p:sldId id="279" r:id="rId8"/>
    <p:sldId id="281" r:id="rId9"/>
    <p:sldId id="280" r:id="rId10"/>
    <p:sldId id="284" r:id="rId11"/>
    <p:sldId id="28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=""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036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accent4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742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9854" y="22832"/>
            <a:ext cx="3627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২.প্যারালাল গ্রুপিং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8129" y="3382761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৩.সিরিজ-প্যারালাল বা মিশ্র গ্রুপিং।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07" y="-47508"/>
            <a:ext cx="4839287" cy="331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07" y="3342805"/>
            <a:ext cx="5146466" cy="355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582828"/>
            <a:ext cx="4375052" cy="261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76" y="582828"/>
            <a:ext cx="2721261" cy="2709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6"/>
          <a:stretch/>
        </p:blipFill>
        <p:spPr>
          <a:xfrm>
            <a:off x="5062059" y="3363061"/>
            <a:ext cx="6803723" cy="324392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3272465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9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617D4E"/>
              </a:clrFrom>
              <a:clrTo>
                <a:srgbClr val="617D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46407" y="0"/>
            <a:ext cx="3575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বাড়ির কাজ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95590" y="1822732"/>
            <a:ext cx="927689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১.</a:t>
            </a:r>
            <a:r>
              <a:rPr lang="as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সেল </a:t>
            </a:r>
            <a:r>
              <a:rPr lang="as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এর </a:t>
            </a:r>
            <a:r>
              <a:rPr lang="as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প্রকারভেদ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লিখবে।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২.</a:t>
            </a:r>
            <a:r>
              <a:rPr lang="as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সেল </a:t>
            </a:r>
            <a:r>
              <a:rPr lang="as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এর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সিরিজ,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প্যারালাল,</a:t>
            </a:r>
            <a:r>
              <a:rPr lang="as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মিশ্র </a:t>
            </a:r>
            <a:r>
              <a:rPr lang="as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গ্রুপিং সম্পর্কে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as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সার্কিট </a:t>
            </a:r>
            <a:r>
              <a:rPr lang="as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ডায়াগ্রাম অঙ্কন </a:t>
            </a:r>
            <a:r>
              <a:rPr lang="as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তাদের </a:t>
            </a:r>
            <a:r>
              <a:rPr lang="as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কার্যপ্রণালী লিখবে।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01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4845"/>
            <a:ext cx="121919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আগামী </a:t>
            </a:r>
            <a:r>
              <a:rPr lang="as-IN" sz="4800" b="1" dirty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৮ম</a:t>
            </a:r>
            <a:r>
              <a:rPr lang="en-US" sz="4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তম </a:t>
            </a:r>
            <a:r>
              <a:rPr lang="as-IN" sz="4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অনলাইন</a:t>
            </a:r>
            <a:r>
              <a:rPr lang="en-US" sz="4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ক্লাসে</a:t>
            </a:r>
            <a:endParaRPr lang="en-US" sz="5400" b="1" dirty="0" smtClean="0">
              <a:solidFill>
                <a:srgbClr val="0937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জেনারেল ইলেকট্রনিক্স-১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14B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BD" sz="2800" b="1" dirty="0" smtClean="0">
                <a:solidFill>
                  <a:srgbClr val="014B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শ্রেণি</a:t>
            </a:r>
            <a:r>
              <a:rPr lang="en-US" sz="2800" b="1" dirty="0" smtClean="0">
                <a:solidFill>
                  <a:srgbClr val="014B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BD" sz="2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অধ্যায়</a:t>
            </a:r>
            <a:r>
              <a:rPr lang="en-US" sz="2800" b="1" dirty="0" smtClean="0">
                <a:solidFill>
                  <a:srgbClr val="093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নিয়ে</a:t>
            </a:r>
            <a:r>
              <a:rPr lang="en-US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আলোচনা করা হবে।</a:t>
            </a: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rgbClr val="0937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1950488"/>
            <a:ext cx="1191295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b="1" dirty="0"/>
          </a:p>
          <a:p>
            <a:pPr algn="ctr">
              <a:lnSpc>
                <a:spcPct val="150000"/>
              </a:lnSpc>
            </a:pPr>
            <a:r>
              <a:rPr lang="bn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ইলেকট্রনিক্স</a:t>
            </a:r>
            <a:r>
              <a:rPr lang="en-US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সম্পর্কিত নতুন নতুন ভিডিও পেতে </a:t>
            </a:r>
            <a:endParaRPr lang="en-US" sz="4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bn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 </a:t>
            </a:r>
            <a:r>
              <a:rPr lang="bn-IN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চ্যানেল</a:t>
            </a:r>
            <a:r>
              <a:rPr lang="en-US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r>
              <a:rPr lang="bn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সাবস্ক্রাইব </a:t>
            </a:r>
            <a:r>
              <a:rPr lang="en-US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 </a:t>
            </a:r>
            <a:r>
              <a:rPr lang="bn-IN" sz="4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 সাথে যুক্ত থাকতে পারো </a:t>
            </a:r>
            <a:endParaRPr lang="en-US" sz="4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60" y="5106572"/>
            <a:ext cx="5499277" cy="170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088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26" y="746973"/>
            <a:ext cx="11719774" cy="10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Arial Black" panose="020B0A04020102020204" pitchFamily="34" charset="0"/>
              </a:rPr>
              <a:t>	</a:t>
            </a:r>
            <a:endParaRPr lang="en-US" sz="48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36" y="653133"/>
            <a:ext cx="11861442" cy="3647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চান্দখালী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ইসহাক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মাধ্যমিক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বিদ্যালয়</a:t>
            </a:r>
            <a:endParaRPr lang="en-US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as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উপজেলাঃবেতাগী,জেলাঃবরগুনা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s-IN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৭ম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তম অনলাইন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ক্লাস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en-US" sz="800" b="1" dirty="0" smtClean="0"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en-US" sz="800" b="1" dirty="0" smtClean="0"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en-US" sz="800" b="1" dirty="0" smtClean="0"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en-US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0196" y="227529"/>
            <a:ext cx="5949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(কারিগরি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শিক্ষা নিলে,কর্ম সংস্থানের সুযোগ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মিলে)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8714" y="2322891"/>
            <a:ext cx="2449201" cy="107721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63" y="3374276"/>
            <a:ext cx="3554745" cy="3539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Horizontal Scroll 10"/>
          <p:cNvSpPr/>
          <p:nvPr/>
        </p:nvSpPr>
        <p:spPr>
          <a:xfrm>
            <a:off x="4825220" y="3123496"/>
            <a:ext cx="5205045" cy="359296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অমিত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অধিকারী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ট্রেড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ইন্সট্রাক্টর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জেনারেল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ইলেক্ট্রনিক্স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মোবাইল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০১৭৪১২৭৭৮৭৭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Email:amit94engr@gmail.com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তারিখ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৬</a:t>
            </a:r>
            <a:r>
              <a:rPr lang="as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-সেপ্টেম্বর-২০২০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7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1EAB5A-2F02-424D-A434-9A28B3C04007}"/>
              </a:ext>
            </a:extLst>
          </p:cNvPr>
          <p:cNvGrpSpPr/>
          <p:nvPr/>
        </p:nvGrpSpPr>
        <p:grpSpPr>
          <a:xfrm>
            <a:off x="115909" y="103032"/>
            <a:ext cx="11925837" cy="6555346"/>
            <a:chOff x="89760" y="-63502"/>
            <a:chExt cx="12138714" cy="6857998"/>
          </a:xfrm>
        </p:grpSpPr>
        <p:sp>
          <p:nvSpPr>
            <p:cNvPr id="5" name="Rectangle 4"/>
            <p:cNvSpPr/>
            <p:nvPr/>
          </p:nvSpPr>
          <p:spPr>
            <a:xfrm flipH="1">
              <a:off x="89760" y="-63502"/>
              <a:ext cx="6008469" cy="6857998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79000"/>
                    <a:lumOff val="21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 flipH="1">
              <a:off x="5539359" y="309338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5539359" y="80324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5539359" y="1297145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5539359" y="179105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5539359" y="2284954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5539359" y="2778859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5539359" y="3272764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5539359" y="3766667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5539359" y="4260572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5539359" y="4754477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5539359" y="524838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5539359" y="5742285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5539359" y="6236190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8229" y="-63502"/>
              <a:ext cx="6130245" cy="6857998"/>
            </a:xfrm>
            <a:prstGeom prst="rect">
              <a:avLst/>
            </a:prstGeom>
            <a:gradFill flip="none" rotWithShape="1">
              <a:gsLst>
                <a:gs pos="500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45000"/>
                    <a:lumOff val="55000"/>
                    <a:alpha val="0"/>
                  </a:schemeClr>
                </a:gs>
                <a:gs pos="9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288905" y="312085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288905" y="807610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88905" y="1303135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288905" y="1798660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88905" y="2294184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88905" y="2789708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288905" y="3285234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288905" y="3780758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288905" y="4276282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288905" y="4771806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288905" y="5267331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288905" y="5762857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88905" y="6258381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686985" y="39087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670217" y="886918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670215" y="1381804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670215" y="187943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670216" y="237444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686984" y="286140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670217" y="3365498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686984" y="386278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686985" y="435937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686985" y="4855287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654389" y="5341115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670217" y="5826944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687708" y="6342521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94233" y="707245"/>
              <a:ext cx="30389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4949" y="4763443"/>
              <a:ext cx="5192885" cy="547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চতুর্থ </a:t>
              </a:r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endPara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414" y="5494161"/>
              <a:ext cx="5406547" cy="1266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n-US" sz="3200" b="1" u="sng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বিষয়ঃ</a:t>
              </a:r>
              <a:r>
                <a:rPr lang="as-IN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সেল </a:t>
              </a:r>
              <a:r>
                <a:rPr lang="en-US" sz="32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।</a:t>
              </a:r>
              <a:endPara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72485" y="3799264"/>
              <a:ext cx="2014879" cy="740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2916" y="2114208"/>
              <a:ext cx="5205491" cy="261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n-US" sz="2400" b="1" dirty="0" smtClean="0">
                  <a:solidFill>
                    <a:srgbClr val="FF0000"/>
                  </a:solidFill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জেনারেল</a:t>
              </a:r>
              <a:r>
                <a:rPr lang="en-US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ইলেকট্রনিক্স-১</a:t>
              </a:r>
              <a:r>
                <a:rPr lang="bn-BD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</a:t>
              </a:r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 শ্রেণি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smtClean="0">
                  <a:solidFill>
                    <a:srgbClr val="00B050"/>
                  </a:solidFill>
                </a:rPr>
                <a:t>প্রথম </a:t>
              </a:r>
              <a:r>
                <a:rPr lang="as-IN" sz="2800" b="1" dirty="0" smtClean="0">
                  <a:solidFill>
                    <a:srgbClr val="00B050"/>
                  </a:solidFill>
                </a:rPr>
                <a:t>পত্র</a:t>
              </a:r>
              <a:endParaRPr lang="en-US" sz="2800" b="1" dirty="0" smtClean="0">
                <a:solidFill>
                  <a:srgbClr val="00B05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rgbClr val="0937C9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বিষয় কোডঃ৬২১৩</a:t>
              </a:r>
              <a:r>
                <a:rPr lang="as-IN" sz="2000" b="1" dirty="0" smtClean="0">
                  <a:solidFill>
                    <a:srgbClr val="00B050"/>
                  </a:solidFill>
                </a:rPr>
                <a:t> 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48" y="477803"/>
            <a:ext cx="4377898" cy="600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2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519" y="255238"/>
            <a:ext cx="11437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s-IN" sz="2400" b="1" u="sng" dirty="0">
              <a:solidFill>
                <a:srgbClr val="00B050"/>
              </a:solidFill>
              <a:latin typeface="Algerian" panose="04020705040A02060702" pitchFamily="82" charset="0"/>
            </a:endParaRPr>
          </a:p>
          <a:p>
            <a:r>
              <a:rPr lang="as-IN" sz="2400" b="1" u="sng" dirty="0">
                <a:solidFill>
                  <a:schemeClr val="accent1"/>
                </a:solidFill>
                <a:latin typeface="Algerian" panose="04020705040A02060702" pitchFamily="82" charset="0"/>
              </a:rPr>
              <a:t>এ অধ্যায় শেষে আমরা নিম্নউক্ত বিষয়গুলো সম্পর্কে ধারণা অর্জন করতে পারবো</a:t>
            </a:r>
            <a:endParaRPr lang="en-US" sz="2400" b="1" u="sng" dirty="0" smtClean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2919513" y="1444584"/>
            <a:ext cx="6248400" cy="79634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 cmpd="thinThick">
            <a:solidFill>
              <a:srgbClr val="FF0000">
                <a:alpha val="99000"/>
              </a:srgbClr>
            </a:solidFill>
          </a:ln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518" y="2653088"/>
            <a:ext cx="11908561" cy="340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s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সেল কি তা ব্যক্ত করতে পারবো।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s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সেল এর গঠন সম্পর্কে বর্ণনা করতে পারবো।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s-I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সেল </a:t>
            </a:r>
            <a:r>
              <a:rPr lang="as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 প্রকারভেদ শনাক্ত করতে পারবো।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s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সেল এর গ্রুপিং সম্পর্কে বর্ণনা করতে পারবো।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7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68" y="-168811"/>
            <a:ext cx="3151163" cy="83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s-IN" sz="36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সেল কি</a:t>
            </a:r>
            <a:endParaRPr lang="en-US" sz="36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403" y="451363"/>
            <a:ext cx="12107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যে যন্ত্রের সাহায্যে রাসায়নিক শক্তি হতে বিদ্যুৎ শক্তি উৎপন্ন করে বিদ্যুৎ প্রবাহ বজায় রাখা হয়,তাকে মূলত সেল বলে।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66" y="2205689"/>
            <a:ext cx="4435130" cy="1983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97" y="2205689"/>
            <a:ext cx="4764401" cy="1983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4403" y="4372696"/>
            <a:ext cx="1210759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আদর্শ সেল </a:t>
            </a:r>
          </a:p>
          <a:p>
            <a:endParaRPr lang="en-US" dirty="0"/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যে Cell এর বিদ্যুৎ চালক বল সর্বদা একক থাকে এবং যার সাহায্যে অন্যান্য বিদ্যুৎ Cell এর বিদ্যুৎ চালক বল তুলনা করা হয়,তাকে মূলত বিদ্যুৎ কোষ বা সেল বলে। </a:t>
            </a:r>
          </a:p>
        </p:txBody>
      </p:sp>
    </p:spTree>
    <p:extLst>
      <p:ext uri="{BB962C8B-B14F-4D97-AF65-F5344CB8AC3E}">
        <p14:creationId xmlns:p14="http://schemas.microsoft.com/office/powerpoint/2010/main" val="217866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502" y="190453"/>
            <a:ext cx="5698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সেল এর গঠন সম্পর্কে বর্ণনা</a:t>
            </a:r>
            <a:endParaRPr lang="en-US" sz="32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49787"/>
            <a:ext cx="122514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ড্রাই কোষ বা সেল উত্তেজক হিসাবে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এর পেস্ট এবং অ্যালুমিনিয়াম ক্লোরাইড নিবারক হিসাবে কঠিন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ব্যবহৃত হয় বলে একে ড্রাই সেল বলে।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1" y="2327113"/>
            <a:ext cx="5486970" cy="4294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488" y="2327114"/>
            <a:ext cx="4723609" cy="4294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2836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867" y="148253"/>
            <a:ext cx="5144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4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সেল এর প্রকারভেদ</a:t>
            </a:r>
            <a:endParaRPr lang="en-US" sz="40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" y="887776"/>
            <a:ext cx="12056012" cy="589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346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326" y="68384"/>
            <a:ext cx="1176528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প্রাইমারি সেলকে আবার দুই ভাগে ভাগ করা হয়েছে 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১.এক তরল সেল 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২.দুই তরল সেল 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এক তরল সেলে শুধুমাত্র এক প্রকার তরল ব্যবহৃত হয়।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যেমনঃ ড্রাই সেল , লেকল্যান্স সেল। 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দুই তরল সেলে দুই প্রকার তরল পদার্থ ব্যবহার করা হয়। 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যেমনঃ ডেনিয়েল সেল , বুনসেন সেল। </a:t>
            </a:r>
          </a:p>
        </p:txBody>
      </p:sp>
    </p:spTree>
    <p:extLst>
      <p:ext uri="{BB962C8B-B14F-4D97-AF65-F5344CB8AC3E}">
        <p14:creationId xmlns:p14="http://schemas.microsoft.com/office/powerpoint/2010/main" val="312557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503" y="177577"/>
            <a:ext cx="3307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সেল এর গ্রুপিং</a:t>
            </a:r>
            <a:endParaRPr lang="en-US" sz="32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054" y="748991"/>
            <a:ext cx="118496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একাধিক সেলকে একটি নির্দিষ্ট পদ্বতিতে এক বর্তিনীতে যুক্ত করার ব্যবস্থাকেই সেলের গ্রুপিং বা বিন্যাস বলে। </a:t>
            </a:r>
          </a:p>
          <a:p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সেলের গ্রুপিং মূলত তিন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প্রকেরঃ-     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১.সিরিজ গ্রুপিং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954"/>
            <a:ext cx="5078437" cy="399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1" y="2533209"/>
            <a:ext cx="6600615" cy="3994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10" y="1374999"/>
            <a:ext cx="4818185" cy="131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72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1004</TotalTime>
  <Words>320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Algerian</vt:lpstr>
      <vt:lpstr>Arial</vt:lpstr>
      <vt:lpstr>Arial Black</vt:lpstr>
      <vt:lpstr>Calibri</vt:lpstr>
      <vt:lpstr>Engravers MT</vt:lpstr>
      <vt:lpstr>NikoshBAN</vt:lpstr>
      <vt:lpstr>Nirmala UI</vt:lpstr>
      <vt:lpstr>Times New Roman</vt:lpstr>
      <vt:lpstr>Tw Cen MT</vt:lpstr>
      <vt:lpstr>Vrinda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185</cp:revision>
  <dcterms:created xsi:type="dcterms:W3CDTF">2020-09-14T04:48:49Z</dcterms:created>
  <dcterms:modified xsi:type="dcterms:W3CDTF">2020-09-16T10:46:00Z</dcterms:modified>
</cp:coreProperties>
</file>