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6" r:id="rId2"/>
    <p:sldId id="257" r:id="rId3"/>
    <p:sldId id="280" r:id="rId4"/>
    <p:sldId id="258" r:id="rId5"/>
    <p:sldId id="259" r:id="rId6"/>
    <p:sldId id="261" r:id="rId7"/>
    <p:sldId id="283" r:id="rId8"/>
    <p:sldId id="285" r:id="rId9"/>
    <p:sldId id="287" r:id="rId10"/>
    <p:sldId id="288" r:id="rId11"/>
    <p:sldId id="275" r:id="rId12"/>
    <p:sldId id="281" r:id="rId13"/>
    <p:sldId id="276" r:id="rId14"/>
    <p:sldId id="277" r:id="rId15"/>
    <p:sldId id="278"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E0FB1"/>
    <a:srgbClr val="1B84A5"/>
    <a:srgbClr val="66FFFF"/>
    <a:srgbClr val="4E12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A78AF-300C-4B7D-A14B-801FB4C0D86F}" type="datetimeFigureOut">
              <a:rPr lang="en-US" smtClean="0"/>
              <a:pPr/>
              <a:t>9/17/2020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4F6AC3-9FCB-4DDB-8949-BE228B9D407A}" type="slidenum">
              <a:rPr lang="en-US" smtClean="0"/>
              <a:pPr/>
              <a:t>‹#›</a:t>
            </a:fld>
            <a:endParaRPr lang="en-US"/>
          </a:p>
        </p:txBody>
      </p:sp>
    </p:spTree>
    <p:extLst>
      <p:ext uri="{BB962C8B-B14F-4D97-AF65-F5344CB8AC3E}">
        <p14:creationId xmlns:p14="http://schemas.microsoft.com/office/powerpoint/2010/main" xmlns="" val="12318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861856-ECE2-444E-9DDE-D20E82568F46}" type="datetime1">
              <a:rPr lang="en-US" smtClean="0"/>
              <a:pPr/>
              <a:t>9/17/2020</a:t>
            </a:fld>
            <a:endParaRPr lang="en-US"/>
          </a:p>
        </p:txBody>
      </p:sp>
      <p:sp>
        <p:nvSpPr>
          <p:cNvPr id="5" name="Footer Placeholder 4"/>
          <p:cNvSpPr>
            <a:spLocks noGrp="1"/>
          </p:cNvSpPr>
          <p:nvPr>
            <p:ph type="ftr" sz="quarter" idx="11"/>
          </p:nvPr>
        </p:nvSpPr>
        <p:spPr/>
        <p:txBody>
          <a:bodyPr/>
          <a:lstStyle/>
          <a:p>
            <a:r>
              <a:rPr lang="en-US" smtClean="0"/>
              <a:t>S.M.HABIB ULLAH, Lecturer In ICT, Raozan College, Chittagong.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63C8A-7AB5-434C-9ECD-B4938AACCC2F}" type="datetime1">
              <a:rPr lang="en-US" smtClean="0"/>
              <a:pPr/>
              <a:t>9/17/2020</a:t>
            </a:fld>
            <a:endParaRPr lang="en-US"/>
          </a:p>
        </p:txBody>
      </p:sp>
      <p:sp>
        <p:nvSpPr>
          <p:cNvPr id="5" name="Footer Placeholder 4"/>
          <p:cNvSpPr>
            <a:spLocks noGrp="1"/>
          </p:cNvSpPr>
          <p:nvPr>
            <p:ph type="ftr" sz="quarter" idx="11"/>
          </p:nvPr>
        </p:nvSpPr>
        <p:spPr/>
        <p:txBody>
          <a:bodyPr/>
          <a:lstStyle/>
          <a:p>
            <a:r>
              <a:rPr lang="en-US" smtClean="0"/>
              <a:t>S.M.HABIB ULLAH, Lecturer In ICT, Raozan College, Chittagong.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32BE5-E3AD-4EB0-A8CC-94D28D566AD2}" type="datetime1">
              <a:rPr lang="en-US" smtClean="0"/>
              <a:pPr/>
              <a:t>9/17/2020</a:t>
            </a:fld>
            <a:endParaRPr lang="en-US"/>
          </a:p>
        </p:txBody>
      </p:sp>
      <p:sp>
        <p:nvSpPr>
          <p:cNvPr id="5" name="Footer Placeholder 4"/>
          <p:cNvSpPr>
            <a:spLocks noGrp="1"/>
          </p:cNvSpPr>
          <p:nvPr>
            <p:ph type="ftr" sz="quarter" idx="11"/>
          </p:nvPr>
        </p:nvSpPr>
        <p:spPr/>
        <p:txBody>
          <a:bodyPr/>
          <a:lstStyle/>
          <a:p>
            <a:r>
              <a:rPr lang="en-US" smtClean="0"/>
              <a:t>S.M.HABIB ULLAH, Lecturer In ICT, Raozan College, Chittagong.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FC545-885C-432F-86F2-1678DF890DD1}" type="datetime1">
              <a:rPr lang="en-US" smtClean="0"/>
              <a:pPr/>
              <a:t>9/17/2020</a:t>
            </a:fld>
            <a:endParaRPr lang="en-US"/>
          </a:p>
        </p:txBody>
      </p:sp>
      <p:sp>
        <p:nvSpPr>
          <p:cNvPr id="5" name="Footer Placeholder 4"/>
          <p:cNvSpPr>
            <a:spLocks noGrp="1"/>
          </p:cNvSpPr>
          <p:nvPr>
            <p:ph type="ftr" sz="quarter" idx="11"/>
          </p:nvPr>
        </p:nvSpPr>
        <p:spPr/>
        <p:txBody>
          <a:bodyPr/>
          <a:lstStyle/>
          <a:p>
            <a:r>
              <a:rPr lang="en-US" smtClean="0"/>
              <a:t>S.M.HABIB ULLAH, Lecturer In ICT, Raozan College, Chittagong.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C66EAE-8007-416F-9042-C468E169AB03}" type="datetime1">
              <a:rPr lang="en-US" smtClean="0"/>
              <a:pPr/>
              <a:t>9/17/2020</a:t>
            </a:fld>
            <a:endParaRPr lang="en-US"/>
          </a:p>
        </p:txBody>
      </p:sp>
      <p:sp>
        <p:nvSpPr>
          <p:cNvPr id="5" name="Footer Placeholder 4"/>
          <p:cNvSpPr>
            <a:spLocks noGrp="1"/>
          </p:cNvSpPr>
          <p:nvPr>
            <p:ph type="ftr" sz="quarter" idx="11"/>
          </p:nvPr>
        </p:nvSpPr>
        <p:spPr/>
        <p:txBody>
          <a:bodyPr/>
          <a:lstStyle/>
          <a:p>
            <a:r>
              <a:rPr lang="en-US" smtClean="0"/>
              <a:t>S.M.HABIB ULLAH, Lecturer In ICT, Raozan College, Chittagong.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D1C43B-1567-477A-A305-BD46F9C95001}" type="datetime1">
              <a:rPr lang="en-US" smtClean="0"/>
              <a:pPr/>
              <a:t>9/17/2020</a:t>
            </a:fld>
            <a:endParaRPr lang="en-US"/>
          </a:p>
        </p:txBody>
      </p:sp>
      <p:sp>
        <p:nvSpPr>
          <p:cNvPr id="6" name="Footer Placeholder 5"/>
          <p:cNvSpPr>
            <a:spLocks noGrp="1"/>
          </p:cNvSpPr>
          <p:nvPr>
            <p:ph type="ftr" sz="quarter" idx="11"/>
          </p:nvPr>
        </p:nvSpPr>
        <p:spPr/>
        <p:txBody>
          <a:bodyPr/>
          <a:lstStyle/>
          <a:p>
            <a:r>
              <a:rPr lang="en-US" smtClean="0"/>
              <a:t>S.M.HABIB ULLAH, Lecturer In ICT, Raozan College, Chittagong.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FBDFB4-C97A-496E-8C0D-ADAA26B57DEE}" type="datetime1">
              <a:rPr lang="en-US" smtClean="0"/>
              <a:pPr/>
              <a:t>9/17/2020</a:t>
            </a:fld>
            <a:endParaRPr lang="en-US"/>
          </a:p>
        </p:txBody>
      </p:sp>
      <p:sp>
        <p:nvSpPr>
          <p:cNvPr id="8" name="Footer Placeholder 7"/>
          <p:cNvSpPr>
            <a:spLocks noGrp="1"/>
          </p:cNvSpPr>
          <p:nvPr>
            <p:ph type="ftr" sz="quarter" idx="11"/>
          </p:nvPr>
        </p:nvSpPr>
        <p:spPr/>
        <p:txBody>
          <a:bodyPr/>
          <a:lstStyle/>
          <a:p>
            <a:r>
              <a:rPr lang="en-US" smtClean="0"/>
              <a:t>S.M.HABIB ULLAH, Lecturer In ICT, Raozan College, Chittagong.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DA2B0F-D584-415D-AA8F-1A01CECCE403}" type="datetime1">
              <a:rPr lang="en-US" smtClean="0"/>
              <a:pPr/>
              <a:t>9/17/2020</a:t>
            </a:fld>
            <a:endParaRPr lang="en-US"/>
          </a:p>
        </p:txBody>
      </p:sp>
      <p:sp>
        <p:nvSpPr>
          <p:cNvPr id="4" name="Footer Placeholder 3"/>
          <p:cNvSpPr>
            <a:spLocks noGrp="1"/>
          </p:cNvSpPr>
          <p:nvPr>
            <p:ph type="ftr" sz="quarter" idx="11"/>
          </p:nvPr>
        </p:nvSpPr>
        <p:spPr/>
        <p:txBody>
          <a:bodyPr/>
          <a:lstStyle/>
          <a:p>
            <a:r>
              <a:rPr lang="en-US" smtClean="0"/>
              <a:t>S.M.HABIB ULLAH, Lecturer In ICT, Raozan College, Chittagong.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AE5AD-1EA0-4DDF-8039-20F75D988FF2}" type="datetime1">
              <a:rPr lang="en-US" smtClean="0"/>
              <a:pPr/>
              <a:t>9/17/2020</a:t>
            </a:fld>
            <a:endParaRPr lang="en-US"/>
          </a:p>
        </p:txBody>
      </p:sp>
      <p:sp>
        <p:nvSpPr>
          <p:cNvPr id="3" name="Footer Placeholder 2"/>
          <p:cNvSpPr>
            <a:spLocks noGrp="1"/>
          </p:cNvSpPr>
          <p:nvPr>
            <p:ph type="ftr" sz="quarter" idx="11"/>
          </p:nvPr>
        </p:nvSpPr>
        <p:spPr/>
        <p:txBody>
          <a:bodyPr/>
          <a:lstStyle/>
          <a:p>
            <a:r>
              <a:rPr lang="en-US" smtClean="0"/>
              <a:t>S.M.HABIB ULLAH, Lecturer In ICT, Raozan College, Chittagong.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FEC58-7D19-483A-B0CB-26016F5A447A}" type="datetime1">
              <a:rPr lang="en-US" smtClean="0"/>
              <a:pPr/>
              <a:t>9/17/2020</a:t>
            </a:fld>
            <a:endParaRPr lang="en-US"/>
          </a:p>
        </p:txBody>
      </p:sp>
      <p:sp>
        <p:nvSpPr>
          <p:cNvPr id="6" name="Footer Placeholder 5"/>
          <p:cNvSpPr>
            <a:spLocks noGrp="1"/>
          </p:cNvSpPr>
          <p:nvPr>
            <p:ph type="ftr" sz="quarter" idx="11"/>
          </p:nvPr>
        </p:nvSpPr>
        <p:spPr/>
        <p:txBody>
          <a:bodyPr/>
          <a:lstStyle/>
          <a:p>
            <a:r>
              <a:rPr lang="en-US" smtClean="0"/>
              <a:t>S.M.HABIB ULLAH, Lecturer In ICT, Raozan College, Chittagong.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03710B-1FC5-4DFB-83B6-9423B991D901}" type="datetime1">
              <a:rPr lang="en-US" smtClean="0"/>
              <a:pPr/>
              <a:t>9/17/2020</a:t>
            </a:fld>
            <a:endParaRPr lang="en-US"/>
          </a:p>
        </p:txBody>
      </p:sp>
      <p:sp>
        <p:nvSpPr>
          <p:cNvPr id="6" name="Footer Placeholder 5"/>
          <p:cNvSpPr>
            <a:spLocks noGrp="1"/>
          </p:cNvSpPr>
          <p:nvPr>
            <p:ph type="ftr" sz="quarter" idx="11"/>
          </p:nvPr>
        </p:nvSpPr>
        <p:spPr/>
        <p:txBody>
          <a:bodyPr/>
          <a:lstStyle/>
          <a:p>
            <a:r>
              <a:rPr lang="en-US" smtClean="0"/>
              <a:t>S.M.HABIB ULLAH, Lecturer In ICT, Raozan College, Chittagong.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BCE80-EE54-4D84-BA29-7F52D28CC123}" type="datetime1">
              <a:rPr lang="en-US" smtClean="0"/>
              <a:pPr/>
              <a:t>9/17/2020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S.M.HABIB ULLAH, Lecturer In ICT, Raozan College, Chittagong.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1765" y="6324600"/>
            <a:ext cx="7855035" cy="369332"/>
          </a:xfrm>
          <a:prstGeom prst="rect">
            <a:avLst/>
          </a:prstGeom>
        </p:spPr>
        <p:txBody>
          <a:bodyPr wrap="none">
            <a:spAutoFit/>
          </a:bodyPr>
          <a:lstStyle/>
          <a:p>
            <a:pPr algn="ctr"/>
            <a:r>
              <a:rPr lang="en-US" b="1" dirty="0" err="1" smtClean="0">
                <a:solidFill>
                  <a:srgbClr val="2E0FB1"/>
                </a:solidFill>
                <a:latin typeface="NikoshBAN" pitchFamily="2" charset="0"/>
                <a:cs typeface="NikoshBAN" pitchFamily="2" charset="0"/>
              </a:rPr>
              <a:t>Susmita</a:t>
            </a:r>
            <a:r>
              <a:rPr lang="en-US" b="1" dirty="0" smtClean="0">
                <a:solidFill>
                  <a:srgbClr val="2E0FB1"/>
                </a:solidFill>
                <a:latin typeface="NikoshBAN" pitchFamily="2" charset="0"/>
                <a:cs typeface="NikoshBAN" pitchFamily="2" charset="0"/>
              </a:rPr>
              <a:t> Roy, Lecturer of ICT, </a:t>
            </a:r>
            <a:r>
              <a:rPr lang="en-US" b="1" dirty="0" err="1" smtClean="0">
                <a:solidFill>
                  <a:srgbClr val="2E0FB1"/>
                </a:solidFill>
                <a:latin typeface="NikoshBAN" pitchFamily="2" charset="0"/>
                <a:cs typeface="NikoshBAN" pitchFamily="2" charset="0"/>
              </a:rPr>
              <a:t>Chirirbandar</a:t>
            </a:r>
            <a:r>
              <a:rPr lang="en-US" b="1" dirty="0" smtClean="0">
                <a:solidFill>
                  <a:srgbClr val="2E0FB1"/>
                </a:solidFill>
                <a:latin typeface="NikoshBAN" pitchFamily="2" charset="0"/>
                <a:cs typeface="NikoshBAN" pitchFamily="2" charset="0"/>
              </a:rPr>
              <a:t> Govt. College, </a:t>
            </a:r>
            <a:r>
              <a:rPr lang="en-US" b="1" dirty="0" err="1" smtClean="0">
                <a:solidFill>
                  <a:srgbClr val="2E0FB1"/>
                </a:solidFill>
                <a:latin typeface="NikoshBAN" pitchFamily="2" charset="0"/>
                <a:cs typeface="NikoshBAN" pitchFamily="2" charset="0"/>
              </a:rPr>
              <a:t>Dinajpur</a:t>
            </a:r>
            <a:r>
              <a:rPr lang="en-US" b="1" dirty="0" smtClean="0">
                <a:solidFill>
                  <a:srgbClr val="2E0FB1"/>
                </a:solidFill>
                <a:latin typeface="NikoshBAN" pitchFamily="2" charset="0"/>
                <a:cs typeface="NikoshBAN" pitchFamily="2" charset="0"/>
              </a:rPr>
              <a:t> </a:t>
            </a:r>
            <a:endParaRPr lang="en-US" b="1" dirty="0">
              <a:solidFill>
                <a:srgbClr val="2E0FB1"/>
              </a:solidFill>
            </a:endParaRPr>
          </a:p>
        </p:txBody>
      </p:sp>
      <p:sp>
        <p:nvSpPr>
          <p:cNvPr id="25602" name="AutoShape 2" descr="Welcoming the Unwelcome - PassageWorks Institu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685800" y="2438400"/>
            <a:ext cx="1752600" cy="762000"/>
          </a:xfrm>
          <a:prstGeom prst="rect">
            <a:avLst/>
          </a:prstGeom>
          <a:solidFill>
            <a:srgbClr val="2E0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FFC000"/>
                </a:solidFill>
                <a:latin typeface="+mj-lt"/>
              </a:rPr>
              <a:t>পাঠ ঘোষনা  </a:t>
            </a:r>
            <a:endParaRPr lang="en-US" sz="2400" b="1" dirty="0">
              <a:solidFill>
                <a:srgbClr val="FFC000"/>
              </a:solidFill>
              <a:latin typeface="+mj-lt"/>
            </a:endParaRPr>
          </a:p>
        </p:txBody>
      </p:sp>
      <p:sp>
        <p:nvSpPr>
          <p:cNvPr id="21" name="Rectangle 20"/>
          <p:cNvSpPr/>
          <p:nvPr/>
        </p:nvSpPr>
        <p:spPr>
          <a:xfrm>
            <a:off x="685800" y="1524000"/>
            <a:ext cx="1752600" cy="762000"/>
          </a:xfrm>
          <a:prstGeom prst="rect">
            <a:avLst/>
          </a:prstGeom>
          <a:solidFill>
            <a:srgbClr val="2E0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FFC000"/>
                </a:solidFill>
                <a:latin typeface="+mj-lt"/>
              </a:rPr>
              <a:t>পরিচিতি  </a:t>
            </a:r>
            <a:endParaRPr lang="en-US" sz="2400" b="1" dirty="0">
              <a:solidFill>
                <a:srgbClr val="FFC000"/>
              </a:solidFill>
              <a:latin typeface="+mj-lt"/>
            </a:endParaRPr>
          </a:p>
        </p:txBody>
      </p:sp>
      <p:sp>
        <p:nvSpPr>
          <p:cNvPr id="22" name="Rectangle 21"/>
          <p:cNvSpPr/>
          <p:nvPr/>
        </p:nvSpPr>
        <p:spPr>
          <a:xfrm>
            <a:off x="685800" y="609600"/>
            <a:ext cx="1752600" cy="762000"/>
          </a:xfrm>
          <a:prstGeom prst="rect">
            <a:avLst/>
          </a:prstGeom>
          <a:solidFill>
            <a:srgbClr val="2E0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FFC000"/>
                </a:solidFill>
                <a:latin typeface="+mj-lt"/>
              </a:rPr>
              <a:t>শুভেচ্ছা বিনিময় </a:t>
            </a:r>
            <a:endParaRPr lang="en-US" sz="2400" b="1" dirty="0">
              <a:solidFill>
                <a:srgbClr val="FFC000"/>
              </a:solidFill>
              <a:latin typeface="+mj-lt"/>
            </a:endParaRPr>
          </a:p>
        </p:txBody>
      </p:sp>
      <p:sp>
        <p:nvSpPr>
          <p:cNvPr id="23" name="Rectangle 22"/>
          <p:cNvSpPr/>
          <p:nvPr/>
        </p:nvSpPr>
        <p:spPr>
          <a:xfrm>
            <a:off x="685800" y="3352800"/>
            <a:ext cx="1752600" cy="762000"/>
          </a:xfrm>
          <a:prstGeom prst="rect">
            <a:avLst/>
          </a:prstGeom>
          <a:solidFill>
            <a:srgbClr val="2E0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FFC000"/>
                </a:solidFill>
                <a:latin typeface="+mj-lt"/>
              </a:rPr>
              <a:t>শিখনফল  </a:t>
            </a:r>
            <a:endParaRPr lang="en-US" sz="2400" b="1" dirty="0">
              <a:solidFill>
                <a:srgbClr val="FFC000"/>
              </a:solidFill>
              <a:latin typeface="+mj-lt"/>
            </a:endParaRPr>
          </a:p>
        </p:txBody>
      </p:sp>
      <p:sp>
        <p:nvSpPr>
          <p:cNvPr id="24" name="Rectangle 23"/>
          <p:cNvSpPr/>
          <p:nvPr/>
        </p:nvSpPr>
        <p:spPr>
          <a:xfrm>
            <a:off x="685800" y="4267200"/>
            <a:ext cx="1752600" cy="762000"/>
          </a:xfrm>
          <a:prstGeom prst="rect">
            <a:avLst/>
          </a:prstGeom>
          <a:solidFill>
            <a:srgbClr val="2E0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FFC000"/>
                </a:solidFill>
                <a:latin typeface="+mj-lt"/>
              </a:rPr>
              <a:t>প্রথম কাজ  </a:t>
            </a:r>
            <a:endParaRPr lang="en-US" sz="2400" b="1" dirty="0">
              <a:solidFill>
                <a:srgbClr val="FFC000"/>
              </a:solidFill>
              <a:latin typeface="+mj-lt"/>
            </a:endParaRPr>
          </a:p>
        </p:txBody>
      </p:sp>
      <p:sp>
        <p:nvSpPr>
          <p:cNvPr id="25" name="Rectangle 24"/>
          <p:cNvSpPr/>
          <p:nvPr/>
        </p:nvSpPr>
        <p:spPr>
          <a:xfrm>
            <a:off x="685800" y="5181600"/>
            <a:ext cx="1752600" cy="762000"/>
          </a:xfrm>
          <a:prstGeom prst="rect">
            <a:avLst/>
          </a:prstGeom>
          <a:solidFill>
            <a:srgbClr val="2E0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FFC000"/>
                </a:solidFill>
                <a:latin typeface="+mj-lt"/>
              </a:rPr>
              <a:t>মূল আলোচনা  </a:t>
            </a:r>
            <a:endParaRPr lang="en-US" sz="2400" b="1" dirty="0">
              <a:solidFill>
                <a:srgbClr val="FFC000"/>
              </a:solidFill>
              <a:latin typeface="+mj-lt"/>
            </a:endParaRPr>
          </a:p>
        </p:txBody>
      </p:sp>
      <p:sp>
        <p:nvSpPr>
          <p:cNvPr id="26" name="Rectangle 25"/>
          <p:cNvSpPr/>
          <p:nvPr/>
        </p:nvSpPr>
        <p:spPr>
          <a:xfrm>
            <a:off x="6858000" y="609600"/>
            <a:ext cx="1752600" cy="762000"/>
          </a:xfrm>
          <a:prstGeom prst="rect">
            <a:avLst/>
          </a:prstGeom>
          <a:solidFill>
            <a:srgbClr val="2E0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FFC000"/>
                </a:solidFill>
                <a:latin typeface="+mj-lt"/>
              </a:rPr>
              <a:t>একক কাজ  </a:t>
            </a:r>
            <a:endParaRPr lang="en-US" sz="2400" b="1" dirty="0">
              <a:solidFill>
                <a:srgbClr val="FFC000"/>
              </a:solidFill>
              <a:latin typeface="+mj-lt"/>
            </a:endParaRPr>
          </a:p>
        </p:txBody>
      </p:sp>
      <p:sp>
        <p:nvSpPr>
          <p:cNvPr id="27" name="Rectangle 26"/>
          <p:cNvSpPr/>
          <p:nvPr/>
        </p:nvSpPr>
        <p:spPr>
          <a:xfrm>
            <a:off x="6858000" y="1524000"/>
            <a:ext cx="1752600" cy="762000"/>
          </a:xfrm>
          <a:prstGeom prst="rect">
            <a:avLst/>
          </a:prstGeom>
          <a:solidFill>
            <a:srgbClr val="2E0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FFC000"/>
                </a:solidFill>
                <a:latin typeface="+mj-lt"/>
              </a:rPr>
              <a:t>জোড়ায় কাজ  </a:t>
            </a:r>
            <a:endParaRPr lang="en-US" sz="2400" b="1" dirty="0">
              <a:solidFill>
                <a:srgbClr val="FFC000"/>
              </a:solidFill>
              <a:latin typeface="+mj-lt"/>
            </a:endParaRPr>
          </a:p>
        </p:txBody>
      </p:sp>
      <p:sp>
        <p:nvSpPr>
          <p:cNvPr id="28" name="Rectangle 27"/>
          <p:cNvSpPr/>
          <p:nvPr/>
        </p:nvSpPr>
        <p:spPr>
          <a:xfrm>
            <a:off x="6858000" y="2438400"/>
            <a:ext cx="1752600" cy="762000"/>
          </a:xfrm>
          <a:prstGeom prst="rect">
            <a:avLst/>
          </a:prstGeom>
          <a:solidFill>
            <a:srgbClr val="2E0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FFC000"/>
                </a:solidFill>
                <a:latin typeface="+mj-lt"/>
              </a:rPr>
              <a:t> দলীয় কাজ </a:t>
            </a:r>
            <a:endParaRPr lang="en-US" sz="2400" b="1" dirty="0">
              <a:solidFill>
                <a:srgbClr val="FFC000"/>
              </a:solidFill>
              <a:latin typeface="+mj-lt"/>
            </a:endParaRPr>
          </a:p>
        </p:txBody>
      </p:sp>
      <p:sp>
        <p:nvSpPr>
          <p:cNvPr id="29" name="Rectangle 28"/>
          <p:cNvSpPr/>
          <p:nvPr/>
        </p:nvSpPr>
        <p:spPr>
          <a:xfrm>
            <a:off x="6858000" y="3352800"/>
            <a:ext cx="1752600" cy="762000"/>
          </a:xfrm>
          <a:prstGeom prst="rect">
            <a:avLst/>
          </a:prstGeom>
          <a:solidFill>
            <a:srgbClr val="2E0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FFC000"/>
                </a:solidFill>
                <a:latin typeface="+mj-lt"/>
              </a:rPr>
              <a:t>মূল্যায়ন  </a:t>
            </a:r>
            <a:endParaRPr lang="en-US" sz="2400" b="1" dirty="0">
              <a:solidFill>
                <a:srgbClr val="FFC000"/>
              </a:solidFill>
              <a:latin typeface="+mj-lt"/>
            </a:endParaRPr>
          </a:p>
        </p:txBody>
      </p:sp>
      <p:sp>
        <p:nvSpPr>
          <p:cNvPr id="30" name="Rectangle 29"/>
          <p:cNvSpPr/>
          <p:nvPr/>
        </p:nvSpPr>
        <p:spPr>
          <a:xfrm>
            <a:off x="6858000" y="4267200"/>
            <a:ext cx="1752600" cy="762000"/>
          </a:xfrm>
          <a:prstGeom prst="rect">
            <a:avLst/>
          </a:prstGeom>
          <a:solidFill>
            <a:srgbClr val="2E0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FFC000"/>
                </a:solidFill>
                <a:latin typeface="+mj-lt"/>
              </a:rPr>
              <a:t>বাড়ীর কাজ  </a:t>
            </a:r>
            <a:endParaRPr lang="en-US" sz="2400" b="1" dirty="0">
              <a:solidFill>
                <a:srgbClr val="FFC000"/>
              </a:solidFill>
              <a:latin typeface="+mj-lt"/>
            </a:endParaRPr>
          </a:p>
        </p:txBody>
      </p:sp>
      <p:sp>
        <p:nvSpPr>
          <p:cNvPr id="31" name="Rectangle 30"/>
          <p:cNvSpPr/>
          <p:nvPr/>
        </p:nvSpPr>
        <p:spPr>
          <a:xfrm>
            <a:off x="6858000" y="5181600"/>
            <a:ext cx="1752600" cy="762000"/>
          </a:xfrm>
          <a:prstGeom prst="rect">
            <a:avLst/>
          </a:prstGeom>
          <a:solidFill>
            <a:srgbClr val="2E0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FFC000"/>
                </a:solidFill>
                <a:latin typeface="+mj-lt"/>
              </a:rPr>
              <a:t>ধন্যবাদ  </a:t>
            </a:r>
            <a:endParaRPr lang="en-US" sz="2400" b="1" dirty="0">
              <a:solidFill>
                <a:srgbClr val="FFC000"/>
              </a:solidFill>
              <a:latin typeface="+mj-lt"/>
            </a:endParaRPr>
          </a:p>
        </p:txBody>
      </p:sp>
      <p:sp>
        <p:nvSpPr>
          <p:cNvPr id="34" name="Rectangle 33"/>
          <p:cNvSpPr/>
          <p:nvPr/>
        </p:nvSpPr>
        <p:spPr>
          <a:xfrm>
            <a:off x="2743200" y="609600"/>
            <a:ext cx="3810000" cy="990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00B050"/>
                </a:solidFill>
                <a:latin typeface="+mj-lt"/>
              </a:rPr>
              <a:t>সূচিপত্র   </a:t>
            </a:r>
            <a:endParaRPr lang="en-US" sz="4000" b="1" dirty="0">
              <a:solidFill>
                <a:srgbClr val="00B050"/>
              </a:solidFill>
              <a:latin typeface="+mj-lt"/>
            </a:endParaRPr>
          </a:p>
        </p:txBody>
      </p:sp>
      <p:sp>
        <p:nvSpPr>
          <p:cNvPr id="27650" name="AutoShape 2" descr="How Can Digital Marketing Helps You Lead The Business In The Global Village  - Pro Digital Marketing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1" name="Picture 3" descr="C:\Users\Susmita\Desktop\New folder\how-can-digital-marketing-helps-you-lead-the-business-in-the-global-village_orig.jpg"/>
          <p:cNvPicPr>
            <a:picLocks noChangeAspect="1" noChangeArrowheads="1"/>
          </p:cNvPicPr>
          <p:nvPr/>
        </p:nvPicPr>
        <p:blipFill>
          <a:blip r:embed="rId2"/>
          <a:srcRect/>
          <a:stretch>
            <a:fillRect/>
          </a:stretch>
        </p:blipFill>
        <p:spPr bwMode="auto">
          <a:xfrm>
            <a:off x="2743200" y="2057400"/>
            <a:ext cx="3774258" cy="3810000"/>
          </a:xfrm>
          <a:prstGeom prst="ellipse">
            <a:avLst/>
          </a:prstGeom>
          <a:ln>
            <a:noFill/>
          </a:ln>
          <a:effectLst>
            <a:softEdge rad="112500"/>
          </a:effectLst>
        </p:spPr>
      </p:pic>
    </p:spTree>
    <p:extLst>
      <p:ext uri="{BB962C8B-B14F-4D97-AF65-F5344CB8AC3E}">
        <p14:creationId xmlns:p14="http://schemas.microsoft.com/office/powerpoint/2010/main" xmlns="" val="30528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ppt_x</p:attrName>
                                        </p:attrNameLst>
                                      </p:cBhvr>
                                      <p:tavLst>
                                        <p:tav tm="0">
                                          <p:val>
                                            <p:strVal val="#ppt_x-.2"/>
                                          </p:val>
                                        </p:tav>
                                        <p:tav tm="100000">
                                          <p:val>
                                            <p:strVal val="#ppt_x"/>
                                          </p:val>
                                        </p:tav>
                                      </p:tavLst>
                                    </p:anim>
                                    <p:anim calcmode="lin" valueType="num">
                                      <p:cBhvr>
                                        <p:cTn id="8"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ppt_x</p:attrName>
                                        </p:attrNameLst>
                                      </p:cBhvr>
                                      <p:tavLst>
                                        <p:tav tm="0">
                                          <p:val>
                                            <p:strVal val="#ppt_x-.2"/>
                                          </p:val>
                                        </p:tav>
                                        <p:tav tm="100000">
                                          <p:val>
                                            <p:strVal val="#ppt_x"/>
                                          </p:val>
                                        </p:tav>
                                      </p:tavLst>
                                    </p:anim>
                                    <p:anim calcmode="lin" valueType="num">
                                      <p:cBhvr>
                                        <p:cTn id="1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ppt_x</p:attrName>
                                        </p:attrNameLst>
                                      </p:cBhvr>
                                      <p:tavLst>
                                        <p:tav tm="0">
                                          <p:val>
                                            <p:strVal val="#ppt_x-.2"/>
                                          </p:val>
                                        </p:tav>
                                        <p:tav tm="100000">
                                          <p:val>
                                            <p:strVal val="#ppt_x"/>
                                          </p:val>
                                        </p:tav>
                                      </p:tavLst>
                                    </p:anim>
                                    <p:anim calcmode="lin" valueType="num">
                                      <p:cBhvr>
                                        <p:cTn id="20"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1"/>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ppt_x</p:attrName>
                                        </p:attrNameLst>
                                      </p:cBhvr>
                                      <p:tavLst>
                                        <p:tav tm="0">
                                          <p:val>
                                            <p:strVal val="#ppt_x-.2"/>
                                          </p:val>
                                        </p:tav>
                                        <p:tav tm="100000">
                                          <p:val>
                                            <p:strVal val="#ppt_x"/>
                                          </p:val>
                                        </p:tav>
                                      </p:tavLst>
                                    </p:anim>
                                    <p:anim calcmode="lin" valueType="num">
                                      <p:cBhvr>
                                        <p:cTn id="2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0"/>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1000" fill="hold"/>
                                        <p:tgtEl>
                                          <p:spTgt spid="23"/>
                                        </p:tgtEl>
                                        <p:attrNameLst>
                                          <p:attrName>ppt_x</p:attrName>
                                        </p:attrNameLst>
                                      </p:cBhvr>
                                      <p:tavLst>
                                        <p:tav tm="0">
                                          <p:val>
                                            <p:strVal val="#ppt_x-.2"/>
                                          </p:val>
                                        </p:tav>
                                        <p:tav tm="100000">
                                          <p:val>
                                            <p:strVal val="#ppt_x"/>
                                          </p:val>
                                        </p:tav>
                                      </p:tavLst>
                                    </p:anim>
                                    <p:anim calcmode="lin" valueType="num">
                                      <p:cBhvr>
                                        <p:cTn id="30"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3"/>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ppt_x</p:attrName>
                                        </p:attrNameLst>
                                      </p:cBhvr>
                                      <p:tavLst>
                                        <p:tav tm="0">
                                          <p:val>
                                            <p:strVal val="#ppt_x-.2"/>
                                          </p:val>
                                        </p:tav>
                                        <p:tav tm="100000">
                                          <p:val>
                                            <p:strVal val="#ppt_x"/>
                                          </p:val>
                                        </p:tav>
                                      </p:tavLst>
                                    </p:anim>
                                    <p:anim calcmode="lin" valueType="num">
                                      <p:cBhvr>
                                        <p:cTn id="35"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4"/>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ppt_x</p:attrName>
                                        </p:attrNameLst>
                                      </p:cBhvr>
                                      <p:tavLst>
                                        <p:tav tm="0">
                                          <p:val>
                                            <p:strVal val="#ppt_x-.2"/>
                                          </p:val>
                                        </p:tav>
                                        <p:tav tm="100000">
                                          <p:val>
                                            <p:strVal val="#ppt_x"/>
                                          </p:val>
                                        </p:tav>
                                      </p:tavLst>
                                    </p:anim>
                                    <p:anim calcmode="lin" valueType="num">
                                      <p:cBhvr>
                                        <p:cTn id="40"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5"/>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1000" fill="hold"/>
                                        <p:tgtEl>
                                          <p:spTgt spid="26"/>
                                        </p:tgtEl>
                                        <p:attrNameLst>
                                          <p:attrName>ppt_x</p:attrName>
                                        </p:attrNameLst>
                                      </p:cBhvr>
                                      <p:tavLst>
                                        <p:tav tm="0">
                                          <p:val>
                                            <p:strVal val="#ppt_x-.2"/>
                                          </p:val>
                                        </p:tav>
                                        <p:tav tm="100000">
                                          <p:val>
                                            <p:strVal val="#ppt_x"/>
                                          </p:val>
                                        </p:tav>
                                      </p:tavLst>
                                    </p:anim>
                                    <p:anim calcmode="lin" valueType="num">
                                      <p:cBhvr>
                                        <p:cTn id="4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6"/>
                                        </p:tgtEl>
                                      </p:cBhvr>
                                    </p:animEffect>
                                  </p:childTnLst>
                                </p:cTn>
                              </p:par>
                              <p:par>
                                <p:cTn id="47" presetID="29"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1000" fill="hold"/>
                                        <p:tgtEl>
                                          <p:spTgt spid="27"/>
                                        </p:tgtEl>
                                        <p:attrNameLst>
                                          <p:attrName>ppt_x</p:attrName>
                                        </p:attrNameLst>
                                      </p:cBhvr>
                                      <p:tavLst>
                                        <p:tav tm="0">
                                          <p:val>
                                            <p:strVal val="#ppt_x-.2"/>
                                          </p:val>
                                        </p:tav>
                                        <p:tav tm="100000">
                                          <p:val>
                                            <p:strVal val="#ppt_x"/>
                                          </p:val>
                                        </p:tav>
                                      </p:tavLst>
                                    </p:anim>
                                    <p:anim calcmode="lin" valueType="num">
                                      <p:cBhvr>
                                        <p:cTn id="50"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7"/>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1000" fill="hold"/>
                                        <p:tgtEl>
                                          <p:spTgt spid="28"/>
                                        </p:tgtEl>
                                        <p:attrNameLst>
                                          <p:attrName>ppt_x</p:attrName>
                                        </p:attrNameLst>
                                      </p:cBhvr>
                                      <p:tavLst>
                                        <p:tav tm="0">
                                          <p:val>
                                            <p:strVal val="#ppt_x-.2"/>
                                          </p:val>
                                        </p:tav>
                                        <p:tav tm="100000">
                                          <p:val>
                                            <p:strVal val="#ppt_x"/>
                                          </p:val>
                                        </p:tav>
                                      </p:tavLst>
                                    </p:anim>
                                    <p:anim calcmode="lin" valueType="num">
                                      <p:cBhvr>
                                        <p:cTn id="55"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56" dur="1000"/>
                                        <p:tgtEl>
                                          <p:spTgt spid="28"/>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1000" fill="hold"/>
                                        <p:tgtEl>
                                          <p:spTgt spid="29"/>
                                        </p:tgtEl>
                                        <p:attrNameLst>
                                          <p:attrName>ppt_x</p:attrName>
                                        </p:attrNameLst>
                                      </p:cBhvr>
                                      <p:tavLst>
                                        <p:tav tm="0">
                                          <p:val>
                                            <p:strVal val="#ppt_x-.2"/>
                                          </p:val>
                                        </p:tav>
                                        <p:tav tm="100000">
                                          <p:val>
                                            <p:strVal val="#ppt_x"/>
                                          </p:val>
                                        </p:tav>
                                      </p:tavLst>
                                    </p:anim>
                                    <p:anim calcmode="lin" valueType="num">
                                      <p:cBhvr>
                                        <p:cTn id="60"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61" dur="1000"/>
                                        <p:tgtEl>
                                          <p:spTgt spid="29"/>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1000" fill="hold"/>
                                        <p:tgtEl>
                                          <p:spTgt spid="30"/>
                                        </p:tgtEl>
                                        <p:attrNameLst>
                                          <p:attrName>ppt_x</p:attrName>
                                        </p:attrNameLst>
                                      </p:cBhvr>
                                      <p:tavLst>
                                        <p:tav tm="0">
                                          <p:val>
                                            <p:strVal val="#ppt_x-.2"/>
                                          </p:val>
                                        </p:tav>
                                        <p:tav tm="100000">
                                          <p:val>
                                            <p:strVal val="#ppt_x"/>
                                          </p:val>
                                        </p:tav>
                                      </p:tavLst>
                                    </p:anim>
                                    <p:anim calcmode="lin" valueType="num">
                                      <p:cBhvr>
                                        <p:cTn id="65"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66" dur="1000"/>
                                        <p:tgtEl>
                                          <p:spTgt spid="30"/>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1000" fill="hold"/>
                                        <p:tgtEl>
                                          <p:spTgt spid="31"/>
                                        </p:tgtEl>
                                        <p:attrNameLst>
                                          <p:attrName>ppt_x</p:attrName>
                                        </p:attrNameLst>
                                      </p:cBhvr>
                                      <p:tavLst>
                                        <p:tav tm="0">
                                          <p:val>
                                            <p:strVal val="#ppt_x-.2"/>
                                          </p:val>
                                        </p:tav>
                                        <p:tav tm="100000">
                                          <p:val>
                                            <p:strVal val="#ppt_x"/>
                                          </p:val>
                                        </p:tav>
                                      </p:tavLst>
                                    </p:anim>
                                    <p:anim calcmode="lin" valueType="num">
                                      <p:cBhvr>
                                        <p:cTn id="70"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7" presetClass="entr" presetSubtype="4" fill="hold" nodeType="clickEffect">
                                  <p:stCondLst>
                                    <p:cond delay="0"/>
                                  </p:stCondLst>
                                  <p:childTnLst>
                                    <p:set>
                                      <p:cBhvr>
                                        <p:cTn id="75" dur="1" fill="hold">
                                          <p:stCondLst>
                                            <p:cond delay="0"/>
                                          </p:stCondLst>
                                        </p:cTn>
                                        <p:tgtEl>
                                          <p:spTgt spid="27651"/>
                                        </p:tgtEl>
                                        <p:attrNameLst>
                                          <p:attrName>style.visibility</p:attrName>
                                        </p:attrNameLst>
                                      </p:cBhvr>
                                      <p:to>
                                        <p:strVal val="visible"/>
                                      </p:to>
                                    </p:set>
                                    <p:anim calcmode="lin" valueType="num">
                                      <p:cBhvr additive="base">
                                        <p:cTn id="76" dur="5000" fill="hold"/>
                                        <p:tgtEl>
                                          <p:spTgt spid="27651"/>
                                        </p:tgtEl>
                                        <p:attrNameLst>
                                          <p:attrName>ppt_x</p:attrName>
                                        </p:attrNameLst>
                                      </p:cBhvr>
                                      <p:tavLst>
                                        <p:tav tm="0">
                                          <p:val>
                                            <p:strVal val="#ppt_x"/>
                                          </p:val>
                                        </p:tav>
                                        <p:tav tm="100000">
                                          <p:val>
                                            <p:strVal val="#ppt_x"/>
                                          </p:val>
                                        </p:tav>
                                      </p:tavLst>
                                    </p:anim>
                                    <p:anim calcmode="lin" valueType="num">
                                      <p:cBhvr additive="base">
                                        <p:cTn id="77" dur="5000" fill="hold"/>
                                        <p:tgtEl>
                                          <p:spTgt spid="27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6324600"/>
            <a:ext cx="7855035" cy="369332"/>
          </a:xfrm>
          <a:prstGeom prst="rect">
            <a:avLst/>
          </a:prstGeom>
        </p:spPr>
        <p:txBody>
          <a:bodyPr wrap="none">
            <a:spAutoFit/>
          </a:bodyPr>
          <a:lstStyle/>
          <a:p>
            <a:pPr algn="ctr"/>
            <a:r>
              <a:rPr lang="en-US" b="1" dirty="0" err="1" smtClean="0">
                <a:solidFill>
                  <a:srgbClr val="7030A0"/>
                </a:solidFill>
                <a:latin typeface="NikoshBAN" pitchFamily="2" charset="0"/>
                <a:cs typeface="NikoshBAN" pitchFamily="2" charset="0"/>
              </a:rPr>
              <a:t>Susmita</a:t>
            </a:r>
            <a:r>
              <a:rPr lang="en-US" b="1" dirty="0" smtClean="0">
                <a:solidFill>
                  <a:srgbClr val="7030A0"/>
                </a:solidFill>
                <a:latin typeface="NikoshBAN" pitchFamily="2" charset="0"/>
                <a:cs typeface="NikoshBAN" pitchFamily="2" charset="0"/>
              </a:rPr>
              <a:t> Roy, Lecturer of ICT, </a:t>
            </a:r>
            <a:r>
              <a:rPr lang="en-US" b="1" dirty="0" err="1" smtClean="0">
                <a:solidFill>
                  <a:srgbClr val="7030A0"/>
                </a:solidFill>
                <a:latin typeface="NikoshBAN" pitchFamily="2" charset="0"/>
                <a:cs typeface="NikoshBAN" pitchFamily="2" charset="0"/>
              </a:rPr>
              <a:t>Chirirbandar</a:t>
            </a:r>
            <a:r>
              <a:rPr lang="en-US" b="1" dirty="0" smtClean="0">
                <a:solidFill>
                  <a:srgbClr val="7030A0"/>
                </a:solidFill>
                <a:latin typeface="NikoshBAN" pitchFamily="2" charset="0"/>
                <a:cs typeface="NikoshBAN" pitchFamily="2" charset="0"/>
              </a:rPr>
              <a:t> Govt. College, </a:t>
            </a:r>
            <a:r>
              <a:rPr lang="en-US" b="1" dirty="0" err="1" smtClean="0">
                <a:solidFill>
                  <a:srgbClr val="7030A0"/>
                </a:solidFill>
                <a:latin typeface="NikoshBAN" pitchFamily="2" charset="0"/>
                <a:cs typeface="NikoshBAN" pitchFamily="2" charset="0"/>
              </a:rPr>
              <a:t>Dinajpur</a:t>
            </a:r>
            <a:r>
              <a:rPr lang="en-US" b="1" dirty="0" smtClean="0">
                <a:solidFill>
                  <a:srgbClr val="7030A0"/>
                </a:solidFill>
                <a:latin typeface="NikoshBAN" pitchFamily="2" charset="0"/>
                <a:cs typeface="NikoshBAN" pitchFamily="2" charset="0"/>
              </a:rPr>
              <a:t> </a:t>
            </a:r>
            <a:endParaRPr lang="en-US" b="1" dirty="0">
              <a:solidFill>
                <a:srgbClr val="7030A0"/>
              </a:solidFill>
            </a:endParaRPr>
          </a:p>
        </p:txBody>
      </p:sp>
      <p:sp>
        <p:nvSpPr>
          <p:cNvPr id="6" name="Rectangle 5"/>
          <p:cNvSpPr/>
          <p:nvPr/>
        </p:nvSpPr>
        <p:spPr>
          <a:xfrm>
            <a:off x="3200400" y="304800"/>
            <a:ext cx="2667000" cy="646331"/>
          </a:xfrm>
          <a:prstGeom prst="rect">
            <a:avLst/>
          </a:prstGeom>
        </p:spPr>
        <p:txBody>
          <a:bodyPr wrap="square">
            <a:spAutoFit/>
          </a:bodyPr>
          <a:lstStyle/>
          <a:p>
            <a:pPr algn="ctr"/>
            <a:r>
              <a:rPr lang="bn-IN" sz="3600" b="1" dirty="0" smtClean="0">
                <a:solidFill>
                  <a:schemeClr val="accent2">
                    <a:lumMod val="75000"/>
                  </a:schemeClr>
                </a:solidFill>
                <a:latin typeface="NikoshBAN" pitchFamily="2" charset="0"/>
                <a:cs typeface="NikoshBAN" pitchFamily="2" charset="0"/>
              </a:rPr>
              <a:t>কিউ আর কোড </a:t>
            </a:r>
            <a:endParaRPr lang="en-US" sz="3600" dirty="0">
              <a:solidFill>
                <a:schemeClr val="accent2">
                  <a:lumMod val="75000"/>
                </a:schemeClr>
              </a:solidFill>
            </a:endParaRPr>
          </a:p>
        </p:txBody>
      </p:sp>
      <p:pic>
        <p:nvPicPr>
          <p:cNvPr id="44034" name="Picture 2" descr="What is a QR Code and how do I scan one? | Kaspersky"/>
          <p:cNvPicPr>
            <a:picLocks noChangeAspect="1" noChangeArrowheads="1"/>
          </p:cNvPicPr>
          <p:nvPr/>
        </p:nvPicPr>
        <p:blipFill>
          <a:blip r:embed="rId2" cstate="print"/>
          <a:srcRect/>
          <a:stretch>
            <a:fillRect/>
          </a:stretch>
        </p:blipFill>
        <p:spPr bwMode="auto">
          <a:xfrm>
            <a:off x="3810000" y="1219200"/>
            <a:ext cx="4572000" cy="3810000"/>
          </a:xfrm>
          <a:prstGeom prst="rect">
            <a:avLst/>
          </a:prstGeom>
          <a:noFill/>
        </p:spPr>
      </p:pic>
      <p:sp>
        <p:nvSpPr>
          <p:cNvPr id="7" name="Rectangle 6"/>
          <p:cNvSpPr/>
          <p:nvPr/>
        </p:nvSpPr>
        <p:spPr>
          <a:xfrm>
            <a:off x="228600" y="1219200"/>
            <a:ext cx="3276600" cy="3970318"/>
          </a:xfrm>
          <a:prstGeom prst="rect">
            <a:avLst/>
          </a:prstGeom>
        </p:spPr>
        <p:txBody>
          <a:bodyPr wrap="square">
            <a:spAutoFit/>
          </a:bodyPr>
          <a:lstStyle/>
          <a:p>
            <a:pPr algn="just"/>
            <a:r>
              <a:rPr lang="en-US" sz="2800" dirty="0" smtClean="0">
                <a:solidFill>
                  <a:srgbClr val="0070C0"/>
                </a:solidFill>
              </a:rPr>
              <a:t>QR Code </a:t>
            </a:r>
            <a:r>
              <a:rPr lang="bn-IN" sz="2800" dirty="0" smtClean="0">
                <a:solidFill>
                  <a:srgbClr val="0070C0"/>
                </a:solidFill>
              </a:rPr>
              <a:t>হলো</a:t>
            </a:r>
            <a:r>
              <a:rPr lang="en-US" sz="2800" dirty="0" smtClean="0">
                <a:solidFill>
                  <a:srgbClr val="0070C0"/>
                </a:solidFill>
              </a:rPr>
              <a:t> Quick Response Code </a:t>
            </a:r>
            <a:r>
              <a:rPr lang="bn-IN" sz="2800" dirty="0" smtClean="0">
                <a:solidFill>
                  <a:srgbClr val="0070C0"/>
                </a:solidFill>
              </a:rPr>
              <a:t>এক ধরনের ম্যাট্রিক্স/</a:t>
            </a:r>
            <a:r>
              <a:rPr lang="en-US" sz="2800" dirty="0" smtClean="0">
                <a:solidFill>
                  <a:srgbClr val="0070C0"/>
                </a:solidFill>
              </a:rPr>
              <a:t> </a:t>
            </a:r>
            <a:r>
              <a:rPr lang="en-US" sz="2800" dirty="0" smtClean="0">
                <a:solidFill>
                  <a:srgbClr val="0070C0"/>
                </a:solidFill>
                <a:latin typeface="Arial" pitchFamily="34" charset="0"/>
                <a:cs typeface="Arial" pitchFamily="34" charset="0"/>
              </a:rPr>
              <a:t>2d </a:t>
            </a:r>
            <a:r>
              <a:rPr lang="bn-IN" sz="2800" dirty="0" smtClean="0">
                <a:solidFill>
                  <a:srgbClr val="0070C0"/>
                </a:solidFill>
                <a:cs typeface="+mj-cs"/>
              </a:rPr>
              <a:t>বারকোড। মেসেজ, নম্বর বা অক্ষর দিয়ে তৈরী ডেটা, সাইটের </a:t>
            </a:r>
            <a:r>
              <a:rPr lang="en-US" sz="2800" dirty="0" smtClean="0">
                <a:solidFill>
                  <a:srgbClr val="0070C0"/>
                </a:solidFill>
                <a:cs typeface="+mj-cs"/>
              </a:rPr>
              <a:t>URL, </a:t>
            </a:r>
            <a:r>
              <a:rPr lang="bn-IN" sz="2800" dirty="0" smtClean="0">
                <a:solidFill>
                  <a:srgbClr val="0070C0"/>
                </a:solidFill>
                <a:cs typeface="+mj-cs"/>
              </a:rPr>
              <a:t>ফোন নাম্বার ইত্যাদি ছবির আকারে এনকোড করে রাখা হয়। </a:t>
            </a:r>
            <a:r>
              <a:rPr lang="bn-IN" sz="2800" dirty="0" smtClean="0">
                <a:solidFill>
                  <a:srgbClr val="0070C0"/>
                </a:solidFill>
                <a:latin typeface="Arial" pitchFamily="34" charset="0"/>
                <a:cs typeface="Arial" pitchFamily="34" charset="0"/>
              </a:rPr>
              <a:t> </a:t>
            </a:r>
            <a:r>
              <a:rPr lang="bn-IN" sz="2800" dirty="0" smtClean="0">
                <a:solidFill>
                  <a:srgbClr val="0070C0"/>
                </a:solidFill>
              </a:rPr>
              <a:t> </a:t>
            </a:r>
            <a:endParaRPr lang="en-US" sz="2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44034"/>
                                        </p:tgtEl>
                                        <p:attrNameLst>
                                          <p:attrName>style.visibility</p:attrName>
                                        </p:attrNameLst>
                                      </p:cBhvr>
                                      <p:to>
                                        <p:strVal val="visible"/>
                                      </p:to>
                                    </p:set>
                                    <p:anim calcmode="lin" valueType="num">
                                      <p:cBhvr additive="base">
                                        <p:cTn id="21" dur="5000" fill="hold"/>
                                        <p:tgtEl>
                                          <p:spTgt spid="44034"/>
                                        </p:tgtEl>
                                        <p:attrNameLst>
                                          <p:attrName>ppt_x</p:attrName>
                                        </p:attrNameLst>
                                      </p:cBhvr>
                                      <p:tavLst>
                                        <p:tav tm="0">
                                          <p:val>
                                            <p:strVal val="#ppt_x"/>
                                          </p:val>
                                        </p:tav>
                                        <p:tav tm="100000">
                                          <p:val>
                                            <p:strVal val="#ppt_x"/>
                                          </p:val>
                                        </p:tav>
                                      </p:tavLst>
                                    </p:anim>
                                    <p:anim calcmode="lin" valueType="num">
                                      <p:cBhvr additive="base">
                                        <p:cTn id="22" dur="5000" fill="hold"/>
                                        <p:tgtEl>
                                          <p:spTgt spid="44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evel 8"/>
          <p:cNvSpPr/>
          <p:nvPr/>
        </p:nvSpPr>
        <p:spPr>
          <a:xfrm>
            <a:off x="3048000" y="6096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2E0FB1"/>
                </a:solidFill>
                <a:latin typeface="NikoshBAN" pitchFamily="2" charset="0"/>
                <a:cs typeface="NikoshBAN" pitchFamily="2" charset="0"/>
              </a:rPr>
              <a:t>একক কাজ</a:t>
            </a:r>
            <a:endParaRPr lang="en-US" sz="3600" b="1" dirty="0">
              <a:solidFill>
                <a:srgbClr val="2E0FB1"/>
              </a:solidFill>
              <a:latin typeface="NikoshBAN" pitchFamily="2" charset="0"/>
              <a:cs typeface="NikoshBAN" pitchFamily="2" charset="0"/>
            </a:endParaRPr>
          </a:p>
        </p:txBody>
      </p:sp>
      <p:sp>
        <p:nvSpPr>
          <p:cNvPr id="10" name="Rectangle 9"/>
          <p:cNvSpPr/>
          <p:nvPr/>
        </p:nvSpPr>
        <p:spPr>
          <a:xfrm>
            <a:off x="1295400" y="2362200"/>
            <a:ext cx="6120586" cy="646331"/>
          </a:xfrm>
          <a:prstGeom prst="rect">
            <a:avLst/>
          </a:prstGeom>
        </p:spPr>
        <p:txBody>
          <a:bodyPr wrap="none">
            <a:spAutoFit/>
          </a:bodyPr>
          <a:lstStyle/>
          <a:p>
            <a:pPr algn="ctr"/>
            <a:r>
              <a:rPr lang="bn-IN" sz="3600" b="1" dirty="0" smtClean="0">
                <a:solidFill>
                  <a:srgbClr val="7030A0"/>
                </a:solidFill>
                <a:latin typeface="NikoshBAN" pitchFamily="2" charset="0"/>
                <a:cs typeface="NikoshBAN" pitchFamily="2" charset="0"/>
              </a:rPr>
              <a:t>ব্যবসা-বানিজ্যে বিশ্বগ্রাম এর ভূমিকা </a:t>
            </a:r>
            <a:r>
              <a:rPr lang="bn-IN" sz="3600" b="1" dirty="0" smtClean="0">
                <a:solidFill>
                  <a:srgbClr val="7030A0"/>
                </a:solidFill>
                <a:latin typeface="NikoshBAN" pitchFamily="2" charset="0"/>
                <a:cs typeface="NikoshBAN" pitchFamily="2" charset="0"/>
              </a:rPr>
              <a:t>লিখ ।</a:t>
            </a:r>
            <a:endParaRPr lang="en-US" sz="3600" dirty="0">
              <a:solidFill>
                <a:srgbClr val="0070C0"/>
              </a:solidFill>
            </a:endParaRPr>
          </a:p>
        </p:txBody>
      </p:sp>
      <p:sp>
        <p:nvSpPr>
          <p:cNvPr id="11" name="Rectangle 10"/>
          <p:cNvSpPr/>
          <p:nvPr/>
        </p:nvSpPr>
        <p:spPr>
          <a:xfrm>
            <a:off x="685800" y="6324600"/>
            <a:ext cx="7855035" cy="369332"/>
          </a:xfrm>
          <a:prstGeom prst="rect">
            <a:avLst/>
          </a:prstGeom>
        </p:spPr>
        <p:txBody>
          <a:bodyPr wrap="none">
            <a:spAutoFit/>
          </a:bodyPr>
          <a:lstStyle/>
          <a:p>
            <a:pPr algn="ctr"/>
            <a:r>
              <a:rPr lang="en-US" b="1" dirty="0" err="1" smtClean="0">
                <a:solidFill>
                  <a:srgbClr val="2E0FB1"/>
                </a:solidFill>
                <a:latin typeface="NikoshBAN" pitchFamily="2" charset="0"/>
                <a:cs typeface="NikoshBAN" pitchFamily="2" charset="0"/>
              </a:rPr>
              <a:t>Susmita</a:t>
            </a:r>
            <a:r>
              <a:rPr lang="en-US" b="1" dirty="0" smtClean="0">
                <a:solidFill>
                  <a:srgbClr val="2E0FB1"/>
                </a:solidFill>
                <a:latin typeface="NikoshBAN" pitchFamily="2" charset="0"/>
                <a:cs typeface="NikoshBAN" pitchFamily="2" charset="0"/>
              </a:rPr>
              <a:t> Roy, Lecturer of ICT, </a:t>
            </a:r>
            <a:r>
              <a:rPr lang="en-US" b="1" dirty="0" err="1" smtClean="0">
                <a:solidFill>
                  <a:srgbClr val="2E0FB1"/>
                </a:solidFill>
                <a:latin typeface="NikoshBAN" pitchFamily="2" charset="0"/>
                <a:cs typeface="NikoshBAN" pitchFamily="2" charset="0"/>
              </a:rPr>
              <a:t>Chirirbandar</a:t>
            </a:r>
            <a:r>
              <a:rPr lang="en-US" b="1" dirty="0" smtClean="0">
                <a:solidFill>
                  <a:srgbClr val="2E0FB1"/>
                </a:solidFill>
                <a:latin typeface="NikoshBAN" pitchFamily="2" charset="0"/>
                <a:cs typeface="NikoshBAN" pitchFamily="2" charset="0"/>
              </a:rPr>
              <a:t> Govt. College, </a:t>
            </a:r>
            <a:r>
              <a:rPr lang="en-US" b="1" dirty="0" err="1" smtClean="0">
                <a:solidFill>
                  <a:srgbClr val="2E0FB1"/>
                </a:solidFill>
                <a:latin typeface="NikoshBAN" pitchFamily="2" charset="0"/>
                <a:cs typeface="NikoshBAN" pitchFamily="2" charset="0"/>
              </a:rPr>
              <a:t>Dinajpur</a:t>
            </a:r>
            <a:r>
              <a:rPr lang="en-US" b="1" dirty="0" smtClean="0">
                <a:solidFill>
                  <a:srgbClr val="2E0FB1"/>
                </a:solidFill>
                <a:latin typeface="NikoshBAN" pitchFamily="2" charset="0"/>
                <a:cs typeface="NikoshBAN" pitchFamily="2" charset="0"/>
              </a:rPr>
              <a:t> </a:t>
            </a:r>
            <a:endParaRPr lang="en-US" b="1" dirty="0">
              <a:solidFill>
                <a:srgbClr val="2E0FB1"/>
              </a:solidFill>
            </a:endParaRPr>
          </a:p>
        </p:txBody>
      </p:sp>
      <p:pic>
        <p:nvPicPr>
          <p:cNvPr id="12" name="Picture 2" descr="http://bsaefiling.fincen.treas.gov/images/individua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0400" y="3276600"/>
            <a:ext cx="2362200" cy="236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943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0" fill="hold"/>
                                        <p:tgtEl>
                                          <p:spTgt spid="12"/>
                                        </p:tgtEl>
                                        <p:attrNameLst>
                                          <p:attrName>ppt_x</p:attrName>
                                        </p:attrNameLst>
                                      </p:cBhvr>
                                      <p:tavLst>
                                        <p:tav tm="0">
                                          <p:val>
                                            <p:strVal val="#ppt_x"/>
                                          </p:val>
                                        </p:tav>
                                        <p:tav tm="100000">
                                          <p:val>
                                            <p:strVal val="#ppt_x"/>
                                          </p:val>
                                        </p:tav>
                                      </p:tavLst>
                                    </p:anim>
                                    <p:anim calcmode="lin" valueType="num">
                                      <p:cBhvr additive="base">
                                        <p:cTn id="22"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evel 8"/>
          <p:cNvSpPr/>
          <p:nvPr/>
        </p:nvSpPr>
        <p:spPr>
          <a:xfrm>
            <a:off x="3048000" y="6096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2E0FB1"/>
                </a:solidFill>
                <a:latin typeface="NikoshBAN" pitchFamily="2" charset="0"/>
                <a:cs typeface="NikoshBAN" pitchFamily="2" charset="0"/>
              </a:rPr>
              <a:t>জোড়ায় কাজ</a:t>
            </a:r>
            <a:endParaRPr lang="en-US" sz="3600" b="1" dirty="0">
              <a:solidFill>
                <a:srgbClr val="2E0FB1"/>
              </a:solidFill>
              <a:latin typeface="NikoshBAN" pitchFamily="2" charset="0"/>
              <a:cs typeface="NikoshBAN" pitchFamily="2" charset="0"/>
            </a:endParaRPr>
          </a:p>
        </p:txBody>
      </p:sp>
      <p:sp>
        <p:nvSpPr>
          <p:cNvPr id="11" name="Rectangle 10"/>
          <p:cNvSpPr/>
          <p:nvPr/>
        </p:nvSpPr>
        <p:spPr>
          <a:xfrm>
            <a:off x="2362200" y="2133600"/>
            <a:ext cx="4193776" cy="646331"/>
          </a:xfrm>
          <a:prstGeom prst="rect">
            <a:avLst/>
          </a:prstGeom>
        </p:spPr>
        <p:txBody>
          <a:bodyPr wrap="none">
            <a:spAutoFit/>
          </a:bodyPr>
          <a:lstStyle/>
          <a:p>
            <a:pPr algn="ctr"/>
            <a:r>
              <a:rPr lang="bn-IN" sz="3600" b="1" dirty="0" smtClean="0">
                <a:solidFill>
                  <a:srgbClr val="00B050"/>
                </a:solidFill>
                <a:latin typeface="NikoshBAN" pitchFamily="2" charset="0"/>
                <a:cs typeface="NikoshBAN" pitchFamily="2" charset="0"/>
              </a:rPr>
              <a:t>ই-কমার্স এর ভূমিকা লিখ</a:t>
            </a:r>
            <a:r>
              <a:rPr lang="bn-IN" sz="3600" b="1" dirty="0" smtClean="0">
                <a:solidFill>
                  <a:srgbClr val="00B050"/>
                </a:solidFill>
                <a:latin typeface="NikoshBAN" pitchFamily="2" charset="0"/>
                <a:cs typeface="NikoshBAN" pitchFamily="2" charset="0"/>
              </a:rPr>
              <a:t>। </a:t>
            </a:r>
            <a:r>
              <a:rPr lang="pt-BR" sz="3600" b="1" dirty="0" smtClean="0">
                <a:solidFill>
                  <a:srgbClr val="00B050"/>
                </a:solidFill>
                <a:latin typeface="SutonnyMJ" pitchFamily="2" charset="0"/>
                <a:cs typeface="SutonnyMJ" pitchFamily="2" charset="0"/>
              </a:rPr>
              <a:t> </a:t>
            </a:r>
            <a:endParaRPr lang="en-US" sz="3600" dirty="0">
              <a:solidFill>
                <a:srgbClr val="00B050"/>
              </a:solidFill>
            </a:endParaRPr>
          </a:p>
        </p:txBody>
      </p:sp>
      <p:sp>
        <p:nvSpPr>
          <p:cNvPr id="12" name="Rectangle 11"/>
          <p:cNvSpPr/>
          <p:nvPr/>
        </p:nvSpPr>
        <p:spPr>
          <a:xfrm>
            <a:off x="685800" y="6324600"/>
            <a:ext cx="7855035" cy="369332"/>
          </a:xfrm>
          <a:prstGeom prst="rect">
            <a:avLst/>
          </a:prstGeom>
        </p:spPr>
        <p:txBody>
          <a:bodyPr wrap="none">
            <a:spAutoFit/>
          </a:bodyPr>
          <a:lstStyle/>
          <a:p>
            <a:pPr algn="ctr"/>
            <a:r>
              <a:rPr lang="en-US" b="1" dirty="0" err="1" smtClean="0">
                <a:solidFill>
                  <a:srgbClr val="2E0FB1"/>
                </a:solidFill>
                <a:latin typeface="NikoshBAN" pitchFamily="2" charset="0"/>
                <a:cs typeface="NikoshBAN" pitchFamily="2" charset="0"/>
              </a:rPr>
              <a:t>Susmita</a:t>
            </a:r>
            <a:r>
              <a:rPr lang="en-US" b="1" dirty="0" smtClean="0">
                <a:solidFill>
                  <a:srgbClr val="2E0FB1"/>
                </a:solidFill>
                <a:latin typeface="NikoshBAN" pitchFamily="2" charset="0"/>
                <a:cs typeface="NikoshBAN" pitchFamily="2" charset="0"/>
              </a:rPr>
              <a:t> Roy, Lecturer of ICT, </a:t>
            </a:r>
            <a:r>
              <a:rPr lang="en-US" b="1" dirty="0" err="1" smtClean="0">
                <a:solidFill>
                  <a:srgbClr val="2E0FB1"/>
                </a:solidFill>
                <a:latin typeface="NikoshBAN" pitchFamily="2" charset="0"/>
                <a:cs typeface="NikoshBAN" pitchFamily="2" charset="0"/>
              </a:rPr>
              <a:t>Chirirbandar</a:t>
            </a:r>
            <a:r>
              <a:rPr lang="en-US" b="1" dirty="0" smtClean="0">
                <a:solidFill>
                  <a:srgbClr val="2E0FB1"/>
                </a:solidFill>
                <a:latin typeface="NikoshBAN" pitchFamily="2" charset="0"/>
                <a:cs typeface="NikoshBAN" pitchFamily="2" charset="0"/>
              </a:rPr>
              <a:t> Govt. College, </a:t>
            </a:r>
            <a:r>
              <a:rPr lang="en-US" b="1" dirty="0" err="1" smtClean="0">
                <a:solidFill>
                  <a:srgbClr val="2E0FB1"/>
                </a:solidFill>
                <a:latin typeface="NikoshBAN" pitchFamily="2" charset="0"/>
                <a:cs typeface="NikoshBAN" pitchFamily="2" charset="0"/>
              </a:rPr>
              <a:t>Dinajpur</a:t>
            </a:r>
            <a:r>
              <a:rPr lang="en-US" b="1" dirty="0" smtClean="0">
                <a:solidFill>
                  <a:srgbClr val="2E0FB1"/>
                </a:solidFill>
                <a:latin typeface="NikoshBAN" pitchFamily="2" charset="0"/>
                <a:cs typeface="NikoshBAN" pitchFamily="2" charset="0"/>
              </a:rPr>
              <a:t> </a:t>
            </a:r>
            <a:endParaRPr lang="en-US" b="1" dirty="0">
              <a:solidFill>
                <a:srgbClr val="2E0FB1"/>
              </a:solidFill>
            </a:endParaRPr>
          </a:p>
        </p:txBody>
      </p:sp>
      <p:pic>
        <p:nvPicPr>
          <p:cNvPr id="5121" name="Picture 1" descr="C:\Users\Susmita\Desktop\New folder\coaching-cartoon.jpg"/>
          <p:cNvPicPr>
            <a:picLocks noChangeAspect="1" noChangeArrowheads="1"/>
          </p:cNvPicPr>
          <p:nvPr/>
        </p:nvPicPr>
        <p:blipFill>
          <a:blip r:embed="rId2"/>
          <a:srcRect/>
          <a:stretch>
            <a:fillRect/>
          </a:stretch>
        </p:blipFill>
        <p:spPr bwMode="auto">
          <a:xfrm>
            <a:off x="3048000" y="3124200"/>
            <a:ext cx="2971800" cy="2681530"/>
          </a:xfrm>
          <a:prstGeom prst="rect">
            <a:avLst/>
          </a:prstGeom>
          <a:noFill/>
        </p:spPr>
      </p:pic>
    </p:spTree>
    <p:extLst>
      <p:ext uri="{BB962C8B-B14F-4D97-AF65-F5344CB8AC3E}">
        <p14:creationId xmlns:p14="http://schemas.microsoft.com/office/powerpoint/2010/main" xmlns="" val="385943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5121"/>
                                        </p:tgtEl>
                                        <p:attrNameLst>
                                          <p:attrName>style.visibility</p:attrName>
                                        </p:attrNameLst>
                                      </p:cBhvr>
                                      <p:to>
                                        <p:strVal val="visible"/>
                                      </p:to>
                                    </p:set>
                                    <p:anim calcmode="lin" valueType="num">
                                      <p:cBhvr additive="base">
                                        <p:cTn id="21" dur="5000" fill="hold"/>
                                        <p:tgtEl>
                                          <p:spTgt spid="5121"/>
                                        </p:tgtEl>
                                        <p:attrNameLst>
                                          <p:attrName>ppt_x</p:attrName>
                                        </p:attrNameLst>
                                      </p:cBhvr>
                                      <p:tavLst>
                                        <p:tav tm="0">
                                          <p:val>
                                            <p:strVal val="#ppt_x"/>
                                          </p:val>
                                        </p:tav>
                                        <p:tav tm="100000">
                                          <p:val>
                                            <p:strVal val="#ppt_x"/>
                                          </p:val>
                                        </p:tav>
                                      </p:tavLst>
                                    </p:anim>
                                    <p:anim calcmode="lin" valueType="num">
                                      <p:cBhvr additive="base">
                                        <p:cTn id="22" dur="5000" fill="hold"/>
                                        <p:tgtEl>
                                          <p:spTgt spid="5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evel 13"/>
          <p:cNvSpPr/>
          <p:nvPr/>
        </p:nvSpPr>
        <p:spPr>
          <a:xfrm>
            <a:off x="3048000" y="6096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2E0FB1"/>
                </a:solidFill>
                <a:latin typeface="NikoshBAN" pitchFamily="2" charset="0"/>
                <a:cs typeface="NikoshBAN" pitchFamily="2" charset="0"/>
              </a:rPr>
              <a:t>দলীয় কাজ</a:t>
            </a:r>
            <a:endParaRPr lang="en-US" sz="3600" b="1" dirty="0">
              <a:solidFill>
                <a:srgbClr val="2E0FB1"/>
              </a:solidFill>
              <a:latin typeface="NikoshBAN" pitchFamily="2" charset="0"/>
              <a:cs typeface="NikoshBAN" pitchFamily="2" charset="0"/>
            </a:endParaRPr>
          </a:p>
        </p:txBody>
      </p:sp>
      <p:sp>
        <p:nvSpPr>
          <p:cNvPr id="15" name="Rectangle 14"/>
          <p:cNvSpPr/>
          <p:nvPr/>
        </p:nvSpPr>
        <p:spPr>
          <a:xfrm>
            <a:off x="1833009" y="2133600"/>
            <a:ext cx="5094664" cy="646331"/>
          </a:xfrm>
          <a:prstGeom prst="rect">
            <a:avLst/>
          </a:prstGeom>
        </p:spPr>
        <p:txBody>
          <a:bodyPr wrap="none">
            <a:spAutoFit/>
          </a:bodyPr>
          <a:lstStyle/>
          <a:p>
            <a:pPr algn="ctr"/>
            <a:r>
              <a:rPr lang="bn-IN" sz="3600" b="1" dirty="0" smtClean="0">
                <a:solidFill>
                  <a:srgbClr val="0070C0"/>
                </a:solidFill>
                <a:latin typeface="NikoshBAN" pitchFamily="2" charset="0"/>
                <a:cs typeface="NikoshBAN" pitchFamily="2" charset="0"/>
              </a:rPr>
              <a:t>ই-কমার্সে আইসিটির ব্যবহার লিখ। </a:t>
            </a:r>
            <a:endParaRPr lang="en-US" sz="3600" dirty="0">
              <a:solidFill>
                <a:srgbClr val="0070C0"/>
              </a:solidFill>
            </a:endParaRPr>
          </a:p>
        </p:txBody>
      </p:sp>
      <p:sp>
        <p:nvSpPr>
          <p:cNvPr id="16" name="Rectangle 15"/>
          <p:cNvSpPr/>
          <p:nvPr/>
        </p:nvSpPr>
        <p:spPr>
          <a:xfrm>
            <a:off x="685800" y="6324600"/>
            <a:ext cx="7855035" cy="369332"/>
          </a:xfrm>
          <a:prstGeom prst="rect">
            <a:avLst/>
          </a:prstGeom>
        </p:spPr>
        <p:txBody>
          <a:bodyPr wrap="none">
            <a:spAutoFit/>
          </a:bodyPr>
          <a:lstStyle/>
          <a:p>
            <a:pPr algn="ctr"/>
            <a:r>
              <a:rPr lang="en-US" b="1" dirty="0" err="1" smtClean="0">
                <a:solidFill>
                  <a:srgbClr val="2E0FB1"/>
                </a:solidFill>
                <a:latin typeface="NikoshBAN" pitchFamily="2" charset="0"/>
                <a:cs typeface="NikoshBAN" pitchFamily="2" charset="0"/>
              </a:rPr>
              <a:t>Susmita</a:t>
            </a:r>
            <a:r>
              <a:rPr lang="en-US" b="1" dirty="0" smtClean="0">
                <a:solidFill>
                  <a:srgbClr val="2E0FB1"/>
                </a:solidFill>
                <a:latin typeface="NikoshBAN" pitchFamily="2" charset="0"/>
                <a:cs typeface="NikoshBAN" pitchFamily="2" charset="0"/>
              </a:rPr>
              <a:t> Roy, Lecturer of ICT, </a:t>
            </a:r>
            <a:r>
              <a:rPr lang="en-US" b="1" dirty="0" err="1" smtClean="0">
                <a:solidFill>
                  <a:srgbClr val="2E0FB1"/>
                </a:solidFill>
                <a:latin typeface="NikoshBAN" pitchFamily="2" charset="0"/>
                <a:cs typeface="NikoshBAN" pitchFamily="2" charset="0"/>
              </a:rPr>
              <a:t>Chirirbandar</a:t>
            </a:r>
            <a:r>
              <a:rPr lang="en-US" b="1" dirty="0" smtClean="0">
                <a:solidFill>
                  <a:srgbClr val="2E0FB1"/>
                </a:solidFill>
                <a:latin typeface="NikoshBAN" pitchFamily="2" charset="0"/>
                <a:cs typeface="NikoshBAN" pitchFamily="2" charset="0"/>
              </a:rPr>
              <a:t> Govt. College, </a:t>
            </a:r>
            <a:r>
              <a:rPr lang="en-US" b="1" dirty="0" err="1" smtClean="0">
                <a:solidFill>
                  <a:srgbClr val="2E0FB1"/>
                </a:solidFill>
                <a:latin typeface="NikoshBAN" pitchFamily="2" charset="0"/>
                <a:cs typeface="NikoshBAN" pitchFamily="2" charset="0"/>
              </a:rPr>
              <a:t>Dinajpur</a:t>
            </a:r>
            <a:r>
              <a:rPr lang="en-US" b="1" dirty="0" smtClean="0">
                <a:solidFill>
                  <a:srgbClr val="2E0FB1"/>
                </a:solidFill>
                <a:latin typeface="NikoshBAN" pitchFamily="2" charset="0"/>
                <a:cs typeface="NikoshBAN" pitchFamily="2" charset="0"/>
              </a:rPr>
              <a:t> </a:t>
            </a:r>
            <a:endParaRPr lang="en-US" b="1" dirty="0">
              <a:solidFill>
                <a:srgbClr val="2E0FB1"/>
              </a:solidFill>
            </a:endParaRPr>
          </a:p>
        </p:txBody>
      </p:sp>
      <p:pic>
        <p:nvPicPr>
          <p:cNvPr id="4098" name="Picture 2" descr="Group Of Four Work At A Table With One Tablet - Pair Work And Group Work ,  Transparent Cartoon, Free Cliparts &amp; Silhouettes - NetClipart"/>
          <p:cNvPicPr>
            <a:picLocks noChangeAspect="1" noChangeArrowheads="1"/>
          </p:cNvPicPr>
          <p:nvPr/>
        </p:nvPicPr>
        <p:blipFill>
          <a:blip r:embed="rId2"/>
          <a:srcRect/>
          <a:stretch>
            <a:fillRect/>
          </a:stretch>
        </p:blipFill>
        <p:spPr bwMode="auto">
          <a:xfrm>
            <a:off x="2362200" y="2819400"/>
            <a:ext cx="4123765" cy="3048000"/>
          </a:xfrm>
          <a:prstGeom prst="rect">
            <a:avLst/>
          </a:prstGeom>
          <a:noFill/>
        </p:spPr>
      </p:pic>
    </p:spTree>
    <p:extLst>
      <p:ext uri="{BB962C8B-B14F-4D97-AF65-F5344CB8AC3E}">
        <p14:creationId xmlns:p14="http://schemas.microsoft.com/office/powerpoint/2010/main" xmlns="" val="9641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ppt_x</p:attrName>
                                        </p:attrNameLst>
                                      </p:cBhvr>
                                      <p:tavLst>
                                        <p:tav tm="0">
                                          <p:val>
                                            <p:strVal val="#ppt_x-.2"/>
                                          </p:val>
                                        </p:tav>
                                        <p:tav tm="100000">
                                          <p:val>
                                            <p:strVal val="#ppt_x"/>
                                          </p:val>
                                        </p:tav>
                                      </p:tavLst>
                                    </p:anim>
                                    <p:anim calcmode="lin" valueType="num">
                                      <p:cBhvr>
                                        <p:cTn id="1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additive="base">
                                        <p:cTn id="21" dur="5000" fill="hold"/>
                                        <p:tgtEl>
                                          <p:spTgt spid="4098"/>
                                        </p:tgtEl>
                                        <p:attrNameLst>
                                          <p:attrName>ppt_x</p:attrName>
                                        </p:attrNameLst>
                                      </p:cBhvr>
                                      <p:tavLst>
                                        <p:tav tm="0">
                                          <p:val>
                                            <p:strVal val="#ppt_x"/>
                                          </p:val>
                                        </p:tav>
                                        <p:tav tm="100000">
                                          <p:val>
                                            <p:strVal val="#ppt_x"/>
                                          </p:val>
                                        </p:tav>
                                      </p:tavLst>
                                    </p:anim>
                                    <p:anim calcmode="lin" valueType="num">
                                      <p:cBhvr additive="base">
                                        <p:cTn id="22" dur="50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9600" y="1447800"/>
            <a:ext cx="4951997" cy="646331"/>
          </a:xfrm>
          <a:prstGeom prst="rect">
            <a:avLst/>
          </a:prstGeom>
        </p:spPr>
        <p:txBody>
          <a:bodyPr wrap="none">
            <a:spAutoFit/>
          </a:bodyPr>
          <a:lstStyle/>
          <a:p>
            <a:r>
              <a:rPr lang="bn-IN" sz="3600" b="1" dirty="0" smtClean="0">
                <a:solidFill>
                  <a:srgbClr val="0070C0"/>
                </a:solidFill>
                <a:latin typeface="NikoshBAN" pitchFamily="2" charset="0"/>
                <a:cs typeface="NikoshBAN" pitchFamily="2" charset="0"/>
              </a:rPr>
              <a:t>আমরা কি কি শিখলাম---------- </a:t>
            </a:r>
            <a:r>
              <a:rPr lang="pt-BR" sz="3600" b="1" dirty="0" smtClean="0">
                <a:solidFill>
                  <a:srgbClr val="0070C0"/>
                </a:solidFill>
                <a:latin typeface="NikoshBAN" pitchFamily="2" charset="0"/>
                <a:cs typeface="NikoshBAN" pitchFamily="2" charset="0"/>
              </a:rPr>
              <a:t> </a:t>
            </a:r>
            <a:endParaRPr lang="en-US" sz="3600" b="1" dirty="0">
              <a:solidFill>
                <a:srgbClr val="0070C0"/>
              </a:solidFill>
              <a:latin typeface="NikoshBAN" pitchFamily="2" charset="0"/>
              <a:cs typeface="NikoshBAN" pitchFamily="2" charset="0"/>
            </a:endParaRPr>
          </a:p>
        </p:txBody>
      </p:sp>
      <p:sp>
        <p:nvSpPr>
          <p:cNvPr id="15" name="Rectangle 14"/>
          <p:cNvSpPr/>
          <p:nvPr/>
        </p:nvSpPr>
        <p:spPr>
          <a:xfrm>
            <a:off x="685800" y="2209800"/>
            <a:ext cx="2629246" cy="646331"/>
          </a:xfrm>
          <a:prstGeom prst="rect">
            <a:avLst/>
          </a:prstGeom>
        </p:spPr>
        <p:txBody>
          <a:bodyPr wrap="none">
            <a:spAutoFit/>
          </a:bodyPr>
          <a:lstStyle/>
          <a:p>
            <a:r>
              <a:rPr lang="bn-IN" sz="3600" b="1" dirty="0" smtClean="0">
                <a:latin typeface="NikoshBAN" pitchFamily="2" charset="0"/>
                <a:cs typeface="NikoshBAN" pitchFamily="2" charset="0"/>
              </a:rPr>
              <a:t>বারকোড  </a:t>
            </a:r>
            <a:r>
              <a:rPr lang="bn-IN" sz="3600" b="1" dirty="0" smtClean="0">
                <a:latin typeface="NikoshBAN" pitchFamily="2" charset="0"/>
                <a:cs typeface="NikoshBAN" pitchFamily="2" charset="0"/>
              </a:rPr>
              <a:t>কি ? </a:t>
            </a:r>
            <a:r>
              <a:rPr lang="pt-BR" sz="3600" b="1" dirty="0" smtClean="0">
                <a:latin typeface="SutonnyMJ" pitchFamily="2" charset="0"/>
                <a:cs typeface="SutonnyMJ" pitchFamily="2" charset="0"/>
              </a:rPr>
              <a:t> </a:t>
            </a:r>
            <a:endParaRPr lang="en-US" sz="3600" dirty="0"/>
          </a:p>
        </p:txBody>
      </p:sp>
      <p:sp>
        <p:nvSpPr>
          <p:cNvPr id="16" name="Rectangle 15"/>
          <p:cNvSpPr/>
          <p:nvPr/>
        </p:nvSpPr>
        <p:spPr>
          <a:xfrm>
            <a:off x="685800" y="3048000"/>
            <a:ext cx="3393878" cy="646331"/>
          </a:xfrm>
          <a:prstGeom prst="rect">
            <a:avLst/>
          </a:prstGeom>
        </p:spPr>
        <p:txBody>
          <a:bodyPr wrap="none">
            <a:spAutoFit/>
          </a:bodyPr>
          <a:lstStyle/>
          <a:p>
            <a:r>
              <a:rPr lang="bn-IN" sz="3600" b="1" dirty="0" smtClean="0">
                <a:latin typeface="NikoshBAN" pitchFamily="2" charset="0"/>
                <a:cs typeface="NikoshBAN" pitchFamily="2" charset="0"/>
              </a:rPr>
              <a:t>কিউ আর কোড কি </a:t>
            </a:r>
            <a:r>
              <a:rPr lang="bn-IN" sz="3600" b="1" dirty="0" smtClean="0">
                <a:latin typeface="NikoshBAN" pitchFamily="2" charset="0"/>
                <a:cs typeface="NikoshBAN" pitchFamily="2" charset="0"/>
              </a:rPr>
              <a:t>? </a:t>
            </a:r>
            <a:r>
              <a:rPr lang="pt-BR" sz="3600" b="1" dirty="0" smtClean="0">
                <a:latin typeface="SutonnyMJ" pitchFamily="2" charset="0"/>
                <a:cs typeface="SutonnyMJ" pitchFamily="2" charset="0"/>
              </a:rPr>
              <a:t> </a:t>
            </a:r>
            <a:endParaRPr lang="en-US" sz="3600" dirty="0"/>
          </a:p>
        </p:txBody>
      </p:sp>
      <p:sp>
        <p:nvSpPr>
          <p:cNvPr id="18" name="Rectangle 17"/>
          <p:cNvSpPr/>
          <p:nvPr/>
        </p:nvSpPr>
        <p:spPr>
          <a:xfrm>
            <a:off x="685800" y="6324600"/>
            <a:ext cx="7855035" cy="369332"/>
          </a:xfrm>
          <a:prstGeom prst="rect">
            <a:avLst/>
          </a:prstGeom>
        </p:spPr>
        <p:txBody>
          <a:bodyPr wrap="none">
            <a:spAutoFit/>
          </a:bodyPr>
          <a:lstStyle/>
          <a:p>
            <a:pPr algn="ctr"/>
            <a:r>
              <a:rPr lang="en-US" b="1" dirty="0" err="1" smtClean="0">
                <a:solidFill>
                  <a:srgbClr val="7030A0"/>
                </a:solidFill>
                <a:latin typeface="NikoshBAN" pitchFamily="2" charset="0"/>
                <a:cs typeface="NikoshBAN" pitchFamily="2" charset="0"/>
              </a:rPr>
              <a:t>Susmita</a:t>
            </a:r>
            <a:r>
              <a:rPr lang="en-US" b="1" dirty="0" smtClean="0">
                <a:solidFill>
                  <a:srgbClr val="7030A0"/>
                </a:solidFill>
                <a:latin typeface="NikoshBAN" pitchFamily="2" charset="0"/>
                <a:cs typeface="NikoshBAN" pitchFamily="2" charset="0"/>
              </a:rPr>
              <a:t> Roy, Lecturer of ICT, </a:t>
            </a:r>
            <a:r>
              <a:rPr lang="en-US" b="1" dirty="0" err="1" smtClean="0">
                <a:solidFill>
                  <a:srgbClr val="7030A0"/>
                </a:solidFill>
                <a:latin typeface="NikoshBAN" pitchFamily="2" charset="0"/>
                <a:cs typeface="NikoshBAN" pitchFamily="2" charset="0"/>
              </a:rPr>
              <a:t>Chirirbandar</a:t>
            </a:r>
            <a:r>
              <a:rPr lang="en-US" b="1" dirty="0" smtClean="0">
                <a:solidFill>
                  <a:srgbClr val="7030A0"/>
                </a:solidFill>
                <a:latin typeface="NikoshBAN" pitchFamily="2" charset="0"/>
                <a:cs typeface="NikoshBAN" pitchFamily="2" charset="0"/>
              </a:rPr>
              <a:t> Govt. College, </a:t>
            </a:r>
            <a:r>
              <a:rPr lang="en-US" b="1" dirty="0" err="1" smtClean="0">
                <a:solidFill>
                  <a:srgbClr val="7030A0"/>
                </a:solidFill>
                <a:latin typeface="NikoshBAN" pitchFamily="2" charset="0"/>
                <a:cs typeface="NikoshBAN" pitchFamily="2" charset="0"/>
              </a:rPr>
              <a:t>Dinajpur</a:t>
            </a:r>
            <a:r>
              <a:rPr lang="en-US" b="1" dirty="0" smtClean="0">
                <a:solidFill>
                  <a:srgbClr val="7030A0"/>
                </a:solidFill>
                <a:latin typeface="NikoshBAN" pitchFamily="2" charset="0"/>
                <a:cs typeface="NikoshBAN" pitchFamily="2" charset="0"/>
              </a:rPr>
              <a:t> </a:t>
            </a:r>
            <a:endParaRPr lang="en-US" b="1" dirty="0">
              <a:solidFill>
                <a:srgbClr val="7030A0"/>
              </a:solidFill>
            </a:endParaRPr>
          </a:p>
        </p:txBody>
      </p:sp>
      <p:sp>
        <p:nvSpPr>
          <p:cNvPr id="20" name="Bevel 19"/>
          <p:cNvSpPr/>
          <p:nvPr/>
        </p:nvSpPr>
        <p:spPr>
          <a:xfrm>
            <a:off x="3352800" y="3810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7030A0"/>
                </a:solidFill>
                <a:latin typeface="NikoshBAN" pitchFamily="2" charset="0"/>
                <a:cs typeface="NikoshBAN" pitchFamily="2" charset="0"/>
              </a:rPr>
              <a:t>পাঠ মূল্যায়ন </a:t>
            </a:r>
            <a:r>
              <a:rPr lang="pt-BR" sz="4000" b="1" dirty="0" smtClean="0">
                <a:solidFill>
                  <a:srgbClr val="7030A0"/>
                </a:solidFill>
                <a:latin typeface="SutonnyMJ" pitchFamily="2" charset="0"/>
                <a:cs typeface="SutonnyMJ" pitchFamily="2" charset="0"/>
              </a:rPr>
              <a:t> </a:t>
            </a:r>
            <a:endParaRPr lang="en-US" sz="4000" dirty="0">
              <a:solidFill>
                <a:srgbClr val="7030A0"/>
              </a:solidFill>
            </a:endParaRPr>
          </a:p>
        </p:txBody>
      </p:sp>
      <p:pic>
        <p:nvPicPr>
          <p:cNvPr id="3074" name="Picture 2" descr="Cartoon Boss Teacher Puts Red Check Stock Illustration 44222080"/>
          <p:cNvPicPr>
            <a:picLocks noChangeAspect="1" noChangeArrowheads="1"/>
          </p:cNvPicPr>
          <p:nvPr/>
        </p:nvPicPr>
        <p:blipFill>
          <a:blip r:embed="rId2"/>
          <a:srcRect b="6122"/>
          <a:stretch>
            <a:fillRect/>
          </a:stretch>
        </p:blipFill>
        <p:spPr bwMode="auto">
          <a:xfrm>
            <a:off x="4419600" y="1905000"/>
            <a:ext cx="4191000" cy="3810000"/>
          </a:xfrm>
          <a:prstGeom prst="rect">
            <a:avLst/>
          </a:prstGeom>
          <a:noFill/>
        </p:spPr>
      </p:pic>
    </p:spTree>
    <p:extLst>
      <p:ext uri="{BB962C8B-B14F-4D97-AF65-F5344CB8AC3E}">
        <p14:creationId xmlns:p14="http://schemas.microsoft.com/office/powerpoint/2010/main" xmlns="" val="427994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ppt_x</p:attrName>
                                        </p:attrNameLst>
                                      </p:cBhvr>
                                      <p:tavLst>
                                        <p:tav tm="0">
                                          <p:val>
                                            <p:strVal val="#ppt_x-.2"/>
                                          </p:val>
                                        </p:tav>
                                        <p:tav tm="100000">
                                          <p:val>
                                            <p:strVal val="#ppt_x"/>
                                          </p:val>
                                        </p:tav>
                                      </p:tavLst>
                                    </p:anim>
                                    <p:anim calcmode="lin" valueType="num">
                                      <p:cBhvr>
                                        <p:cTn id="1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ppt_x</p:attrName>
                                        </p:attrNameLst>
                                      </p:cBhvr>
                                      <p:tavLst>
                                        <p:tav tm="0">
                                          <p:val>
                                            <p:strVal val="#ppt_x-.2"/>
                                          </p:val>
                                        </p:tav>
                                        <p:tav tm="100000">
                                          <p:val>
                                            <p:strVal val="#ppt_x"/>
                                          </p:val>
                                        </p:tav>
                                      </p:tavLst>
                                    </p:anim>
                                    <p:anim calcmode="lin" valueType="num">
                                      <p:cBhvr>
                                        <p:cTn id="2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ppt_x</p:attrName>
                                        </p:attrNameLst>
                                      </p:cBhvr>
                                      <p:tavLst>
                                        <p:tav tm="0">
                                          <p:val>
                                            <p:strVal val="#ppt_x-.2"/>
                                          </p:val>
                                        </p:tav>
                                        <p:tav tm="100000">
                                          <p:val>
                                            <p:strVal val="#ppt_x"/>
                                          </p:val>
                                        </p:tav>
                                      </p:tavLst>
                                    </p:anim>
                                    <p:anim calcmode="lin" valueType="num">
                                      <p:cBhvr>
                                        <p:cTn id="29"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 calcmode="lin" valueType="num">
                                      <p:cBhvr additive="base">
                                        <p:cTn id="35" dur="5000" fill="hold"/>
                                        <p:tgtEl>
                                          <p:spTgt spid="3074"/>
                                        </p:tgtEl>
                                        <p:attrNameLst>
                                          <p:attrName>ppt_x</p:attrName>
                                        </p:attrNameLst>
                                      </p:cBhvr>
                                      <p:tavLst>
                                        <p:tav tm="0">
                                          <p:val>
                                            <p:strVal val="#ppt_x"/>
                                          </p:val>
                                        </p:tav>
                                        <p:tav tm="100000">
                                          <p:val>
                                            <p:strVal val="#ppt_x"/>
                                          </p:val>
                                        </p:tav>
                                      </p:tavLst>
                                    </p:anim>
                                    <p:anim calcmode="lin" valueType="num">
                                      <p:cBhvr additive="base">
                                        <p:cTn id="36" dur="5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6324600"/>
            <a:ext cx="7855035" cy="369332"/>
          </a:xfrm>
          <a:prstGeom prst="rect">
            <a:avLst/>
          </a:prstGeom>
        </p:spPr>
        <p:txBody>
          <a:bodyPr wrap="none">
            <a:spAutoFit/>
          </a:bodyPr>
          <a:lstStyle/>
          <a:p>
            <a:pPr algn="ctr"/>
            <a:r>
              <a:rPr lang="en-US" b="1" dirty="0" err="1" smtClean="0">
                <a:solidFill>
                  <a:srgbClr val="2E0FB1"/>
                </a:solidFill>
                <a:latin typeface="NikoshBAN" pitchFamily="2" charset="0"/>
                <a:cs typeface="NikoshBAN" pitchFamily="2" charset="0"/>
              </a:rPr>
              <a:t>Susmita</a:t>
            </a:r>
            <a:r>
              <a:rPr lang="en-US" b="1" dirty="0" smtClean="0">
                <a:solidFill>
                  <a:srgbClr val="2E0FB1"/>
                </a:solidFill>
                <a:latin typeface="NikoshBAN" pitchFamily="2" charset="0"/>
                <a:cs typeface="NikoshBAN" pitchFamily="2" charset="0"/>
              </a:rPr>
              <a:t> Roy, Lecturer of ICT, </a:t>
            </a:r>
            <a:r>
              <a:rPr lang="en-US" b="1" dirty="0" err="1" smtClean="0">
                <a:solidFill>
                  <a:srgbClr val="2E0FB1"/>
                </a:solidFill>
                <a:latin typeface="NikoshBAN" pitchFamily="2" charset="0"/>
                <a:cs typeface="NikoshBAN" pitchFamily="2" charset="0"/>
              </a:rPr>
              <a:t>Chirirbandar</a:t>
            </a:r>
            <a:r>
              <a:rPr lang="en-US" b="1" dirty="0" smtClean="0">
                <a:solidFill>
                  <a:srgbClr val="2E0FB1"/>
                </a:solidFill>
                <a:latin typeface="NikoshBAN" pitchFamily="2" charset="0"/>
                <a:cs typeface="NikoshBAN" pitchFamily="2" charset="0"/>
              </a:rPr>
              <a:t> Govt. College, </a:t>
            </a:r>
            <a:r>
              <a:rPr lang="en-US" b="1" dirty="0" err="1" smtClean="0">
                <a:solidFill>
                  <a:srgbClr val="2E0FB1"/>
                </a:solidFill>
                <a:latin typeface="NikoshBAN" pitchFamily="2" charset="0"/>
                <a:cs typeface="NikoshBAN" pitchFamily="2" charset="0"/>
              </a:rPr>
              <a:t>Dinajpur</a:t>
            </a:r>
            <a:r>
              <a:rPr lang="en-US" b="1" dirty="0" smtClean="0">
                <a:solidFill>
                  <a:srgbClr val="2E0FB1"/>
                </a:solidFill>
                <a:latin typeface="NikoshBAN" pitchFamily="2" charset="0"/>
                <a:cs typeface="NikoshBAN" pitchFamily="2" charset="0"/>
              </a:rPr>
              <a:t> </a:t>
            </a:r>
            <a:endParaRPr lang="en-US" b="1" dirty="0">
              <a:solidFill>
                <a:srgbClr val="2E0FB1"/>
              </a:solidFill>
            </a:endParaRPr>
          </a:p>
        </p:txBody>
      </p:sp>
      <p:sp>
        <p:nvSpPr>
          <p:cNvPr id="10" name="Rectangle 9"/>
          <p:cNvSpPr/>
          <p:nvPr/>
        </p:nvSpPr>
        <p:spPr>
          <a:xfrm>
            <a:off x="609600" y="1600200"/>
            <a:ext cx="7839005" cy="707886"/>
          </a:xfrm>
          <a:prstGeom prst="rect">
            <a:avLst/>
          </a:prstGeom>
        </p:spPr>
        <p:txBody>
          <a:bodyPr wrap="none">
            <a:spAutoFit/>
          </a:bodyPr>
          <a:lstStyle/>
          <a:p>
            <a:r>
              <a:rPr lang="bn-IN" sz="4000" b="1" dirty="0" smtClean="0">
                <a:solidFill>
                  <a:srgbClr val="C00000"/>
                </a:solidFill>
                <a:latin typeface="NikoshBAN" pitchFamily="2" charset="0"/>
                <a:cs typeface="NikoshBAN" pitchFamily="2" charset="0"/>
              </a:rPr>
              <a:t>ব্যবসা-বানিজ্যের ক্ষেত্রে </a:t>
            </a:r>
            <a:r>
              <a:rPr lang="en-US" sz="4000" b="1" dirty="0" smtClean="0">
                <a:solidFill>
                  <a:srgbClr val="C00000"/>
                </a:solidFill>
                <a:latin typeface="NikoshBAN" pitchFamily="2" charset="0"/>
                <a:cs typeface="NikoshBAN" pitchFamily="2" charset="0"/>
              </a:rPr>
              <a:t>EFT </a:t>
            </a:r>
            <a:r>
              <a:rPr lang="bn-IN" sz="4000" b="1" dirty="0" smtClean="0">
                <a:solidFill>
                  <a:srgbClr val="C00000"/>
                </a:solidFill>
                <a:latin typeface="NikoshBAN" pitchFamily="2" charset="0"/>
                <a:cs typeface="NikoshBAN" pitchFamily="2" charset="0"/>
              </a:rPr>
              <a:t>এর </a:t>
            </a:r>
            <a:r>
              <a:rPr lang="bn-IN" sz="4000" b="1" dirty="0" smtClean="0">
                <a:solidFill>
                  <a:srgbClr val="C00000"/>
                </a:solidFill>
                <a:latin typeface="NikoshBAN" pitchFamily="2" charset="0"/>
                <a:cs typeface="NikoshBAN" pitchFamily="2" charset="0"/>
              </a:rPr>
              <a:t>ভূমিকা </a:t>
            </a:r>
            <a:r>
              <a:rPr lang="bn-IN" sz="4000" b="1" dirty="0" smtClean="0">
                <a:solidFill>
                  <a:srgbClr val="C00000"/>
                </a:solidFill>
                <a:latin typeface="NikoshBAN" pitchFamily="2" charset="0"/>
                <a:cs typeface="NikoshBAN" pitchFamily="2" charset="0"/>
              </a:rPr>
              <a:t>লিখ। </a:t>
            </a:r>
            <a:endParaRPr lang="en-US" sz="4000" b="1" dirty="0">
              <a:solidFill>
                <a:srgbClr val="C00000"/>
              </a:solidFill>
              <a:latin typeface="NikoshBAN" pitchFamily="2" charset="0"/>
              <a:cs typeface="NikoshBAN" pitchFamily="2" charset="0"/>
            </a:endParaRPr>
          </a:p>
        </p:txBody>
      </p:sp>
      <p:sp>
        <p:nvSpPr>
          <p:cNvPr id="11" name="Bevel 10"/>
          <p:cNvSpPr/>
          <p:nvPr/>
        </p:nvSpPr>
        <p:spPr>
          <a:xfrm>
            <a:off x="3048000" y="6096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4E123E"/>
                </a:solidFill>
                <a:latin typeface="NikoshBAN" pitchFamily="2" charset="0"/>
                <a:cs typeface="NikoshBAN" pitchFamily="2" charset="0"/>
              </a:rPr>
              <a:t>বাড়ির কাজ</a:t>
            </a:r>
            <a:endParaRPr lang="en-US" sz="4000" b="1" dirty="0">
              <a:solidFill>
                <a:srgbClr val="4E123E"/>
              </a:solidFill>
              <a:latin typeface="NikoshBAN" pitchFamily="2" charset="0"/>
              <a:cs typeface="NikoshBAN" pitchFamily="2" charset="0"/>
            </a:endParaRPr>
          </a:p>
        </p:txBody>
      </p:sp>
      <p:pic>
        <p:nvPicPr>
          <p:cNvPr id="2049" name="Picture 1" descr="C:\Users\Susmita\Desktop\New folder\maxresdefault.jpg"/>
          <p:cNvPicPr>
            <a:picLocks noChangeAspect="1" noChangeArrowheads="1"/>
          </p:cNvPicPr>
          <p:nvPr/>
        </p:nvPicPr>
        <p:blipFill>
          <a:blip r:embed="rId2"/>
          <a:srcRect/>
          <a:stretch>
            <a:fillRect/>
          </a:stretch>
        </p:blipFill>
        <p:spPr bwMode="auto">
          <a:xfrm>
            <a:off x="1752600" y="2362200"/>
            <a:ext cx="5638800" cy="3429000"/>
          </a:xfrm>
          <a:prstGeom prst="rect">
            <a:avLst/>
          </a:prstGeom>
          <a:noFill/>
        </p:spPr>
      </p:pic>
    </p:spTree>
    <p:extLst>
      <p:ext uri="{BB962C8B-B14F-4D97-AF65-F5344CB8AC3E}">
        <p14:creationId xmlns:p14="http://schemas.microsoft.com/office/powerpoint/2010/main" xmlns="" val="280996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2049"/>
                                        </p:tgtEl>
                                        <p:attrNameLst>
                                          <p:attrName>style.visibility</p:attrName>
                                        </p:attrNameLst>
                                      </p:cBhvr>
                                      <p:to>
                                        <p:strVal val="visible"/>
                                      </p:to>
                                    </p:set>
                                    <p:anim calcmode="lin" valueType="num">
                                      <p:cBhvr additive="base">
                                        <p:cTn id="21" dur="5000" fill="hold"/>
                                        <p:tgtEl>
                                          <p:spTgt spid="2049"/>
                                        </p:tgtEl>
                                        <p:attrNameLst>
                                          <p:attrName>ppt_x</p:attrName>
                                        </p:attrNameLst>
                                      </p:cBhvr>
                                      <p:tavLst>
                                        <p:tav tm="0">
                                          <p:val>
                                            <p:strVal val="#ppt_x"/>
                                          </p:val>
                                        </p:tav>
                                        <p:tav tm="100000">
                                          <p:val>
                                            <p:strVal val="#ppt_x"/>
                                          </p:val>
                                        </p:tav>
                                      </p:tavLst>
                                    </p:anim>
                                    <p:anim calcmode="lin" valueType="num">
                                      <p:cBhvr additive="base">
                                        <p:cTn id="22" dur="5000" fill="hold"/>
                                        <p:tgtEl>
                                          <p:spTgt spid="2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6324600"/>
            <a:ext cx="7855035" cy="369332"/>
          </a:xfrm>
          <a:prstGeom prst="rect">
            <a:avLst/>
          </a:prstGeom>
        </p:spPr>
        <p:txBody>
          <a:bodyPr wrap="none">
            <a:spAutoFit/>
          </a:bodyPr>
          <a:lstStyle/>
          <a:p>
            <a:pPr algn="ctr"/>
            <a:r>
              <a:rPr lang="en-US" b="1" dirty="0" err="1" smtClean="0">
                <a:solidFill>
                  <a:srgbClr val="2E0FB1"/>
                </a:solidFill>
                <a:latin typeface="NikoshBAN" pitchFamily="2" charset="0"/>
                <a:cs typeface="NikoshBAN" pitchFamily="2" charset="0"/>
              </a:rPr>
              <a:t>Susmita</a:t>
            </a:r>
            <a:r>
              <a:rPr lang="en-US" b="1" dirty="0" smtClean="0">
                <a:solidFill>
                  <a:srgbClr val="2E0FB1"/>
                </a:solidFill>
                <a:latin typeface="NikoshBAN" pitchFamily="2" charset="0"/>
                <a:cs typeface="NikoshBAN" pitchFamily="2" charset="0"/>
              </a:rPr>
              <a:t> Roy, Lecturer of ICT, </a:t>
            </a:r>
            <a:r>
              <a:rPr lang="en-US" b="1" dirty="0" err="1" smtClean="0">
                <a:solidFill>
                  <a:srgbClr val="2E0FB1"/>
                </a:solidFill>
                <a:latin typeface="NikoshBAN" pitchFamily="2" charset="0"/>
                <a:cs typeface="NikoshBAN" pitchFamily="2" charset="0"/>
              </a:rPr>
              <a:t>Chirirbandar</a:t>
            </a:r>
            <a:r>
              <a:rPr lang="en-US" b="1" dirty="0" smtClean="0">
                <a:solidFill>
                  <a:srgbClr val="2E0FB1"/>
                </a:solidFill>
                <a:latin typeface="NikoshBAN" pitchFamily="2" charset="0"/>
                <a:cs typeface="NikoshBAN" pitchFamily="2" charset="0"/>
              </a:rPr>
              <a:t> Govt. College, </a:t>
            </a:r>
            <a:r>
              <a:rPr lang="en-US" b="1" dirty="0" err="1" smtClean="0">
                <a:solidFill>
                  <a:srgbClr val="2E0FB1"/>
                </a:solidFill>
                <a:latin typeface="NikoshBAN" pitchFamily="2" charset="0"/>
                <a:cs typeface="NikoshBAN" pitchFamily="2" charset="0"/>
              </a:rPr>
              <a:t>Dinajpur</a:t>
            </a:r>
            <a:r>
              <a:rPr lang="en-US" b="1" dirty="0" smtClean="0">
                <a:solidFill>
                  <a:srgbClr val="2E0FB1"/>
                </a:solidFill>
                <a:latin typeface="NikoshBAN" pitchFamily="2" charset="0"/>
                <a:cs typeface="NikoshBAN" pitchFamily="2" charset="0"/>
              </a:rPr>
              <a:t> </a:t>
            </a:r>
            <a:endParaRPr lang="en-US" b="1" dirty="0">
              <a:solidFill>
                <a:srgbClr val="2E0FB1"/>
              </a:solidFill>
            </a:endParaRPr>
          </a:p>
        </p:txBody>
      </p:sp>
      <p:sp>
        <p:nvSpPr>
          <p:cNvPr id="9" name="Bevel 8"/>
          <p:cNvSpPr/>
          <p:nvPr/>
        </p:nvSpPr>
        <p:spPr>
          <a:xfrm>
            <a:off x="609600" y="5334000"/>
            <a:ext cx="7848600" cy="6858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4E123E"/>
                </a:solidFill>
                <a:latin typeface="NikoshBAN" pitchFamily="2" charset="0"/>
                <a:cs typeface="NikoshBAN" pitchFamily="2" charset="0"/>
              </a:rPr>
              <a:t>Thank You </a:t>
            </a:r>
            <a:endParaRPr lang="en-US" sz="4000" b="1" dirty="0">
              <a:solidFill>
                <a:srgbClr val="4E123E"/>
              </a:solidFill>
              <a:latin typeface="NikoshBAN" pitchFamily="2" charset="0"/>
              <a:cs typeface="NikoshBAN" pitchFamily="2" charset="0"/>
            </a:endParaRPr>
          </a:p>
        </p:txBody>
      </p:sp>
      <p:grpSp>
        <p:nvGrpSpPr>
          <p:cNvPr id="8" name="Group 7"/>
          <p:cNvGrpSpPr/>
          <p:nvPr/>
        </p:nvGrpSpPr>
        <p:grpSpPr>
          <a:xfrm>
            <a:off x="1617508" y="914400"/>
            <a:ext cx="5697692" cy="3882799"/>
            <a:chOff x="2074708" y="1070201"/>
            <a:chExt cx="5697692" cy="3882799"/>
          </a:xfrm>
        </p:grpSpPr>
        <p:pic>
          <p:nvPicPr>
            <p:cNvPr id="10" name="Picture 9" descr="C:\Users\Susmita\Desktop\New folder\800px_COLOURBOX2031110.jpg"/>
            <p:cNvPicPr/>
            <p:nvPr/>
          </p:nvPicPr>
          <p:blipFill>
            <a:blip r:embed="rId2"/>
            <a:srcRect b="66153"/>
            <a:stretch>
              <a:fillRect/>
            </a:stretch>
          </p:blipFill>
          <p:spPr bwMode="auto">
            <a:xfrm rot="18963829">
              <a:off x="2074708" y="1070201"/>
              <a:ext cx="3641984" cy="1572541"/>
            </a:xfrm>
            <a:prstGeom prst="rect">
              <a:avLst/>
            </a:prstGeom>
            <a:noFill/>
          </p:spPr>
        </p:pic>
        <p:pic>
          <p:nvPicPr>
            <p:cNvPr id="5" name="Picture 3" descr="C:\Users\Susmita\Desktop\New folder\download.png"/>
            <p:cNvPicPr>
              <a:picLocks noChangeAspect="1" noChangeArrowheads="1"/>
            </p:cNvPicPr>
            <p:nvPr/>
          </p:nvPicPr>
          <p:blipFill>
            <a:blip r:embed="rId3"/>
            <a:srcRect/>
            <a:stretch>
              <a:fillRect/>
            </a:stretch>
          </p:blipFill>
          <p:spPr bwMode="auto">
            <a:xfrm>
              <a:off x="4045719" y="2021398"/>
              <a:ext cx="3726681" cy="2931602"/>
            </a:xfrm>
            <a:prstGeom prst="rect">
              <a:avLst/>
            </a:prstGeom>
            <a:noFill/>
          </p:spPr>
        </p:pic>
      </p:grpSp>
    </p:spTree>
    <p:extLst>
      <p:ext uri="{BB962C8B-B14F-4D97-AF65-F5344CB8AC3E}">
        <p14:creationId xmlns:p14="http://schemas.microsoft.com/office/powerpoint/2010/main" xmlns="" val="350994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ppt_x</p:attrName>
                                        </p:attrNameLst>
                                      </p:cBhvr>
                                      <p:tavLst>
                                        <p:tav tm="0">
                                          <p:val>
                                            <p:strVal val="#ppt_x-.2"/>
                                          </p:val>
                                        </p:tav>
                                        <p:tav tm="100000">
                                          <p:val>
                                            <p:strVal val="#ppt_x"/>
                                          </p:val>
                                        </p:tav>
                                      </p:tavLst>
                                    </p:anim>
                                    <p:anim calcmode="lin" valueType="num">
                                      <p:cBhvr>
                                        <p:cTn id="1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0" y="381000"/>
            <a:ext cx="4778872" cy="1938992"/>
          </a:xfrm>
          <a:prstGeom prst="rect">
            <a:avLst/>
          </a:prstGeom>
        </p:spPr>
        <p:txBody>
          <a:bodyPr wrap="none">
            <a:spAutoFit/>
          </a:bodyPr>
          <a:lstStyle/>
          <a:p>
            <a:pPr algn="ctr"/>
            <a:r>
              <a:rPr lang="en-US" sz="4000" b="1" dirty="0" smtClean="0">
                <a:solidFill>
                  <a:srgbClr val="7030A0"/>
                </a:solidFill>
                <a:latin typeface="NikoshBAN" pitchFamily="2" charset="0"/>
                <a:cs typeface="NikoshBAN" pitchFamily="2" charset="0"/>
              </a:rPr>
              <a:t>Welcome </a:t>
            </a:r>
          </a:p>
          <a:p>
            <a:pPr algn="ctr"/>
            <a:r>
              <a:rPr lang="en-US" sz="4000" b="1" dirty="0" smtClean="0">
                <a:solidFill>
                  <a:srgbClr val="7030A0"/>
                </a:solidFill>
                <a:latin typeface="NikoshBAN" pitchFamily="2" charset="0"/>
                <a:cs typeface="NikoshBAN" pitchFamily="2" charset="0"/>
              </a:rPr>
              <a:t>To </a:t>
            </a:r>
          </a:p>
          <a:p>
            <a:pPr algn="ctr"/>
            <a:r>
              <a:rPr lang="en-US" sz="4000" b="1" dirty="0" smtClean="0">
                <a:solidFill>
                  <a:srgbClr val="7030A0"/>
                </a:solidFill>
                <a:latin typeface="NikoshBAN" pitchFamily="2" charset="0"/>
                <a:cs typeface="NikoshBAN" pitchFamily="2" charset="0"/>
              </a:rPr>
              <a:t>ICT Class for HSC</a:t>
            </a:r>
            <a:endParaRPr lang="en-US" sz="4000" dirty="0">
              <a:solidFill>
                <a:srgbClr val="7030A0"/>
              </a:solidFill>
            </a:endParaRPr>
          </a:p>
        </p:txBody>
      </p:sp>
      <p:sp>
        <p:nvSpPr>
          <p:cNvPr id="8" name="Rectangle 7"/>
          <p:cNvSpPr/>
          <p:nvPr/>
        </p:nvSpPr>
        <p:spPr>
          <a:xfrm>
            <a:off x="831765" y="6324600"/>
            <a:ext cx="7855035" cy="369332"/>
          </a:xfrm>
          <a:prstGeom prst="rect">
            <a:avLst/>
          </a:prstGeom>
        </p:spPr>
        <p:txBody>
          <a:bodyPr wrap="none">
            <a:spAutoFit/>
          </a:bodyPr>
          <a:lstStyle/>
          <a:p>
            <a:pPr algn="ctr"/>
            <a:r>
              <a:rPr lang="en-US" b="1" dirty="0" err="1" smtClean="0">
                <a:solidFill>
                  <a:srgbClr val="7030A0"/>
                </a:solidFill>
                <a:latin typeface="NikoshBAN" pitchFamily="2" charset="0"/>
                <a:cs typeface="NikoshBAN" pitchFamily="2" charset="0"/>
              </a:rPr>
              <a:t>Susmita</a:t>
            </a:r>
            <a:r>
              <a:rPr lang="en-US" b="1" dirty="0" smtClean="0">
                <a:solidFill>
                  <a:srgbClr val="7030A0"/>
                </a:solidFill>
                <a:latin typeface="NikoshBAN" pitchFamily="2" charset="0"/>
                <a:cs typeface="NikoshBAN" pitchFamily="2" charset="0"/>
              </a:rPr>
              <a:t> Roy, Lecturer of ICT, </a:t>
            </a:r>
            <a:r>
              <a:rPr lang="en-US" b="1" dirty="0" err="1" smtClean="0">
                <a:solidFill>
                  <a:srgbClr val="7030A0"/>
                </a:solidFill>
                <a:latin typeface="NikoshBAN" pitchFamily="2" charset="0"/>
                <a:cs typeface="NikoshBAN" pitchFamily="2" charset="0"/>
              </a:rPr>
              <a:t>Chirirbandar</a:t>
            </a:r>
            <a:r>
              <a:rPr lang="en-US" b="1" dirty="0" smtClean="0">
                <a:solidFill>
                  <a:srgbClr val="7030A0"/>
                </a:solidFill>
                <a:latin typeface="NikoshBAN" pitchFamily="2" charset="0"/>
                <a:cs typeface="NikoshBAN" pitchFamily="2" charset="0"/>
              </a:rPr>
              <a:t> Govt. College, </a:t>
            </a:r>
            <a:r>
              <a:rPr lang="en-US" b="1" dirty="0" err="1" smtClean="0">
                <a:solidFill>
                  <a:srgbClr val="7030A0"/>
                </a:solidFill>
                <a:latin typeface="NikoshBAN" pitchFamily="2" charset="0"/>
                <a:cs typeface="NikoshBAN" pitchFamily="2" charset="0"/>
              </a:rPr>
              <a:t>Dinajpur</a:t>
            </a:r>
            <a:r>
              <a:rPr lang="en-US" b="1" dirty="0" smtClean="0">
                <a:solidFill>
                  <a:srgbClr val="7030A0"/>
                </a:solidFill>
                <a:latin typeface="NikoshBAN" pitchFamily="2" charset="0"/>
                <a:cs typeface="NikoshBAN" pitchFamily="2" charset="0"/>
              </a:rPr>
              <a:t> </a:t>
            </a:r>
            <a:endParaRPr lang="en-US" b="1" dirty="0">
              <a:solidFill>
                <a:srgbClr val="7030A0"/>
              </a:solidFill>
            </a:endParaRPr>
          </a:p>
        </p:txBody>
      </p:sp>
      <p:sp>
        <p:nvSpPr>
          <p:cNvPr id="25602" name="AutoShape 2" descr="Welcoming the Unwelcome - PassageWorks Institu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4" name="Picture 2" descr="Clare Florist Baby Girl Fresh Flower Bouquet - Lovely Arrangement of Pink  and White Flowers to Welcome a Baby Girl: Amazon.co.uk: Garden &amp; Outdoors"/>
          <p:cNvPicPr>
            <a:picLocks noChangeAspect="1" noChangeArrowheads="1"/>
          </p:cNvPicPr>
          <p:nvPr/>
        </p:nvPicPr>
        <p:blipFill>
          <a:blip r:embed="rId2"/>
          <a:srcRect/>
          <a:stretch>
            <a:fillRect/>
          </a:stretch>
        </p:blipFill>
        <p:spPr bwMode="auto">
          <a:xfrm>
            <a:off x="2590800" y="2286000"/>
            <a:ext cx="3657600" cy="3657600"/>
          </a:xfrm>
          <a:prstGeom prst="rect">
            <a:avLst/>
          </a:prstGeom>
          <a:noFill/>
        </p:spPr>
      </p:pic>
    </p:spTree>
    <p:extLst>
      <p:ext uri="{BB962C8B-B14F-4D97-AF65-F5344CB8AC3E}">
        <p14:creationId xmlns:p14="http://schemas.microsoft.com/office/powerpoint/2010/main" xmlns="" val="30528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28674"/>
                                        </p:tgtEl>
                                        <p:attrNameLst>
                                          <p:attrName>style.visibility</p:attrName>
                                        </p:attrNameLst>
                                      </p:cBhvr>
                                      <p:to>
                                        <p:strVal val="visible"/>
                                      </p:to>
                                    </p:set>
                                    <p:anim calcmode="lin" valueType="num">
                                      <p:cBhvr additive="base">
                                        <p:cTn id="14" dur="5000" fill="hold"/>
                                        <p:tgtEl>
                                          <p:spTgt spid="28674"/>
                                        </p:tgtEl>
                                        <p:attrNameLst>
                                          <p:attrName>ppt_x</p:attrName>
                                        </p:attrNameLst>
                                      </p:cBhvr>
                                      <p:tavLst>
                                        <p:tav tm="0">
                                          <p:val>
                                            <p:strVal val="#ppt_x"/>
                                          </p:val>
                                        </p:tav>
                                        <p:tav tm="100000">
                                          <p:val>
                                            <p:strVal val="#ppt_x"/>
                                          </p:val>
                                        </p:tav>
                                      </p:tavLst>
                                    </p:anim>
                                    <p:anim calcmode="lin" valueType="num">
                                      <p:cBhvr additive="base">
                                        <p:cTn id="15" dur="50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85800" y="6324600"/>
            <a:ext cx="7855035" cy="369332"/>
          </a:xfrm>
          <a:prstGeom prst="rect">
            <a:avLst/>
          </a:prstGeom>
        </p:spPr>
        <p:txBody>
          <a:bodyPr wrap="none">
            <a:spAutoFit/>
          </a:bodyPr>
          <a:lstStyle/>
          <a:p>
            <a:pPr algn="ctr"/>
            <a:r>
              <a:rPr lang="en-US" b="1" dirty="0" err="1" smtClean="0">
                <a:solidFill>
                  <a:srgbClr val="2E0FB1"/>
                </a:solidFill>
                <a:latin typeface="NikoshBAN" pitchFamily="2" charset="0"/>
                <a:cs typeface="NikoshBAN" pitchFamily="2" charset="0"/>
              </a:rPr>
              <a:t>Susmita</a:t>
            </a:r>
            <a:r>
              <a:rPr lang="en-US" b="1" dirty="0" smtClean="0">
                <a:solidFill>
                  <a:srgbClr val="2E0FB1"/>
                </a:solidFill>
                <a:latin typeface="NikoshBAN" pitchFamily="2" charset="0"/>
                <a:cs typeface="NikoshBAN" pitchFamily="2" charset="0"/>
              </a:rPr>
              <a:t> Roy, Lecturer of ICT, </a:t>
            </a:r>
            <a:r>
              <a:rPr lang="en-US" b="1" dirty="0" err="1" smtClean="0">
                <a:solidFill>
                  <a:srgbClr val="2E0FB1"/>
                </a:solidFill>
                <a:latin typeface="NikoshBAN" pitchFamily="2" charset="0"/>
                <a:cs typeface="NikoshBAN" pitchFamily="2" charset="0"/>
              </a:rPr>
              <a:t>Chirirbandar</a:t>
            </a:r>
            <a:r>
              <a:rPr lang="en-US" b="1" dirty="0" smtClean="0">
                <a:solidFill>
                  <a:srgbClr val="2E0FB1"/>
                </a:solidFill>
                <a:latin typeface="NikoshBAN" pitchFamily="2" charset="0"/>
                <a:cs typeface="NikoshBAN" pitchFamily="2" charset="0"/>
              </a:rPr>
              <a:t> Govt. College, </a:t>
            </a:r>
            <a:r>
              <a:rPr lang="en-US" b="1" dirty="0" err="1" smtClean="0">
                <a:solidFill>
                  <a:srgbClr val="2E0FB1"/>
                </a:solidFill>
                <a:latin typeface="NikoshBAN" pitchFamily="2" charset="0"/>
                <a:cs typeface="NikoshBAN" pitchFamily="2" charset="0"/>
              </a:rPr>
              <a:t>Dinajpur</a:t>
            </a:r>
            <a:r>
              <a:rPr lang="en-US" b="1" dirty="0" smtClean="0">
                <a:solidFill>
                  <a:srgbClr val="2E0FB1"/>
                </a:solidFill>
                <a:latin typeface="NikoshBAN" pitchFamily="2" charset="0"/>
                <a:cs typeface="NikoshBAN" pitchFamily="2" charset="0"/>
              </a:rPr>
              <a:t> </a:t>
            </a:r>
            <a:endParaRPr lang="en-US" b="1" dirty="0">
              <a:solidFill>
                <a:srgbClr val="2E0FB1"/>
              </a:solidFill>
            </a:endParaRPr>
          </a:p>
        </p:txBody>
      </p:sp>
      <p:sp>
        <p:nvSpPr>
          <p:cNvPr id="14" name="Rectangle 13"/>
          <p:cNvSpPr/>
          <p:nvPr/>
        </p:nvSpPr>
        <p:spPr>
          <a:xfrm>
            <a:off x="3869393" y="228600"/>
            <a:ext cx="1540807" cy="707886"/>
          </a:xfrm>
          <a:prstGeom prst="rect">
            <a:avLst/>
          </a:prstGeom>
        </p:spPr>
        <p:txBody>
          <a:bodyPr wrap="none">
            <a:spAutoFit/>
          </a:bodyPr>
          <a:lstStyle/>
          <a:p>
            <a:pPr algn="ctr"/>
            <a:r>
              <a:rPr lang="bn-IN" sz="4000" b="1" dirty="0" smtClean="0">
                <a:solidFill>
                  <a:srgbClr val="4E123E"/>
                </a:solidFill>
                <a:latin typeface="NikoshBAN" pitchFamily="2" charset="0"/>
                <a:cs typeface="NikoshBAN" pitchFamily="2" charset="0"/>
              </a:rPr>
              <a:t>পরিচিতি</a:t>
            </a:r>
            <a:endParaRPr lang="en-US" sz="4000" dirty="0">
              <a:solidFill>
                <a:srgbClr val="4E123E"/>
              </a:solidFill>
            </a:endParaRPr>
          </a:p>
        </p:txBody>
      </p:sp>
      <p:grpSp>
        <p:nvGrpSpPr>
          <p:cNvPr id="16" name="Group 15"/>
          <p:cNvGrpSpPr/>
          <p:nvPr/>
        </p:nvGrpSpPr>
        <p:grpSpPr>
          <a:xfrm>
            <a:off x="192157" y="1219200"/>
            <a:ext cx="8647043" cy="4876800"/>
            <a:chOff x="192157" y="1219200"/>
            <a:chExt cx="8647043" cy="4876800"/>
          </a:xfrm>
        </p:grpSpPr>
        <p:grpSp>
          <p:nvGrpSpPr>
            <p:cNvPr id="25" name="Group 24"/>
            <p:cNvGrpSpPr/>
            <p:nvPr/>
          </p:nvGrpSpPr>
          <p:grpSpPr>
            <a:xfrm>
              <a:off x="4724400" y="1219200"/>
              <a:ext cx="4114800" cy="4832092"/>
              <a:chOff x="4724400" y="1219200"/>
              <a:chExt cx="4114800" cy="4832092"/>
            </a:xfrm>
          </p:grpSpPr>
          <p:sp>
            <p:nvSpPr>
              <p:cNvPr id="19" name="Rectangle 18"/>
              <p:cNvSpPr/>
              <p:nvPr/>
            </p:nvSpPr>
            <p:spPr>
              <a:xfrm>
                <a:off x="5562600" y="1295400"/>
                <a:ext cx="2048959" cy="646331"/>
              </a:xfrm>
              <a:prstGeom prst="rect">
                <a:avLst/>
              </a:prstGeom>
            </p:spPr>
            <p:txBody>
              <a:bodyPr wrap="none">
                <a:spAutoFit/>
              </a:bodyPr>
              <a:lstStyle/>
              <a:p>
                <a:pPr algn="ctr"/>
                <a:r>
                  <a:rPr lang="bn-IN" sz="3600" b="1" dirty="0" smtClean="0">
                    <a:solidFill>
                      <a:srgbClr val="0070C0"/>
                    </a:solidFill>
                    <a:latin typeface="NikoshBAN" pitchFamily="2" charset="0"/>
                    <a:cs typeface="NikoshBAN" pitchFamily="2" charset="0"/>
                  </a:rPr>
                  <a:t>পাঠ পরিচিতি</a:t>
                </a:r>
              </a:p>
            </p:txBody>
          </p:sp>
          <p:sp>
            <p:nvSpPr>
              <p:cNvPr id="20" name="Rectangle 19"/>
              <p:cNvSpPr/>
              <p:nvPr/>
            </p:nvSpPr>
            <p:spPr>
              <a:xfrm>
                <a:off x="4724400" y="1219200"/>
                <a:ext cx="4114800" cy="4832092"/>
              </a:xfrm>
              <a:prstGeom prst="rect">
                <a:avLst/>
              </a:prstGeom>
              <a:ln w="38100">
                <a:solidFill>
                  <a:srgbClr val="4E123E"/>
                </a:solidFill>
              </a:ln>
            </p:spPr>
            <p:txBody>
              <a:bodyPr wrap="square">
                <a:spAutoFit/>
              </a:bodyPr>
              <a:lstStyle/>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400" b="1" dirty="0" smtClean="0">
                  <a:solidFill>
                    <a:srgbClr val="4E123E"/>
                  </a:solidFill>
                  <a:latin typeface="NikoshBAN" pitchFamily="2" charset="0"/>
                  <a:cs typeface="NikoshBAN" pitchFamily="2" charset="0"/>
                </a:endParaRPr>
              </a:p>
              <a:p>
                <a:pPr algn="ctr"/>
                <a:endParaRPr lang="bn-IN" sz="2400" b="1" dirty="0" smtClean="0">
                  <a:solidFill>
                    <a:srgbClr val="4E123E"/>
                  </a:solidFill>
                  <a:latin typeface="NikoshBAN" pitchFamily="2" charset="0"/>
                  <a:cs typeface="NikoshBAN" pitchFamily="2" charset="0"/>
                </a:endParaRPr>
              </a:p>
              <a:p>
                <a:pPr algn="ctr"/>
                <a:r>
                  <a:rPr lang="bn-IN" sz="2400" b="1" dirty="0" smtClean="0">
                    <a:solidFill>
                      <a:srgbClr val="7030A0"/>
                    </a:solidFill>
                    <a:latin typeface="NikoshBAN" pitchFamily="2" charset="0"/>
                    <a:cs typeface="NikoshBAN" pitchFamily="2" charset="0"/>
                  </a:rPr>
                  <a:t>শ্রেণীঃ একাদশ-দ্বাদশ</a:t>
                </a:r>
              </a:p>
              <a:p>
                <a:pPr algn="ctr"/>
                <a:r>
                  <a:rPr lang="bn-IN" sz="2400" b="1" dirty="0" smtClean="0">
                    <a:solidFill>
                      <a:srgbClr val="7030A0"/>
                    </a:solidFill>
                    <a:latin typeface="NikoshBAN" pitchFamily="2" charset="0"/>
                    <a:cs typeface="NikoshBAN" pitchFamily="2" charset="0"/>
                  </a:rPr>
                  <a:t>বিষয়ঃ তথ্য ও যোগাযোগ প্রযুক্তি</a:t>
                </a:r>
              </a:p>
              <a:p>
                <a:pPr algn="ctr"/>
                <a:r>
                  <a:rPr lang="bn-IN" sz="2400" b="1" dirty="0" smtClean="0">
                    <a:solidFill>
                      <a:srgbClr val="7030A0"/>
                    </a:solidFill>
                    <a:latin typeface="NikoshBAN" pitchFamily="2" charset="0"/>
                    <a:cs typeface="NikoshBAN" pitchFamily="2" charset="0"/>
                  </a:rPr>
                  <a:t>অধ্যায়-১</a:t>
                </a:r>
              </a:p>
              <a:p>
                <a:pPr algn="ctr"/>
                <a:r>
                  <a:rPr lang="bn-IN" sz="2400" b="1" dirty="0" smtClean="0">
                    <a:solidFill>
                      <a:srgbClr val="7030A0"/>
                    </a:solidFill>
                    <a:latin typeface="NikoshBAN" pitchFamily="2" charset="0"/>
                    <a:cs typeface="NikoshBAN" pitchFamily="2" charset="0"/>
                  </a:rPr>
                  <a:t>তথ্য ও যোগাযোগ প্রযুক্তি </a:t>
                </a:r>
              </a:p>
              <a:p>
                <a:pPr algn="ctr"/>
                <a:r>
                  <a:rPr lang="bn-IN" sz="2400" b="1" dirty="0" smtClean="0">
                    <a:solidFill>
                      <a:srgbClr val="7030A0"/>
                    </a:solidFill>
                    <a:latin typeface="NikoshBAN" pitchFamily="2" charset="0"/>
                    <a:cs typeface="NikoshBAN" pitchFamily="2" charset="0"/>
                  </a:rPr>
                  <a:t>বিশ্ব ও বাংলাদেশ প্রেক্ষিত</a:t>
                </a:r>
                <a:endParaRPr lang="en-US" sz="2400" dirty="0">
                  <a:solidFill>
                    <a:srgbClr val="7030A0"/>
                  </a:solidFill>
                </a:endParaRPr>
              </a:p>
            </p:txBody>
          </p:sp>
          <p:pic>
            <p:nvPicPr>
              <p:cNvPr id="22" name="Picture 21" descr="ict book question – opticsprintsnsigns"/>
              <p:cNvPicPr/>
              <p:nvPr/>
            </p:nvPicPr>
            <p:blipFill>
              <a:blip r:embed="rId2"/>
              <a:srcRect r="50000" b="-128"/>
              <a:stretch>
                <a:fillRect/>
              </a:stretch>
            </p:blipFill>
            <p:spPr bwMode="auto">
              <a:xfrm>
                <a:off x="6172200" y="1981200"/>
                <a:ext cx="1295400" cy="1981200"/>
              </a:xfrm>
              <a:prstGeom prst="rect">
                <a:avLst/>
              </a:prstGeom>
              <a:noFill/>
              <a:ln>
                <a:solidFill>
                  <a:srgbClr val="C000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grpSp>
        <p:grpSp>
          <p:nvGrpSpPr>
            <p:cNvPr id="15" name="Group 14"/>
            <p:cNvGrpSpPr/>
            <p:nvPr/>
          </p:nvGrpSpPr>
          <p:grpSpPr>
            <a:xfrm>
              <a:off x="192157" y="1219200"/>
              <a:ext cx="4343400" cy="4876800"/>
              <a:chOff x="192157" y="1219200"/>
              <a:chExt cx="4343400" cy="4876800"/>
            </a:xfrm>
          </p:grpSpPr>
          <p:grpSp>
            <p:nvGrpSpPr>
              <p:cNvPr id="23" name="Group 22"/>
              <p:cNvGrpSpPr/>
              <p:nvPr/>
            </p:nvGrpSpPr>
            <p:grpSpPr>
              <a:xfrm>
                <a:off x="192157" y="1219200"/>
                <a:ext cx="4343400" cy="4876800"/>
                <a:chOff x="192157" y="1219200"/>
                <a:chExt cx="4343400" cy="4876800"/>
              </a:xfrm>
            </p:grpSpPr>
            <p:sp>
              <p:nvSpPr>
                <p:cNvPr id="5" name="Rectangle 4"/>
                <p:cNvSpPr/>
                <p:nvPr/>
              </p:nvSpPr>
              <p:spPr>
                <a:xfrm>
                  <a:off x="192157" y="1219200"/>
                  <a:ext cx="4343400" cy="4876800"/>
                </a:xfrm>
                <a:prstGeom prst="rect">
                  <a:avLst/>
                </a:prstGeom>
                <a:noFill/>
                <a:ln w="28575" cap="flat" cmpd="sng" algn="ctr">
                  <a:solidFill>
                    <a:srgbClr val="4E123E"/>
                  </a:solidFill>
                  <a:prstDash val="solid"/>
                </a:ln>
                <a:effectLst>
                  <a:outerShdw blurRad="44450" dist="27940" dir="5400000" algn="ctr">
                    <a:srgbClr val="000000">
                      <a:alpha val="32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dirty="0" smtClean="0">
                    <a:ln>
                      <a:noFill/>
                    </a:ln>
                    <a:solidFill>
                      <a:srgbClr val="F79646"/>
                    </a:solidFill>
                    <a:effectLst/>
                    <a:uLnTx/>
                    <a:uFillTx/>
                    <a:latin typeface="SutonnyMJ" pitchFamily="2" charset="0"/>
                    <a:ea typeface="+mn-ea"/>
                    <a:cs typeface="SutonnyMJ"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4400" kern="0" dirty="0">
                    <a:solidFill>
                      <a:srgbClr val="F79646"/>
                    </a:solidFill>
                    <a:latin typeface="SutonnyMJ" pitchFamily="2" charset="0"/>
                    <a:cs typeface="SutonnyMJ"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bn-IN" sz="4400" b="0" i="0" u="none" strike="noStrike" kern="0" cap="none" spc="0" normalizeH="0" baseline="0" noProof="0" dirty="0" smtClean="0">
                    <a:ln>
                      <a:noFill/>
                    </a:ln>
                    <a:solidFill>
                      <a:srgbClr val="F79646"/>
                    </a:solidFill>
                    <a:effectLst/>
                    <a:uLnTx/>
                    <a:uFillTx/>
                    <a:latin typeface="SutonnyMJ" pitchFamily="2" charset="0"/>
                    <a:ea typeface="+mn-ea"/>
                    <a:cs typeface="SutonnyMJ"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bn-IN" sz="4400" kern="0" dirty="0" smtClean="0">
                    <a:solidFill>
                      <a:srgbClr val="F79646"/>
                    </a:solidFill>
                    <a:latin typeface="SutonnyMJ" pitchFamily="2" charset="0"/>
                    <a:cs typeface="SutonnyMJ"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bn-IN" sz="4000" b="1" kern="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bn-IN" sz="4000" b="1" kern="0" dirty="0" smtClean="0">
                      <a:solidFill>
                        <a:schemeClr val="accent6">
                          <a:lumMod val="50000"/>
                        </a:schemeClr>
                      </a:solidFill>
                      <a:effectLst>
                        <a:outerShdw blurRad="38100" dist="38100" dir="2700000" algn="tl">
                          <a:srgbClr val="000000">
                            <a:alpha val="43137"/>
                          </a:srgbClr>
                        </a:outerShdw>
                      </a:effectLst>
                      <a:latin typeface="NikoshBAN" pitchFamily="2" charset="0"/>
                      <a:cs typeface="NikoshBAN" pitchFamily="2" charset="0"/>
                    </a:rPr>
                    <a:t>সুস্‌মিতা</a:t>
                  </a:r>
                  <a:r>
                    <a:rPr kumimoji="0" lang="en-US" sz="4000" b="1" i="0" u="none" strike="noStrike" kern="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4000" b="1" i="0" u="none" strike="noStrike" kern="0" cap="none" spc="0" normalizeH="0" baseline="0" noProof="0" dirty="0" err="1" smtClean="0">
                      <a:ln>
                        <a:noFill/>
                      </a:ln>
                      <a:solidFill>
                        <a:schemeClr val="accent6">
                          <a:lumMod val="50000"/>
                        </a:schemeClr>
                      </a:solidFill>
                      <a:effectLst>
                        <a:outerShdw blurRad="38100" dist="38100" dir="2700000" algn="tl">
                          <a:srgbClr val="000000">
                            <a:alpha val="43137"/>
                          </a:srgbClr>
                        </a:outerShdw>
                      </a:effectLst>
                      <a:uLnTx/>
                      <a:uFillTx/>
                      <a:latin typeface="NikoshBAN" pitchFamily="2" charset="0"/>
                      <a:cs typeface="NikoshBAN" pitchFamily="2" charset="0"/>
                    </a:rPr>
                    <a:t>রায়</a:t>
                  </a:r>
                  <a:r>
                    <a:rPr kumimoji="0" lang="en-US" sz="4000" b="1" i="0" u="none" strike="noStrike" kern="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NikoshBAN" pitchFamily="2" charset="0"/>
                      <a:cs typeface="NikoshBAN" pitchFamily="2" charset="0"/>
                    </a:rPr>
                    <a:t> </a:t>
                  </a:r>
                </a:p>
                <a:p>
                  <a:pPr lvl="0" algn="ctr">
                    <a:defRPr/>
                  </a:pPr>
                  <a:r>
                    <a:rPr lang="as-IN" sz="2400" b="1" kern="0" dirty="0" smtClean="0">
                      <a:solidFill>
                        <a:srgbClr val="7030A0"/>
                      </a:solidFill>
                      <a:latin typeface="NikoshBAN" pitchFamily="2" charset="0"/>
                      <a:cs typeface="NikoshBAN" pitchFamily="2" charset="0"/>
                    </a:rPr>
                    <a:t>প্রভাষক, </a:t>
                  </a:r>
                  <a:endParaRPr lang="bn-IN" sz="2400" b="1" kern="0" dirty="0" smtClean="0">
                    <a:solidFill>
                      <a:srgbClr val="7030A0"/>
                    </a:solidFill>
                    <a:latin typeface="NikoshBAN" pitchFamily="2" charset="0"/>
                    <a:cs typeface="NikoshBAN" pitchFamily="2" charset="0"/>
                  </a:endParaRPr>
                </a:p>
                <a:p>
                  <a:pPr lvl="0" algn="ctr">
                    <a:defRPr/>
                  </a:pPr>
                  <a:r>
                    <a:rPr lang="as-IN" sz="2400" b="1" kern="0" dirty="0" smtClean="0">
                      <a:solidFill>
                        <a:srgbClr val="7030A0"/>
                      </a:solidFill>
                      <a:latin typeface="NikoshBAN" pitchFamily="2" charset="0"/>
                      <a:cs typeface="NikoshBAN" pitchFamily="2" charset="0"/>
                    </a:rPr>
                    <a:t>তথ্য ও যোগাযোগ প্রযুক্তি</a:t>
                  </a:r>
                </a:p>
                <a:p>
                  <a:pPr lvl="0" algn="ctr">
                    <a:defRPr/>
                  </a:pPr>
                  <a:r>
                    <a:rPr lang="en-US" sz="2400" b="1" kern="0" dirty="0" err="1" smtClean="0">
                      <a:solidFill>
                        <a:srgbClr val="7030A0"/>
                      </a:solidFill>
                      <a:latin typeface="NikoshBAN" pitchFamily="2" charset="0"/>
                      <a:cs typeface="NikoshBAN" pitchFamily="2" charset="0"/>
                    </a:rPr>
                    <a:t>চিরিরবন্দর</a:t>
                  </a:r>
                  <a:r>
                    <a:rPr lang="bn-IN" sz="2400" b="1" kern="0" dirty="0" smtClean="0">
                      <a:solidFill>
                        <a:srgbClr val="7030A0"/>
                      </a:solidFill>
                      <a:latin typeface="NikoshBAN" pitchFamily="2" charset="0"/>
                      <a:cs typeface="NikoshBAN" pitchFamily="2" charset="0"/>
                    </a:rPr>
                    <a:t> সরকারি</a:t>
                  </a:r>
                  <a:r>
                    <a:rPr lang="en-US" sz="2400" b="1" kern="0" dirty="0" smtClean="0">
                      <a:solidFill>
                        <a:srgbClr val="7030A0"/>
                      </a:solidFill>
                      <a:latin typeface="NikoshBAN" pitchFamily="2" charset="0"/>
                      <a:cs typeface="NikoshBAN" pitchFamily="2" charset="0"/>
                    </a:rPr>
                    <a:t> </a:t>
                  </a:r>
                  <a:r>
                    <a:rPr lang="as-IN" sz="2400" b="1" kern="0" dirty="0" smtClean="0">
                      <a:solidFill>
                        <a:srgbClr val="7030A0"/>
                      </a:solidFill>
                      <a:latin typeface="NikoshBAN" pitchFamily="2" charset="0"/>
                      <a:cs typeface="NikoshBAN" pitchFamily="2" charset="0"/>
                    </a:rPr>
                    <a:t>কলেজ,</a:t>
                  </a:r>
                  <a:r>
                    <a:rPr lang="en-US" sz="2400" b="1" kern="0" dirty="0" smtClean="0">
                      <a:solidFill>
                        <a:srgbClr val="7030A0"/>
                      </a:solidFill>
                      <a:latin typeface="NikoshBAN" pitchFamily="2" charset="0"/>
                      <a:cs typeface="NikoshBAN" pitchFamily="2" charset="0"/>
                    </a:rPr>
                    <a:t> </a:t>
                  </a:r>
                  <a:endParaRPr lang="bn-IN" sz="2400" b="1" kern="0" dirty="0" smtClean="0">
                    <a:solidFill>
                      <a:srgbClr val="7030A0"/>
                    </a:solidFill>
                    <a:latin typeface="NikoshBAN" pitchFamily="2" charset="0"/>
                    <a:cs typeface="NikoshBAN" pitchFamily="2" charset="0"/>
                  </a:endParaRPr>
                </a:p>
                <a:p>
                  <a:pPr lvl="0" algn="ctr">
                    <a:defRPr/>
                  </a:pPr>
                  <a:r>
                    <a:rPr lang="en-US" sz="2400" b="1" kern="0" dirty="0" err="1" smtClean="0">
                      <a:solidFill>
                        <a:srgbClr val="7030A0"/>
                      </a:solidFill>
                      <a:latin typeface="NikoshBAN" pitchFamily="2" charset="0"/>
                      <a:cs typeface="NikoshBAN" pitchFamily="2" charset="0"/>
                    </a:rPr>
                    <a:t>দিনাজপুর</a:t>
                  </a:r>
                  <a:r>
                    <a:rPr lang="bn-IN" sz="2400" b="1" kern="0" dirty="0" smtClean="0">
                      <a:solidFill>
                        <a:srgbClr val="7030A0"/>
                      </a:solidFill>
                      <a:latin typeface="NikoshBAN" pitchFamily="2" charset="0"/>
                      <a:cs typeface="NikoshBAN" pitchFamily="2" charset="0"/>
                    </a:rPr>
                    <a:t>।</a:t>
                  </a:r>
                  <a:endParaRPr lang="en-US" sz="2400" b="1" kern="0" dirty="0" smtClean="0">
                    <a:solidFill>
                      <a:srgbClr val="7030A0"/>
                    </a:solidFill>
                    <a:latin typeface="NikoshBAN" pitchFamily="2" charset="0"/>
                    <a:cs typeface="NikoshBAN" pitchFamily="2" charset="0"/>
                  </a:endParaRPr>
                </a:p>
                <a:p>
                  <a:pPr lvl="0" algn="ctr">
                    <a:defRPr/>
                  </a:pPr>
                  <a:r>
                    <a:rPr kumimoji="0" lang="en-US" b="0" i="0" u="none" strike="noStrike" kern="0" cap="none" spc="0" normalizeH="0" baseline="0" noProof="0" dirty="0" smtClean="0">
                      <a:ln>
                        <a:noFill/>
                      </a:ln>
                      <a:solidFill>
                        <a:srgbClr val="FF00FF"/>
                      </a:solidFill>
                      <a:effectLst/>
                      <a:uLnTx/>
                      <a:uFillTx/>
                      <a:latin typeface="SutonnyMJ" pitchFamily="2" charset="0"/>
                      <a:ea typeface="NikoshBAN" pitchFamily="2" charset="0"/>
                      <a:cs typeface="SutonnyMJ" pitchFamily="2"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rgbClr val="FF00FF"/>
                    </a:solidFill>
                    <a:effectLst/>
                    <a:uLnTx/>
                    <a:uFillTx/>
                    <a:latin typeface="SutonnyMJ" pitchFamily="2" charset="0"/>
                    <a:ea typeface="NikoshBAN" pitchFamily="2" charset="0"/>
                    <a:cs typeface="SutonnyMJ"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0000FF"/>
                      </a:solidFill>
                      <a:effectLst/>
                      <a:uLnTx/>
                      <a:uFillTx/>
                      <a:latin typeface="Times New Roman" pitchFamily="18" charset="0"/>
                      <a:ea typeface="NikoshBAN" pitchFamily="2" charset="0"/>
                      <a:cs typeface="Times New Roman" pitchFamily="18" charset="0"/>
                    </a:rPr>
                    <a:t>   </a:t>
                  </a:r>
                  <a:endParaRPr kumimoji="0" lang="en-US" b="0" i="0" u="none" strike="noStrike" kern="0" cap="none" spc="0" normalizeH="0" baseline="0" noProof="0" dirty="0">
                    <a:ln>
                      <a:noFill/>
                    </a:ln>
                    <a:solidFill>
                      <a:srgbClr val="00B050"/>
                    </a:solidFill>
                    <a:effectLst/>
                    <a:uLnTx/>
                    <a:uFillTx/>
                    <a:latin typeface="SutonnyMJ" pitchFamily="2" charset="0"/>
                    <a:ea typeface="NikoshBAN" pitchFamily="2" charset="0"/>
                    <a:cs typeface="SutonnyMJ" pitchFamily="2" charset="0"/>
                  </a:endParaRPr>
                </a:p>
              </p:txBody>
            </p:sp>
            <p:sp>
              <p:nvSpPr>
                <p:cNvPr id="18" name="Rectangle 17"/>
                <p:cNvSpPr/>
                <p:nvPr/>
              </p:nvSpPr>
              <p:spPr>
                <a:xfrm>
                  <a:off x="1047476" y="1219200"/>
                  <a:ext cx="2457724" cy="646331"/>
                </a:xfrm>
                <a:prstGeom prst="rect">
                  <a:avLst/>
                </a:prstGeom>
              </p:spPr>
              <p:txBody>
                <a:bodyPr wrap="none">
                  <a:spAutoFit/>
                </a:bodyPr>
                <a:lstStyle/>
                <a:p>
                  <a:pPr algn="ctr"/>
                  <a:r>
                    <a:rPr lang="bn-IN" sz="3600" b="1" dirty="0" smtClean="0">
                      <a:solidFill>
                        <a:srgbClr val="0070C0"/>
                      </a:solidFill>
                      <a:latin typeface="NikoshBAN" pitchFamily="2" charset="0"/>
                      <a:cs typeface="NikoshBAN" pitchFamily="2" charset="0"/>
                    </a:rPr>
                    <a:t>শিক্ষক পরিচিতি</a:t>
                  </a:r>
                  <a:endParaRPr lang="en-US" sz="3600" dirty="0">
                    <a:solidFill>
                      <a:srgbClr val="0070C0"/>
                    </a:solidFill>
                  </a:endParaRPr>
                </a:p>
              </p:txBody>
            </p:sp>
          </p:grpSp>
          <p:pic>
            <p:nvPicPr>
              <p:cNvPr id="1026" name="Picture 2" descr="E:\MULTIMIDIA CONTENT\Complete Presetatio for Teacher.gov.bd\Susmita photos pp\Susmita (5).jpg"/>
              <p:cNvPicPr>
                <a:picLocks noChangeAspect="1" noChangeArrowheads="1"/>
              </p:cNvPicPr>
              <p:nvPr/>
            </p:nvPicPr>
            <p:blipFill>
              <a:blip r:embed="rId3" cstate="print"/>
              <a:srcRect/>
              <a:stretch>
                <a:fillRect/>
              </a:stretch>
            </p:blipFill>
            <p:spPr bwMode="auto">
              <a:xfrm>
                <a:off x="1524000" y="1832959"/>
                <a:ext cx="1676400" cy="2129441"/>
              </a:xfrm>
              <a:prstGeom prst="rect">
                <a:avLst/>
              </a:prstGeom>
              <a:noFill/>
            </p:spPr>
          </p:pic>
        </p:grpSp>
      </p:grpSp>
    </p:spTree>
    <p:extLst>
      <p:ext uri="{BB962C8B-B14F-4D97-AF65-F5344CB8AC3E}">
        <p14:creationId xmlns:p14="http://schemas.microsoft.com/office/powerpoint/2010/main" xmlns="" val="42915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0" fill="hold"/>
                                        <p:tgtEl>
                                          <p:spTgt spid="16"/>
                                        </p:tgtEl>
                                        <p:attrNameLst>
                                          <p:attrName>ppt_x</p:attrName>
                                        </p:attrNameLst>
                                      </p:cBhvr>
                                      <p:tavLst>
                                        <p:tav tm="0">
                                          <p:val>
                                            <p:strVal val="#ppt_x"/>
                                          </p:val>
                                        </p:tav>
                                        <p:tav tm="100000">
                                          <p:val>
                                            <p:strVal val="#ppt_x"/>
                                          </p:val>
                                        </p:tav>
                                      </p:tavLst>
                                    </p:anim>
                                    <p:anim calcmode="lin" valueType="num">
                                      <p:cBhvr additive="base">
                                        <p:cTn id="1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6324600"/>
            <a:ext cx="7855035" cy="369332"/>
          </a:xfrm>
          <a:prstGeom prst="rect">
            <a:avLst/>
          </a:prstGeom>
        </p:spPr>
        <p:txBody>
          <a:bodyPr wrap="none">
            <a:spAutoFit/>
          </a:bodyPr>
          <a:lstStyle/>
          <a:p>
            <a:pPr algn="ctr"/>
            <a:r>
              <a:rPr lang="en-US" b="1" dirty="0" err="1" smtClean="0">
                <a:solidFill>
                  <a:srgbClr val="2E0FB1"/>
                </a:solidFill>
                <a:latin typeface="NikoshBAN" pitchFamily="2" charset="0"/>
                <a:cs typeface="NikoshBAN" pitchFamily="2" charset="0"/>
              </a:rPr>
              <a:t>Susmita</a:t>
            </a:r>
            <a:r>
              <a:rPr lang="en-US" b="1" dirty="0" smtClean="0">
                <a:solidFill>
                  <a:srgbClr val="2E0FB1"/>
                </a:solidFill>
                <a:latin typeface="NikoshBAN" pitchFamily="2" charset="0"/>
                <a:cs typeface="NikoshBAN" pitchFamily="2" charset="0"/>
              </a:rPr>
              <a:t> Roy, Lecturer of ICT, </a:t>
            </a:r>
            <a:r>
              <a:rPr lang="en-US" b="1" dirty="0" err="1" smtClean="0">
                <a:solidFill>
                  <a:srgbClr val="2E0FB1"/>
                </a:solidFill>
                <a:latin typeface="NikoshBAN" pitchFamily="2" charset="0"/>
                <a:cs typeface="NikoshBAN" pitchFamily="2" charset="0"/>
              </a:rPr>
              <a:t>Chirirbandar</a:t>
            </a:r>
            <a:r>
              <a:rPr lang="en-US" b="1" dirty="0" smtClean="0">
                <a:solidFill>
                  <a:srgbClr val="2E0FB1"/>
                </a:solidFill>
                <a:latin typeface="NikoshBAN" pitchFamily="2" charset="0"/>
                <a:cs typeface="NikoshBAN" pitchFamily="2" charset="0"/>
              </a:rPr>
              <a:t> Govt. College, </a:t>
            </a:r>
            <a:r>
              <a:rPr lang="en-US" b="1" dirty="0" err="1" smtClean="0">
                <a:solidFill>
                  <a:srgbClr val="2E0FB1"/>
                </a:solidFill>
                <a:latin typeface="NikoshBAN" pitchFamily="2" charset="0"/>
                <a:cs typeface="NikoshBAN" pitchFamily="2" charset="0"/>
              </a:rPr>
              <a:t>Dinajpur</a:t>
            </a:r>
            <a:r>
              <a:rPr lang="en-US" b="1" dirty="0" smtClean="0">
                <a:solidFill>
                  <a:srgbClr val="2E0FB1"/>
                </a:solidFill>
                <a:latin typeface="NikoshBAN" pitchFamily="2" charset="0"/>
                <a:cs typeface="NikoshBAN" pitchFamily="2" charset="0"/>
              </a:rPr>
              <a:t> </a:t>
            </a:r>
            <a:endParaRPr lang="en-US" b="1" dirty="0">
              <a:solidFill>
                <a:srgbClr val="2E0FB1"/>
              </a:solidFill>
            </a:endParaRPr>
          </a:p>
        </p:txBody>
      </p:sp>
      <p:sp>
        <p:nvSpPr>
          <p:cNvPr id="7" name="Rectangle 6"/>
          <p:cNvSpPr/>
          <p:nvPr/>
        </p:nvSpPr>
        <p:spPr>
          <a:xfrm>
            <a:off x="3429000" y="304800"/>
            <a:ext cx="2268570" cy="707886"/>
          </a:xfrm>
          <a:prstGeom prst="rect">
            <a:avLst/>
          </a:prstGeom>
        </p:spPr>
        <p:txBody>
          <a:bodyPr wrap="none">
            <a:spAutoFit/>
          </a:bodyPr>
          <a:lstStyle/>
          <a:p>
            <a:pPr algn="ctr"/>
            <a:r>
              <a:rPr lang="bn-IN" sz="4000" b="1" dirty="0" smtClean="0">
                <a:solidFill>
                  <a:srgbClr val="4E123E"/>
                </a:solidFill>
                <a:latin typeface="NikoshBAN" pitchFamily="2" charset="0"/>
                <a:cs typeface="NikoshBAN" pitchFamily="2" charset="0"/>
              </a:rPr>
              <a:t>ছবি গুলি দেখ</a:t>
            </a:r>
            <a:endParaRPr lang="en-US" sz="4000" dirty="0">
              <a:solidFill>
                <a:srgbClr val="4E123E"/>
              </a:solidFill>
            </a:endParaRPr>
          </a:p>
        </p:txBody>
      </p:sp>
      <p:sp>
        <p:nvSpPr>
          <p:cNvPr id="24584" name="AutoShape 8" descr="photo of black rotary telephone photo – Free Phone Image on Unspla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7" name="AutoShape 11" descr="Home - | Corrado Cycles &amp; Bikes | Choose the ride you want to t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2" name="Picture 2" descr="What you need to start an online business the core requirements: - Web  Choice Online"/>
          <p:cNvPicPr>
            <a:picLocks noChangeAspect="1" noChangeArrowheads="1"/>
          </p:cNvPicPr>
          <p:nvPr/>
        </p:nvPicPr>
        <p:blipFill>
          <a:blip r:embed="rId2"/>
          <a:srcRect/>
          <a:stretch>
            <a:fillRect/>
          </a:stretch>
        </p:blipFill>
        <p:spPr bwMode="auto">
          <a:xfrm rot="20712385">
            <a:off x="441053" y="1049175"/>
            <a:ext cx="3429000" cy="2362200"/>
          </a:xfrm>
          <a:prstGeom prst="rect">
            <a:avLst/>
          </a:prstGeom>
          <a:noFill/>
        </p:spPr>
      </p:pic>
      <p:pic>
        <p:nvPicPr>
          <p:cNvPr id="25604" name="Picture 4" descr="Presentation on chakbazar, cell bazar, alibaba, daraz"/>
          <p:cNvPicPr>
            <a:picLocks noChangeAspect="1" noChangeArrowheads="1"/>
          </p:cNvPicPr>
          <p:nvPr/>
        </p:nvPicPr>
        <p:blipFill>
          <a:blip r:embed="rId3"/>
          <a:srcRect/>
          <a:stretch>
            <a:fillRect/>
          </a:stretch>
        </p:blipFill>
        <p:spPr bwMode="auto">
          <a:xfrm rot="20739322">
            <a:off x="1153570" y="3588351"/>
            <a:ext cx="3429000" cy="2362200"/>
          </a:xfrm>
          <a:prstGeom prst="rect">
            <a:avLst/>
          </a:prstGeom>
          <a:noFill/>
        </p:spPr>
      </p:pic>
      <p:sp>
        <p:nvSpPr>
          <p:cNvPr id="25606" name="AutoShape 6" descr="cell-bazar, ekhanei.com | ArthoSucha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7" name="Picture 7" descr="C:\Users\Susmita\Desktop\New folder\cell-bazar.jpg"/>
          <p:cNvPicPr>
            <a:picLocks noChangeAspect="1" noChangeArrowheads="1"/>
          </p:cNvPicPr>
          <p:nvPr/>
        </p:nvPicPr>
        <p:blipFill>
          <a:blip r:embed="rId4"/>
          <a:srcRect/>
          <a:stretch>
            <a:fillRect/>
          </a:stretch>
        </p:blipFill>
        <p:spPr bwMode="auto">
          <a:xfrm rot="20583098">
            <a:off x="4613238" y="677096"/>
            <a:ext cx="3429000" cy="2362200"/>
          </a:xfrm>
          <a:prstGeom prst="rect">
            <a:avLst/>
          </a:prstGeom>
          <a:noFill/>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560020">
            <a:off x="5458377" y="3271278"/>
            <a:ext cx="3395595" cy="2375594"/>
          </a:xfrm>
          <a:prstGeom prst="rect">
            <a:avLst/>
          </a:prstGeom>
        </p:spPr>
      </p:pic>
    </p:spTree>
    <p:extLst>
      <p:ext uri="{BB962C8B-B14F-4D97-AF65-F5344CB8AC3E}">
        <p14:creationId xmlns:p14="http://schemas.microsoft.com/office/powerpoint/2010/main" xmlns="" val="191806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25602"/>
                                        </p:tgtEl>
                                        <p:attrNameLst>
                                          <p:attrName>style.visibility</p:attrName>
                                        </p:attrNameLst>
                                      </p:cBhvr>
                                      <p:to>
                                        <p:strVal val="visible"/>
                                      </p:to>
                                    </p:set>
                                    <p:anim calcmode="lin" valueType="num">
                                      <p:cBhvr additive="base">
                                        <p:cTn id="14" dur="5000" fill="hold"/>
                                        <p:tgtEl>
                                          <p:spTgt spid="25602"/>
                                        </p:tgtEl>
                                        <p:attrNameLst>
                                          <p:attrName>ppt_x</p:attrName>
                                        </p:attrNameLst>
                                      </p:cBhvr>
                                      <p:tavLst>
                                        <p:tav tm="0">
                                          <p:val>
                                            <p:strVal val="#ppt_x"/>
                                          </p:val>
                                        </p:tav>
                                        <p:tav tm="100000">
                                          <p:val>
                                            <p:strVal val="#ppt_x"/>
                                          </p:val>
                                        </p:tav>
                                      </p:tavLst>
                                    </p:anim>
                                    <p:anim calcmode="lin" valueType="num">
                                      <p:cBhvr additive="base">
                                        <p:cTn id="15" dur="5000" fill="hold"/>
                                        <p:tgtEl>
                                          <p:spTgt spid="25602"/>
                                        </p:tgtEl>
                                        <p:attrNameLst>
                                          <p:attrName>ppt_y</p:attrName>
                                        </p:attrNameLst>
                                      </p:cBhvr>
                                      <p:tavLst>
                                        <p:tav tm="0">
                                          <p:val>
                                            <p:strVal val="1+#ppt_h/2"/>
                                          </p:val>
                                        </p:tav>
                                        <p:tav tm="100000">
                                          <p:val>
                                            <p:strVal val="#ppt_y"/>
                                          </p:val>
                                        </p:tav>
                                      </p:tavLst>
                                    </p:anim>
                                  </p:childTnLst>
                                </p:cTn>
                              </p:par>
                              <p:par>
                                <p:cTn id="16" presetID="7" presetClass="entr" presetSubtype="4" fill="hold" nodeType="withEffect">
                                  <p:stCondLst>
                                    <p:cond delay="0"/>
                                  </p:stCondLst>
                                  <p:childTnLst>
                                    <p:set>
                                      <p:cBhvr>
                                        <p:cTn id="17" dur="1" fill="hold">
                                          <p:stCondLst>
                                            <p:cond delay="0"/>
                                          </p:stCondLst>
                                        </p:cTn>
                                        <p:tgtEl>
                                          <p:spTgt spid="25607"/>
                                        </p:tgtEl>
                                        <p:attrNameLst>
                                          <p:attrName>style.visibility</p:attrName>
                                        </p:attrNameLst>
                                      </p:cBhvr>
                                      <p:to>
                                        <p:strVal val="visible"/>
                                      </p:to>
                                    </p:set>
                                    <p:anim calcmode="lin" valueType="num">
                                      <p:cBhvr additive="base">
                                        <p:cTn id="18" dur="5000" fill="hold"/>
                                        <p:tgtEl>
                                          <p:spTgt spid="25607"/>
                                        </p:tgtEl>
                                        <p:attrNameLst>
                                          <p:attrName>ppt_x</p:attrName>
                                        </p:attrNameLst>
                                      </p:cBhvr>
                                      <p:tavLst>
                                        <p:tav tm="0">
                                          <p:val>
                                            <p:strVal val="#ppt_x"/>
                                          </p:val>
                                        </p:tav>
                                        <p:tav tm="100000">
                                          <p:val>
                                            <p:strVal val="#ppt_x"/>
                                          </p:val>
                                        </p:tav>
                                      </p:tavLst>
                                    </p:anim>
                                    <p:anim calcmode="lin" valueType="num">
                                      <p:cBhvr additive="base">
                                        <p:cTn id="19" dur="5000" fill="hold"/>
                                        <p:tgtEl>
                                          <p:spTgt spid="25607"/>
                                        </p:tgtEl>
                                        <p:attrNameLst>
                                          <p:attrName>ppt_y</p:attrName>
                                        </p:attrNameLst>
                                      </p:cBhvr>
                                      <p:tavLst>
                                        <p:tav tm="0">
                                          <p:val>
                                            <p:strVal val="1+#ppt_h/2"/>
                                          </p:val>
                                        </p:tav>
                                        <p:tav tm="100000">
                                          <p:val>
                                            <p:strVal val="#ppt_y"/>
                                          </p:val>
                                        </p:tav>
                                      </p:tavLst>
                                    </p:anim>
                                  </p:childTnLst>
                                </p:cTn>
                              </p:par>
                              <p:par>
                                <p:cTn id="20" presetID="7"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0" fill="hold"/>
                                        <p:tgtEl>
                                          <p:spTgt spid="10"/>
                                        </p:tgtEl>
                                        <p:attrNameLst>
                                          <p:attrName>ppt_x</p:attrName>
                                        </p:attrNameLst>
                                      </p:cBhvr>
                                      <p:tavLst>
                                        <p:tav tm="0">
                                          <p:val>
                                            <p:strVal val="#ppt_x"/>
                                          </p:val>
                                        </p:tav>
                                        <p:tav tm="100000">
                                          <p:val>
                                            <p:strVal val="#ppt_x"/>
                                          </p:val>
                                        </p:tav>
                                      </p:tavLst>
                                    </p:anim>
                                    <p:anim calcmode="lin" valueType="num">
                                      <p:cBhvr additive="base">
                                        <p:cTn id="23" dur="5000" fill="hold"/>
                                        <p:tgtEl>
                                          <p:spTgt spid="10"/>
                                        </p:tgtEl>
                                        <p:attrNameLst>
                                          <p:attrName>ppt_y</p:attrName>
                                        </p:attrNameLst>
                                      </p:cBhvr>
                                      <p:tavLst>
                                        <p:tav tm="0">
                                          <p:val>
                                            <p:strVal val="1+#ppt_h/2"/>
                                          </p:val>
                                        </p:tav>
                                        <p:tav tm="100000">
                                          <p:val>
                                            <p:strVal val="#ppt_y"/>
                                          </p:val>
                                        </p:tav>
                                      </p:tavLst>
                                    </p:anim>
                                  </p:childTnLst>
                                </p:cTn>
                              </p:par>
                              <p:par>
                                <p:cTn id="24" presetID="7" presetClass="entr" presetSubtype="4" fill="hold" nodeType="withEffect">
                                  <p:stCondLst>
                                    <p:cond delay="0"/>
                                  </p:stCondLst>
                                  <p:childTnLst>
                                    <p:set>
                                      <p:cBhvr>
                                        <p:cTn id="25" dur="1" fill="hold">
                                          <p:stCondLst>
                                            <p:cond delay="0"/>
                                          </p:stCondLst>
                                        </p:cTn>
                                        <p:tgtEl>
                                          <p:spTgt spid="25604"/>
                                        </p:tgtEl>
                                        <p:attrNameLst>
                                          <p:attrName>style.visibility</p:attrName>
                                        </p:attrNameLst>
                                      </p:cBhvr>
                                      <p:to>
                                        <p:strVal val="visible"/>
                                      </p:to>
                                    </p:set>
                                    <p:anim calcmode="lin" valueType="num">
                                      <p:cBhvr additive="base">
                                        <p:cTn id="26" dur="5000" fill="hold"/>
                                        <p:tgtEl>
                                          <p:spTgt spid="25604"/>
                                        </p:tgtEl>
                                        <p:attrNameLst>
                                          <p:attrName>ppt_x</p:attrName>
                                        </p:attrNameLst>
                                      </p:cBhvr>
                                      <p:tavLst>
                                        <p:tav tm="0">
                                          <p:val>
                                            <p:strVal val="#ppt_x"/>
                                          </p:val>
                                        </p:tav>
                                        <p:tav tm="100000">
                                          <p:val>
                                            <p:strVal val="#ppt_x"/>
                                          </p:val>
                                        </p:tav>
                                      </p:tavLst>
                                    </p:anim>
                                    <p:anim calcmode="lin" valueType="num">
                                      <p:cBhvr additive="base">
                                        <p:cTn id="27" dur="50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6324600"/>
            <a:ext cx="7855035" cy="369332"/>
          </a:xfrm>
          <a:prstGeom prst="rect">
            <a:avLst/>
          </a:prstGeom>
        </p:spPr>
        <p:txBody>
          <a:bodyPr wrap="none">
            <a:spAutoFit/>
          </a:bodyPr>
          <a:lstStyle/>
          <a:p>
            <a:pPr algn="ctr"/>
            <a:r>
              <a:rPr lang="en-US" b="1" dirty="0" err="1" smtClean="0">
                <a:solidFill>
                  <a:srgbClr val="2E0FB1"/>
                </a:solidFill>
                <a:latin typeface="NikoshBAN" pitchFamily="2" charset="0"/>
                <a:cs typeface="NikoshBAN" pitchFamily="2" charset="0"/>
              </a:rPr>
              <a:t>Susmita</a:t>
            </a:r>
            <a:r>
              <a:rPr lang="en-US" b="1" dirty="0" smtClean="0">
                <a:solidFill>
                  <a:srgbClr val="2E0FB1"/>
                </a:solidFill>
                <a:latin typeface="NikoshBAN" pitchFamily="2" charset="0"/>
                <a:cs typeface="NikoshBAN" pitchFamily="2" charset="0"/>
              </a:rPr>
              <a:t> Roy, Lecturer of ICT, </a:t>
            </a:r>
            <a:r>
              <a:rPr lang="en-US" b="1" dirty="0" err="1" smtClean="0">
                <a:solidFill>
                  <a:srgbClr val="2E0FB1"/>
                </a:solidFill>
                <a:latin typeface="NikoshBAN" pitchFamily="2" charset="0"/>
                <a:cs typeface="NikoshBAN" pitchFamily="2" charset="0"/>
              </a:rPr>
              <a:t>Chirirbandar</a:t>
            </a:r>
            <a:r>
              <a:rPr lang="en-US" b="1" dirty="0" smtClean="0">
                <a:solidFill>
                  <a:srgbClr val="2E0FB1"/>
                </a:solidFill>
                <a:latin typeface="NikoshBAN" pitchFamily="2" charset="0"/>
                <a:cs typeface="NikoshBAN" pitchFamily="2" charset="0"/>
              </a:rPr>
              <a:t> Govt. College, </a:t>
            </a:r>
            <a:r>
              <a:rPr lang="en-US" b="1" dirty="0" err="1" smtClean="0">
                <a:solidFill>
                  <a:srgbClr val="2E0FB1"/>
                </a:solidFill>
                <a:latin typeface="NikoshBAN" pitchFamily="2" charset="0"/>
                <a:cs typeface="NikoshBAN" pitchFamily="2" charset="0"/>
              </a:rPr>
              <a:t>Dinajpur</a:t>
            </a:r>
            <a:r>
              <a:rPr lang="en-US" b="1" dirty="0" smtClean="0">
                <a:solidFill>
                  <a:srgbClr val="2E0FB1"/>
                </a:solidFill>
                <a:latin typeface="NikoshBAN" pitchFamily="2" charset="0"/>
                <a:cs typeface="NikoshBAN" pitchFamily="2" charset="0"/>
              </a:rPr>
              <a:t> </a:t>
            </a:r>
            <a:endParaRPr lang="en-US" b="1" dirty="0">
              <a:solidFill>
                <a:srgbClr val="2E0FB1"/>
              </a:solidFill>
            </a:endParaRPr>
          </a:p>
        </p:txBody>
      </p:sp>
      <p:sp>
        <p:nvSpPr>
          <p:cNvPr id="23554" name="AutoShape 2" descr="Scania bus runs on LNG for the first time. A European premiere in Bolog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429000" y="457200"/>
            <a:ext cx="2090637" cy="707886"/>
          </a:xfrm>
          <a:prstGeom prst="rect">
            <a:avLst/>
          </a:prstGeom>
        </p:spPr>
        <p:txBody>
          <a:bodyPr wrap="none">
            <a:spAutoFit/>
          </a:bodyPr>
          <a:lstStyle/>
          <a:p>
            <a:pPr algn="ctr"/>
            <a:r>
              <a:rPr lang="bn-IN" sz="4000" b="1" dirty="0" smtClean="0">
                <a:solidFill>
                  <a:srgbClr val="4E123E"/>
                </a:solidFill>
                <a:latin typeface="NikoshBAN" pitchFamily="2" charset="0"/>
                <a:cs typeface="NikoshBAN" pitchFamily="2" charset="0"/>
              </a:rPr>
              <a:t>পাঠ ঘোষণা </a:t>
            </a:r>
            <a:endParaRPr lang="en-US" sz="4000" dirty="0">
              <a:solidFill>
                <a:srgbClr val="4E123E"/>
              </a:solidFill>
            </a:endParaRPr>
          </a:p>
        </p:txBody>
      </p:sp>
      <p:sp>
        <p:nvSpPr>
          <p:cNvPr id="6" name="Rectangle 5"/>
          <p:cNvSpPr/>
          <p:nvPr/>
        </p:nvSpPr>
        <p:spPr>
          <a:xfrm>
            <a:off x="457201" y="2362200"/>
            <a:ext cx="3810000" cy="1200329"/>
          </a:xfrm>
          <a:prstGeom prst="rect">
            <a:avLst/>
          </a:prstGeom>
        </p:spPr>
        <p:txBody>
          <a:bodyPr wrap="square">
            <a:spAutoFit/>
          </a:bodyPr>
          <a:lstStyle/>
          <a:p>
            <a:r>
              <a:rPr lang="bn-IN" sz="3600" b="1" dirty="0" smtClean="0">
                <a:solidFill>
                  <a:srgbClr val="C00000"/>
                </a:solidFill>
                <a:latin typeface="NikoshBAN" pitchFamily="2" charset="0"/>
                <a:cs typeface="NikoshBAN" pitchFamily="2" charset="0"/>
              </a:rPr>
              <a:t>আলোচ্য </a:t>
            </a:r>
            <a:r>
              <a:rPr lang="bn-IN" sz="3600" b="1" dirty="0" smtClean="0">
                <a:solidFill>
                  <a:srgbClr val="C00000"/>
                </a:solidFill>
                <a:latin typeface="NikoshBAN" pitchFamily="2" charset="0"/>
                <a:cs typeface="NikoshBAN" pitchFamily="2" charset="0"/>
              </a:rPr>
              <a:t>বিষয়- </a:t>
            </a:r>
            <a:endParaRPr lang="bn-IN" sz="3600" b="1" dirty="0" smtClean="0">
              <a:solidFill>
                <a:srgbClr val="C00000"/>
              </a:solidFill>
              <a:latin typeface="NikoshBAN" pitchFamily="2" charset="0"/>
              <a:cs typeface="NikoshBAN" pitchFamily="2" charset="0"/>
            </a:endParaRPr>
          </a:p>
          <a:p>
            <a:r>
              <a:rPr lang="bn-IN" sz="3600" b="1" dirty="0" smtClean="0">
                <a:solidFill>
                  <a:srgbClr val="C00000"/>
                </a:solidFill>
                <a:latin typeface="NikoshBAN" pitchFamily="2" charset="0"/>
                <a:cs typeface="NikoshBAN" pitchFamily="2" charset="0"/>
              </a:rPr>
              <a:t>ব্যবসা -বানিজ্যে বিশ্বগ্রাম   </a:t>
            </a:r>
            <a:endParaRPr lang="en-US" sz="3600" dirty="0">
              <a:solidFill>
                <a:srgbClr val="C00000"/>
              </a:solidFill>
            </a:endParaRPr>
          </a:p>
        </p:txBody>
      </p:sp>
      <p:pic>
        <p:nvPicPr>
          <p:cNvPr id="24577" name="Picture 1" descr="C:\Users\Susmita\Desktop\New folder\online-training-JBD-ICT-CARE.jpg"/>
          <p:cNvPicPr>
            <a:picLocks noChangeAspect="1" noChangeArrowheads="1"/>
          </p:cNvPicPr>
          <p:nvPr/>
        </p:nvPicPr>
        <p:blipFill>
          <a:blip r:embed="rId2"/>
          <a:srcRect/>
          <a:stretch>
            <a:fillRect/>
          </a:stretch>
        </p:blipFill>
        <p:spPr bwMode="auto">
          <a:xfrm>
            <a:off x="4343400" y="1219200"/>
            <a:ext cx="4391025" cy="4572000"/>
          </a:xfrm>
          <a:prstGeom prst="rect">
            <a:avLst/>
          </a:prstGeom>
          <a:noFill/>
        </p:spPr>
      </p:pic>
    </p:spTree>
    <p:extLst>
      <p:ext uri="{BB962C8B-B14F-4D97-AF65-F5344CB8AC3E}">
        <p14:creationId xmlns:p14="http://schemas.microsoft.com/office/powerpoint/2010/main" xmlns="" val="215683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24577"/>
                                        </p:tgtEl>
                                        <p:attrNameLst>
                                          <p:attrName>style.visibility</p:attrName>
                                        </p:attrNameLst>
                                      </p:cBhvr>
                                      <p:to>
                                        <p:strVal val="visible"/>
                                      </p:to>
                                    </p:set>
                                    <p:anim calcmode="lin" valueType="num">
                                      <p:cBhvr additive="base">
                                        <p:cTn id="21" dur="5000" fill="hold"/>
                                        <p:tgtEl>
                                          <p:spTgt spid="24577"/>
                                        </p:tgtEl>
                                        <p:attrNameLst>
                                          <p:attrName>ppt_x</p:attrName>
                                        </p:attrNameLst>
                                      </p:cBhvr>
                                      <p:tavLst>
                                        <p:tav tm="0">
                                          <p:val>
                                            <p:strVal val="#ppt_x"/>
                                          </p:val>
                                        </p:tav>
                                        <p:tav tm="100000">
                                          <p:val>
                                            <p:strVal val="#ppt_x"/>
                                          </p:val>
                                        </p:tav>
                                      </p:tavLst>
                                    </p:anim>
                                    <p:anim calcmode="lin" valueType="num">
                                      <p:cBhvr additive="base">
                                        <p:cTn id="22" dur="5000" fill="hold"/>
                                        <p:tgtEl>
                                          <p:spTgt spid="245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71800" y="228600"/>
            <a:ext cx="3276600" cy="707886"/>
          </a:xfrm>
          <a:prstGeom prst="rect">
            <a:avLst/>
          </a:prstGeom>
        </p:spPr>
        <p:txBody>
          <a:bodyPr wrap="square">
            <a:spAutoFit/>
          </a:bodyPr>
          <a:lstStyle/>
          <a:p>
            <a:pPr algn="ctr"/>
            <a:r>
              <a:rPr lang="bn-IN" sz="4000" b="1" dirty="0" smtClean="0">
                <a:solidFill>
                  <a:schemeClr val="accent2">
                    <a:lumMod val="75000"/>
                  </a:schemeClr>
                </a:solidFill>
                <a:latin typeface="NikoshBAN" pitchFamily="2" charset="0"/>
                <a:cs typeface="NikoshBAN" pitchFamily="2" charset="0"/>
              </a:rPr>
              <a:t>শিখনফল</a:t>
            </a:r>
            <a:endParaRPr lang="en-US" sz="4000" dirty="0">
              <a:solidFill>
                <a:schemeClr val="accent2">
                  <a:lumMod val="75000"/>
                </a:schemeClr>
              </a:solidFill>
            </a:endParaRPr>
          </a:p>
        </p:txBody>
      </p:sp>
      <p:sp>
        <p:nvSpPr>
          <p:cNvPr id="12" name="Rectangle 11"/>
          <p:cNvSpPr/>
          <p:nvPr/>
        </p:nvSpPr>
        <p:spPr>
          <a:xfrm>
            <a:off x="762000" y="1219200"/>
            <a:ext cx="3733800" cy="523220"/>
          </a:xfrm>
          <a:prstGeom prst="rect">
            <a:avLst/>
          </a:prstGeom>
        </p:spPr>
        <p:txBody>
          <a:bodyPr wrap="square">
            <a:spAutoFit/>
          </a:bodyPr>
          <a:lstStyle/>
          <a:p>
            <a:pPr algn="just"/>
            <a:r>
              <a:rPr lang="bn-IN" sz="2800" b="1" dirty="0" smtClean="0">
                <a:solidFill>
                  <a:srgbClr val="0070C0"/>
                </a:solidFill>
                <a:latin typeface="NikoshBAN" pitchFamily="2" charset="0"/>
                <a:cs typeface="NikoshBAN" pitchFamily="2" charset="0"/>
              </a:rPr>
              <a:t>পাঠ শেষে শিক্ষার্থীরা .........</a:t>
            </a:r>
            <a:endParaRPr lang="en-US" sz="2800" dirty="0">
              <a:solidFill>
                <a:srgbClr val="0070C0"/>
              </a:solidFill>
            </a:endParaRPr>
          </a:p>
        </p:txBody>
      </p:sp>
      <p:sp>
        <p:nvSpPr>
          <p:cNvPr id="13" name="Rectangle 12"/>
          <p:cNvSpPr/>
          <p:nvPr/>
        </p:nvSpPr>
        <p:spPr>
          <a:xfrm>
            <a:off x="533400" y="2149257"/>
            <a:ext cx="3810000" cy="3108543"/>
          </a:xfrm>
          <a:prstGeom prst="rect">
            <a:avLst/>
          </a:prstGeom>
        </p:spPr>
        <p:txBody>
          <a:bodyPr wrap="square">
            <a:spAutoFit/>
          </a:bodyPr>
          <a:lstStyle/>
          <a:p>
            <a:pPr algn="just"/>
            <a:r>
              <a:rPr lang="bn-IN" sz="2800" b="1" dirty="0" smtClean="0">
                <a:solidFill>
                  <a:srgbClr val="7030A0"/>
                </a:solidFill>
                <a:latin typeface="NikoshBAN" pitchFamily="2" charset="0"/>
                <a:cs typeface="NikoshBAN" pitchFamily="2" charset="0"/>
              </a:rPr>
              <a:t>১। </a:t>
            </a:r>
            <a:r>
              <a:rPr lang="bn-IN" sz="2800" b="1" dirty="0" smtClean="0">
                <a:solidFill>
                  <a:srgbClr val="7030A0"/>
                </a:solidFill>
                <a:latin typeface="NikoshBAN" pitchFamily="2" charset="0"/>
                <a:cs typeface="NikoshBAN" pitchFamily="2" charset="0"/>
              </a:rPr>
              <a:t>ব্যবসা-বানিজ্যে বিশ্বগ্রাম এর ভূমিকা ব্যাখ্যা করতে পারবে</a:t>
            </a:r>
            <a:r>
              <a:rPr lang="bn-IN" sz="2800" b="1" dirty="0" smtClean="0">
                <a:solidFill>
                  <a:srgbClr val="7030A0"/>
                </a:solidFill>
                <a:latin typeface="NikoshBAN" pitchFamily="2" charset="0"/>
                <a:cs typeface="NikoshBAN" pitchFamily="2" charset="0"/>
              </a:rPr>
              <a:t>; </a:t>
            </a:r>
            <a:endParaRPr lang="bn-IN" sz="2800" b="1" dirty="0" smtClean="0">
              <a:solidFill>
                <a:srgbClr val="7030A0"/>
              </a:solidFill>
              <a:latin typeface="NikoshBAN" pitchFamily="2" charset="0"/>
              <a:cs typeface="NikoshBAN" pitchFamily="2" charset="0"/>
            </a:endParaRPr>
          </a:p>
          <a:p>
            <a:pPr algn="just"/>
            <a:r>
              <a:rPr lang="bn-IN" sz="2800" b="1" dirty="0" smtClean="0">
                <a:solidFill>
                  <a:srgbClr val="7030A0"/>
                </a:solidFill>
                <a:latin typeface="NikoshBAN" pitchFamily="2" charset="0"/>
                <a:cs typeface="NikoshBAN" pitchFamily="2" charset="0"/>
              </a:rPr>
              <a:t> </a:t>
            </a:r>
          </a:p>
          <a:p>
            <a:pPr algn="just"/>
            <a:endParaRPr lang="bn-IN" sz="2800" b="1" dirty="0" smtClean="0">
              <a:solidFill>
                <a:srgbClr val="7030A0"/>
              </a:solidFill>
              <a:latin typeface="NikoshBAN" pitchFamily="2" charset="0"/>
              <a:cs typeface="NikoshBAN" pitchFamily="2" charset="0"/>
            </a:endParaRPr>
          </a:p>
          <a:p>
            <a:pPr algn="just"/>
            <a:r>
              <a:rPr lang="bn-IN" sz="2800" b="1" dirty="0" smtClean="0">
                <a:solidFill>
                  <a:srgbClr val="7030A0"/>
                </a:solidFill>
                <a:latin typeface="NikoshBAN" pitchFamily="2" charset="0"/>
                <a:cs typeface="NikoshBAN" pitchFamily="2" charset="0"/>
              </a:rPr>
              <a:t>২। </a:t>
            </a:r>
            <a:r>
              <a:rPr lang="bn-IN" sz="2800" b="1" dirty="0" smtClean="0">
                <a:solidFill>
                  <a:srgbClr val="7030A0"/>
                </a:solidFill>
                <a:latin typeface="NikoshBAN" pitchFamily="2" charset="0"/>
                <a:cs typeface="NikoshBAN" pitchFamily="2" charset="0"/>
              </a:rPr>
              <a:t>ব্যবসা-বানিজ্যের ক্ষেত্রে ই-কমার্স এর ভূমিকা ব্যাখ্যা করতে পারবে। </a:t>
            </a:r>
          </a:p>
        </p:txBody>
      </p:sp>
      <p:sp>
        <p:nvSpPr>
          <p:cNvPr id="14" name="Rectangle 13"/>
          <p:cNvSpPr/>
          <p:nvPr/>
        </p:nvSpPr>
        <p:spPr>
          <a:xfrm>
            <a:off x="685800" y="6324600"/>
            <a:ext cx="7855035" cy="369332"/>
          </a:xfrm>
          <a:prstGeom prst="rect">
            <a:avLst/>
          </a:prstGeom>
        </p:spPr>
        <p:txBody>
          <a:bodyPr wrap="none">
            <a:spAutoFit/>
          </a:bodyPr>
          <a:lstStyle/>
          <a:p>
            <a:pPr algn="ctr"/>
            <a:r>
              <a:rPr lang="en-US" b="1" dirty="0" err="1" smtClean="0">
                <a:solidFill>
                  <a:srgbClr val="7030A0"/>
                </a:solidFill>
                <a:latin typeface="NikoshBAN" pitchFamily="2" charset="0"/>
                <a:cs typeface="NikoshBAN" pitchFamily="2" charset="0"/>
              </a:rPr>
              <a:t>Susmita</a:t>
            </a:r>
            <a:r>
              <a:rPr lang="en-US" b="1" dirty="0" smtClean="0">
                <a:solidFill>
                  <a:srgbClr val="7030A0"/>
                </a:solidFill>
                <a:latin typeface="NikoshBAN" pitchFamily="2" charset="0"/>
                <a:cs typeface="NikoshBAN" pitchFamily="2" charset="0"/>
              </a:rPr>
              <a:t> Roy, Lecturer of ICT, </a:t>
            </a:r>
            <a:r>
              <a:rPr lang="en-US" b="1" dirty="0" err="1" smtClean="0">
                <a:solidFill>
                  <a:srgbClr val="7030A0"/>
                </a:solidFill>
                <a:latin typeface="NikoshBAN" pitchFamily="2" charset="0"/>
                <a:cs typeface="NikoshBAN" pitchFamily="2" charset="0"/>
              </a:rPr>
              <a:t>Chirirbandar</a:t>
            </a:r>
            <a:r>
              <a:rPr lang="en-US" b="1" dirty="0" smtClean="0">
                <a:solidFill>
                  <a:srgbClr val="7030A0"/>
                </a:solidFill>
                <a:latin typeface="NikoshBAN" pitchFamily="2" charset="0"/>
                <a:cs typeface="NikoshBAN" pitchFamily="2" charset="0"/>
              </a:rPr>
              <a:t> Govt. College, </a:t>
            </a:r>
            <a:r>
              <a:rPr lang="en-US" b="1" dirty="0" err="1" smtClean="0">
                <a:solidFill>
                  <a:srgbClr val="7030A0"/>
                </a:solidFill>
                <a:latin typeface="NikoshBAN" pitchFamily="2" charset="0"/>
                <a:cs typeface="NikoshBAN" pitchFamily="2" charset="0"/>
              </a:rPr>
              <a:t>Dinajpur</a:t>
            </a:r>
            <a:r>
              <a:rPr lang="en-US" b="1" dirty="0" smtClean="0">
                <a:solidFill>
                  <a:srgbClr val="7030A0"/>
                </a:solidFill>
                <a:latin typeface="NikoshBAN" pitchFamily="2" charset="0"/>
                <a:cs typeface="NikoshBAN" pitchFamily="2" charset="0"/>
              </a:rPr>
              <a:t> </a:t>
            </a:r>
            <a:endParaRPr lang="en-US" b="1" dirty="0">
              <a:solidFill>
                <a:srgbClr val="7030A0"/>
              </a:solidFill>
            </a:endParaRPr>
          </a:p>
        </p:txBody>
      </p:sp>
      <p:pic>
        <p:nvPicPr>
          <p:cNvPr id="6" name="Picture 2" descr="http://credema-icc.com/wp-content/uploads/2013/01/benefits-ecommerc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24400" y="1600200"/>
            <a:ext cx="4267200"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646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ppt_x</p:attrName>
                                        </p:attrNameLst>
                                      </p:cBhvr>
                                      <p:tavLst>
                                        <p:tav tm="0">
                                          <p:val>
                                            <p:strVal val="#ppt_x-.2"/>
                                          </p:val>
                                        </p:tav>
                                        <p:tav tm="100000">
                                          <p:val>
                                            <p:strVal val="#ppt_x"/>
                                          </p:val>
                                        </p:tav>
                                      </p:tavLst>
                                    </p:anim>
                                    <p:anim calcmode="lin" valueType="num">
                                      <p:cBhvr>
                                        <p:cTn id="2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0" fill="hold"/>
                                        <p:tgtEl>
                                          <p:spTgt spid="6"/>
                                        </p:tgtEl>
                                        <p:attrNameLst>
                                          <p:attrName>ppt_x</p:attrName>
                                        </p:attrNameLst>
                                      </p:cBhvr>
                                      <p:tavLst>
                                        <p:tav tm="0">
                                          <p:val>
                                            <p:strVal val="#ppt_x"/>
                                          </p:val>
                                        </p:tav>
                                        <p:tav tm="100000">
                                          <p:val>
                                            <p:strVal val="#ppt_x"/>
                                          </p:val>
                                        </p:tav>
                                      </p:tavLst>
                                    </p:anim>
                                    <p:anim calcmode="lin" valueType="num">
                                      <p:cBhvr additive="base">
                                        <p:cTn id="27"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6324600"/>
            <a:ext cx="7855035" cy="369332"/>
          </a:xfrm>
          <a:prstGeom prst="rect">
            <a:avLst/>
          </a:prstGeom>
        </p:spPr>
        <p:txBody>
          <a:bodyPr wrap="none">
            <a:spAutoFit/>
          </a:bodyPr>
          <a:lstStyle/>
          <a:p>
            <a:pPr algn="ctr"/>
            <a:r>
              <a:rPr lang="en-US" b="1" dirty="0" err="1" smtClean="0">
                <a:solidFill>
                  <a:srgbClr val="7030A0"/>
                </a:solidFill>
                <a:latin typeface="NikoshBAN" pitchFamily="2" charset="0"/>
                <a:cs typeface="NikoshBAN" pitchFamily="2" charset="0"/>
              </a:rPr>
              <a:t>Susmita</a:t>
            </a:r>
            <a:r>
              <a:rPr lang="en-US" b="1" dirty="0" smtClean="0">
                <a:solidFill>
                  <a:srgbClr val="7030A0"/>
                </a:solidFill>
                <a:latin typeface="NikoshBAN" pitchFamily="2" charset="0"/>
                <a:cs typeface="NikoshBAN" pitchFamily="2" charset="0"/>
              </a:rPr>
              <a:t> Roy, Lecturer of ICT, </a:t>
            </a:r>
            <a:r>
              <a:rPr lang="en-US" b="1" dirty="0" err="1" smtClean="0">
                <a:solidFill>
                  <a:srgbClr val="7030A0"/>
                </a:solidFill>
                <a:latin typeface="NikoshBAN" pitchFamily="2" charset="0"/>
                <a:cs typeface="NikoshBAN" pitchFamily="2" charset="0"/>
              </a:rPr>
              <a:t>Chirirbandar</a:t>
            </a:r>
            <a:r>
              <a:rPr lang="en-US" b="1" dirty="0" smtClean="0">
                <a:solidFill>
                  <a:srgbClr val="7030A0"/>
                </a:solidFill>
                <a:latin typeface="NikoshBAN" pitchFamily="2" charset="0"/>
                <a:cs typeface="NikoshBAN" pitchFamily="2" charset="0"/>
              </a:rPr>
              <a:t> Govt. College, </a:t>
            </a:r>
            <a:r>
              <a:rPr lang="en-US" b="1" dirty="0" err="1" smtClean="0">
                <a:solidFill>
                  <a:srgbClr val="7030A0"/>
                </a:solidFill>
                <a:latin typeface="NikoshBAN" pitchFamily="2" charset="0"/>
                <a:cs typeface="NikoshBAN" pitchFamily="2" charset="0"/>
              </a:rPr>
              <a:t>Dinajpur</a:t>
            </a:r>
            <a:r>
              <a:rPr lang="en-US" b="1" dirty="0" smtClean="0">
                <a:solidFill>
                  <a:srgbClr val="7030A0"/>
                </a:solidFill>
                <a:latin typeface="NikoshBAN" pitchFamily="2" charset="0"/>
                <a:cs typeface="NikoshBAN" pitchFamily="2" charset="0"/>
              </a:rPr>
              <a:t> </a:t>
            </a:r>
            <a:endParaRPr lang="en-US" b="1" dirty="0">
              <a:solidFill>
                <a:srgbClr val="7030A0"/>
              </a:solidFill>
            </a:endParaRPr>
          </a:p>
        </p:txBody>
      </p:sp>
      <p:pic>
        <p:nvPicPr>
          <p:cNvPr id="2" name="Picture 2" descr="Pros and Cons of M-Commerce - Pros an Cons"/>
          <p:cNvPicPr>
            <a:picLocks noChangeAspect="1" noChangeArrowheads="1"/>
          </p:cNvPicPr>
          <p:nvPr/>
        </p:nvPicPr>
        <p:blipFill>
          <a:blip r:embed="rId2"/>
          <a:srcRect/>
          <a:stretch>
            <a:fillRect/>
          </a:stretch>
        </p:blipFill>
        <p:spPr bwMode="auto">
          <a:xfrm>
            <a:off x="3200400" y="2362200"/>
            <a:ext cx="2743200" cy="1981200"/>
          </a:xfrm>
          <a:prstGeom prst="rect">
            <a:avLst/>
          </a:prstGeom>
          <a:noFill/>
        </p:spPr>
      </p:pic>
      <p:sp>
        <p:nvSpPr>
          <p:cNvPr id="12" name="Rectangle 11"/>
          <p:cNvSpPr/>
          <p:nvPr/>
        </p:nvSpPr>
        <p:spPr>
          <a:xfrm>
            <a:off x="2209800" y="304800"/>
            <a:ext cx="4419600" cy="646331"/>
          </a:xfrm>
          <a:prstGeom prst="rect">
            <a:avLst/>
          </a:prstGeom>
        </p:spPr>
        <p:txBody>
          <a:bodyPr wrap="square">
            <a:spAutoFit/>
          </a:bodyPr>
          <a:lstStyle/>
          <a:p>
            <a:pPr algn="ctr"/>
            <a:r>
              <a:rPr lang="bn-IN" sz="3600" b="1" dirty="0" smtClean="0">
                <a:solidFill>
                  <a:schemeClr val="accent2">
                    <a:lumMod val="75000"/>
                  </a:schemeClr>
                </a:solidFill>
                <a:latin typeface="NikoshBAN" pitchFamily="2" charset="0"/>
                <a:cs typeface="NikoshBAN" pitchFamily="2" charset="0"/>
              </a:rPr>
              <a:t>মোবাইল কমার্স </a:t>
            </a:r>
            <a:endParaRPr lang="en-US" sz="3600" dirty="0">
              <a:solidFill>
                <a:schemeClr val="accent2">
                  <a:lumMod val="75000"/>
                </a:schemeClr>
              </a:solidFill>
            </a:endParaRPr>
          </a:p>
        </p:txBody>
      </p:sp>
      <p:pic>
        <p:nvPicPr>
          <p:cNvPr id="3" name="Picture 4" descr="FBI warns about fraudsters targeting banking app users | WeLiveSecurity"/>
          <p:cNvPicPr>
            <a:picLocks noChangeAspect="1" noChangeArrowheads="1"/>
          </p:cNvPicPr>
          <p:nvPr/>
        </p:nvPicPr>
        <p:blipFill>
          <a:blip r:embed="rId3"/>
          <a:srcRect/>
          <a:stretch>
            <a:fillRect/>
          </a:stretch>
        </p:blipFill>
        <p:spPr bwMode="auto">
          <a:xfrm>
            <a:off x="228600" y="685800"/>
            <a:ext cx="2895600" cy="1965325"/>
          </a:xfrm>
          <a:prstGeom prst="rect">
            <a:avLst/>
          </a:prstGeom>
          <a:noFill/>
        </p:spPr>
      </p:pic>
      <p:pic>
        <p:nvPicPr>
          <p:cNvPr id="4" name="Picture 6" descr="Need To Withdraw Cash? These Banks Have Deployed Mobile ATM Vans In Mumbai  | WhatsHot Mumbai"/>
          <p:cNvPicPr>
            <a:picLocks noChangeAspect="1" noChangeArrowheads="1"/>
          </p:cNvPicPr>
          <p:nvPr/>
        </p:nvPicPr>
        <p:blipFill>
          <a:blip r:embed="rId4"/>
          <a:srcRect/>
          <a:stretch>
            <a:fillRect/>
          </a:stretch>
        </p:blipFill>
        <p:spPr bwMode="auto">
          <a:xfrm>
            <a:off x="304800" y="4038600"/>
            <a:ext cx="2844800" cy="1981200"/>
          </a:xfrm>
          <a:prstGeom prst="rect">
            <a:avLst/>
          </a:prstGeom>
          <a:noFill/>
        </p:spPr>
      </p:pic>
      <p:sp>
        <p:nvSpPr>
          <p:cNvPr id="5" name="AutoShape 8" descr="Sendit | Mobile Ticke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3" name="Picture 9" descr="C:\Users\Susmita\Desktop\New folder\sendit-mobileticketing-2018-en-180727085300-thumbnail-4.jpg"/>
          <p:cNvPicPr>
            <a:picLocks noChangeAspect="1" noChangeArrowheads="1"/>
          </p:cNvPicPr>
          <p:nvPr/>
        </p:nvPicPr>
        <p:blipFill>
          <a:blip r:embed="rId5" cstate="print"/>
          <a:srcRect/>
          <a:stretch>
            <a:fillRect/>
          </a:stretch>
        </p:blipFill>
        <p:spPr bwMode="auto">
          <a:xfrm>
            <a:off x="6096000" y="3962400"/>
            <a:ext cx="2895600" cy="1981200"/>
          </a:xfrm>
          <a:prstGeom prst="rect">
            <a:avLst/>
          </a:prstGeom>
          <a:noFill/>
        </p:spPr>
      </p:pic>
      <p:pic>
        <p:nvPicPr>
          <p:cNvPr id="21515" name="Picture 11" descr="Premium Vector | Mobile money transfer."/>
          <p:cNvPicPr>
            <a:picLocks noChangeAspect="1" noChangeArrowheads="1"/>
          </p:cNvPicPr>
          <p:nvPr/>
        </p:nvPicPr>
        <p:blipFill>
          <a:blip r:embed="rId6"/>
          <a:srcRect/>
          <a:stretch>
            <a:fillRect/>
          </a:stretch>
        </p:blipFill>
        <p:spPr bwMode="auto">
          <a:xfrm>
            <a:off x="6019801" y="762000"/>
            <a:ext cx="2895599" cy="1981200"/>
          </a:xfrm>
          <a:prstGeom prst="rect">
            <a:avLst/>
          </a:prstGeom>
          <a:noFill/>
        </p:spPr>
      </p:pic>
    </p:spTree>
    <p:extLst>
      <p:ext uri="{BB962C8B-B14F-4D97-AF65-F5344CB8AC3E}">
        <p14:creationId xmlns:p14="http://schemas.microsoft.com/office/powerpoint/2010/main" xmlns="" val="255832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0" fill="hold"/>
                                        <p:tgtEl>
                                          <p:spTgt spid="3"/>
                                        </p:tgtEl>
                                        <p:attrNameLst>
                                          <p:attrName>ppt_x</p:attrName>
                                        </p:attrNameLst>
                                      </p:cBhvr>
                                      <p:tavLst>
                                        <p:tav tm="0">
                                          <p:val>
                                            <p:strVal val="#ppt_x"/>
                                          </p:val>
                                        </p:tav>
                                        <p:tav tm="100000">
                                          <p:val>
                                            <p:strVal val="#ppt_x"/>
                                          </p:val>
                                        </p:tav>
                                      </p:tavLst>
                                    </p:anim>
                                    <p:anim calcmode="lin" valueType="num">
                                      <p:cBhvr additive="base">
                                        <p:cTn id="15" dur="5000" fill="hold"/>
                                        <p:tgtEl>
                                          <p:spTgt spid="3"/>
                                        </p:tgtEl>
                                        <p:attrNameLst>
                                          <p:attrName>ppt_y</p:attrName>
                                        </p:attrNameLst>
                                      </p:cBhvr>
                                      <p:tavLst>
                                        <p:tav tm="0">
                                          <p:val>
                                            <p:strVal val="1+#ppt_h/2"/>
                                          </p:val>
                                        </p:tav>
                                        <p:tav tm="100000">
                                          <p:val>
                                            <p:strVal val="#ppt_y"/>
                                          </p:val>
                                        </p:tav>
                                      </p:tavLst>
                                    </p:anim>
                                  </p:childTnLst>
                                </p:cTn>
                              </p:par>
                              <p:par>
                                <p:cTn id="16" presetID="7"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0" fill="hold"/>
                                        <p:tgtEl>
                                          <p:spTgt spid="4"/>
                                        </p:tgtEl>
                                        <p:attrNameLst>
                                          <p:attrName>ppt_x</p:attrName>
                                        </p:attrNameLst>
                                      </p:cBhvr>
                                      <p:tavLst>
                                        <p:tav tm="0">
                                          <p:val>
                                            <p:strVal val="#ppt_x"/>
                                          </p:val>
                                        </p:tav>
                                        <p:tav tm="100000">
                                          <p:val>
                                            <p:strVal val="#ppt_x"/>
                                          </p:val>
                                        </p:tav>
                                      </p:tavLst>
                                    </p:anim>
                                    <p:anim calcmode="lin" valueType="num">
                                      <p:cBhvr additive="base">
                                        <p:cTn id="19" dur="5000" fill="hold"/>
                                        <p:tgtEl>
                                          <p:spTgt spid="4"/>
                                        </p:tgtEl>
                                        <p:attrNameLst>
                                          <p:attrName>ppt_y</p:attrName>
                                        </p:attrNameLst>
                                      </p:cBhvr>
                                      <p:tavLst>
                                        <p:tav tm="0">
                                          <p:val>
                                            <p:strVal val="1+#ppt_h/2"/>
                                          </p:val>
                                        </p:tav>
                                        <p:tav tm="100000">
                                          <p:val>
                                            <p:strVal val="#ppt_y"/>
                                          </p:val>
                                        </p:tav>
                                      </p:tavLst>
                                    </p:anim>
                                  </p:childTnLst>
                                </p:cTn>
                              </p:par>
                              <p:par>
                                <p:cTn id="20" presetID="7"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0" fill="hold"/>
                                        <p:tgtEl>
                                          <p:spTgt spid="2"/>
                                        </p:tgtEl>
                                        <p:attrNameLst>
                                          <p:attrName>ppt_x</p:attrName>
                                        </p:attrNameLst>
                                      </p:cBhvr>
                                      <p:tavLst>
                                        <p:tav tm="0">
                                          <p:val>
                                            <p:strVal val="#ppt_x"/>
                                          </p:val>
                                        </p:tav>
                                        <p:tav tm="100000">
                                          <p:val>
                                            <p:strVal val="#ppt_x"/>
                                          </p:val>
                                        </p:tav>
                                      </p:tavLst>
                                    </p:anim>
                                    <p:anim calcmode="lin" valueType="num">
                                      <p:cBhvr additive="base">
                                        <p:cTn id="23" dur="5000" fill="hold"/>
                                        <p:tgtEl>
                                          <p:spTgt spid="2"/>
                                        </p:tgtEl>
                                        <p:attrNameLst>
                                          <p:attrName>ppt_y</p:attrName>
                                        </p:attrNameLst>
                                      </p:cBhvr>
                                      <p:tavLst>
                                        <p:tav tm="0">
                                          <p:val>
                                            <p:strVal val="1+#ppt_h/2"/>
                                          </p:val>
                                        </p:tav>
                                        <p:tav tm="100000">
                                          <p:val>
                                            <p:strVal val="#ppt_y"/>
                                          </p:val>
                                        </p:tav>
                                      </p:tavLst>
                                    </p:anim>
                                  </p:childTnLst>
                                </p:cTn>
                              </p:par>
                              <p:par>
                                <p:cTn id="24" presetID="7" presetClass="entr" presetSubtype="4" fill="hold" nodeType="withEffect">
                                  <p:stCondLst>
                                    <p:cond delay="0"/>
                                  </p:stCondLst>
                                  <p:childTnLst>
                                    <p:set>
                                      <p:cBhvr>
                                        <p:cTn id="25" dur="1" fill="hold">
                                          <p:stCondLst>
                                            <p:cond delay="0"/>
                                          </p:stCondLst>
                                        </p:cTn>
                                        <p:tgtEl>
                                          <p:spTgt spid="21515"/>
                                        </p:tgtEl>
                                        <p:attrNameLst>
                                          <p:attrName>style.visibility</p:attrName>
                                        </p:attrNameLst>
                                      </p:cBhvr>
                                      <p:to>
                                        <p:strVal val="visible"/>
                                      </p:to>
                                    </p:set>
                                    <p:anim calcmode="lin" valueType="num">
                                      <p:cBhvr additive="base">
                                        <p:cTn id="26" dur="5000" fill="hold"/>
                                        <p:tgtEl>
                                          <p:spTgt spid="21515"/>
                                        </p:tgtEl>
                                        <p:attrNameLst>
                                          <p:attrName>ppt_x</p:attrName>
                                        </p:attrNameLst>
                                      </p:cBhvr>
                                      <p:tavLst>
                                        <p:tav tm="0">
                                          <p:val>
                                            <p:strVal val="#ppt_x"/>
                                          </p:val>
                                        </p:tav>
                                        <p:tav tm="100000">
                                          <p:val>
                                            <p:strVal val="#ppt_x"/>
                                          </p:val>
                                        </p:tav>
                                      </p:tavLst>
                                    </p:anim>
                                    <p:anim calcmode="lin" valueType="num">
                                      <p:cBhvr additive="base">
                                        <p:cTn id="27" dur="5000" fill="hold"/>
                                        <p:tgtEl>
                                          <p:spTgt spid="21515"/>
                                        </p:tgtEl>
                                        <p:attrNameLst>
                                          <p:attrName>ppt_y</p:attrName>
                                        </p:attrNameLst>
                                      </p:cBhvr>
                                      <p:tavLst>
                                        <p:tav tm="0">
                                          <p:val>
                                            <p:strVal val="1+#ppt_h/2"/>
                                          </p:val>
                                        </p:tav>
                                        <p:tav tm="100000">
                                          <p:val>
                                            <p:strVal val="#ppt_y"/>
                                          </p:val>
                                        </p:tav>
                                      </p:tavLst>
                                    </p:anim>
                                  </p:childTnLst>
                                </p:cTn>
                              </p:par>
                              <p:par>
                                <p:cTn id="28" presetID="7" presetClass="entr" presetSubtype="4" fill="hold" nodeType="withEffect">
                                  <p:stCondLst>
                                    <p:cond delay="0"/>
                                  </p:stCondLst>
                                  <p:childTnLst>
                                    <p:set>
                                      <p:cBhvr>
                                        <p:cTn id="29" dur="1" fill="hold">
                                          <p:stCondLst>
                                            <p:cond delay="0"/>
                                          </p:stCondLst>
                                        </p:cTn>
                                        <p:tgtEl>
                                          <p:spTgt spid="21513"/>
                                        </p:tgtEl>
                                        <p:attrNameLst>
                                          <p:attrName>style.visibility</p:attrName>
                                        </p:attrNameLst>
                                      </p:cBhvr>
                                      <p:to>
                                        <p:strVal val="visible"/>
                                      </p:to>
                                    </p:set>
                                    <p:anim calcmode="lin" valueType="num">
                                      <p:cBhvr additive="base">
                                        <p:cTn id="30" dur="5000" fill="hold"/>
                                        <p:tgtEl>
                                          <p:spTgt spid="21513"/>
                                        </p:tgtEl>
                                        <p:attrNameLst>
                                          <p:attrName>ppt_x</p:attrName>
                                        </p:attrNameLst>
                                      </p:cBhvr>
                                      <p:tavLst>
                                        <p:tav tm="0">
                                          <p:val>
                                            <p:strVal val="#ppt_x"/>
                                          </p:val>
                                        </p:tav>
                                        <p:tav tm="100000">
                                          <p:val>
                                            <p:strVal val="#ppt_x"/>
                                          </p:val>
                                        </p:tav>
                                      </p:tavLst>
                                    </p:anim>
                                    <p:anim calcmode="lin" valueType="num">
                                      <p:cBhvr additive="base">
                                        <p:cTn id="31" dur="5000" fill="hold"/>
                                        <p:tgtEl>
                                          <p:spTgt spid="215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resentation on Electronic Fund Transfer"/>
          <p:cNvPicPr>
            <a:picLocks noChangeAspect="1" noChangeArrowheads="1"/>
          </p:cNvPicPr>
          <p:nvPr/>
        </p:nvPicPr>
        <p:blipFill>
          <a:blip r:embed="rId2"/>
          <a:srcRect/>
          <a:stretch>
            <a:fillRect/>
          </a:stretch>
        </p:blipFill>
        <p:spPr bwMode="auto">
          <a:xfrm>
            <a:off x="381000" y="3276600"/>
            <a:ext cx="3581400" cy="2667000"/>
          </a:xfrm>
          <a:prstGeom prst="rect">
            <a:avLst/>
          </a:prstGeom>
          <a:noFill/>
        </p:spPr>
      </p:pic>
      <p:sp>
        <p:nvSpPr>
          <p:cNvPr id="5" name="Rectangle 4"/>
          <p:cNvSpPr/>
          <p:nvPr/>
        </p:nvSpPr>
        <p:spPr>
          <a:xfrm>
            <a:off x="685800" y="6324600"/>
            <a:ext cx="7855035" cy="369332"/>
          </a:xfrm>
          <a:prstGeom prst="rect">
            <a:avLst/>
          </a:prstGeom>
        </p:spPr>
        <p:txBody>
          <a:bodyPr wrap="none">
            <a:spAutoFit/>
          </a:bodyPr>
          <a:lstStyle/>
          <a:p>
            <a:pPr algn="ctr"/>
            <a:r>
              <a:rPr lang="en-US" b="1" dirty="0" err="1" smtClean="0">
                <a:solidFill>
                  <a:srgbClr val="7030A0"/>
                </a:solidFill>
                <a:latin typeface="NikoshBAN" pitchFamily="2" charset="0"/>
                <a:cs typeface="NikoshBAN" pitchFamily="2" charset="0"/>
              </a:rPr>
              <a:t>Susmita</a:t>
            </a:r>
            <a:r>
              <a:rPr lang="en-US" b="1" dirty="0" smtClean="0">
                <a:solidFill>
                  <a:srgbClr val="7030A0"/>
                </a:solidFill>
                <a:latin typeface="NikoshBAN" pitchFamily="2" charset="0"/>
                <a:cs typeface="NikoshBAN" pitchFamily="2" charset="0"/>
              </a:rPr>
              <a:t> Roy, Lecturer of ICT, </a:t>
            </a:r>
            <a:r>
              <a:rPr lang="en-US" b="1" dirty="0" err="1" smtClean="0">
                <a:solidFill>
                  <a:srgbClr val="7030A0"/>
                </a:solidFill>
                <a:latin typeface="NikoshBAN" pitchFamily="2" charset="0"/>
                <a:cs typeface="NikoshBAN" pitchFamily="2" charset="0"/>
              </a:rPr>
              <a:t>Chirirbandar</a:t>
            </a:r>
            <a:r>
              <a:rPr lang="en-US" b="1" dirty="0" smtClean="0">
                <a:solidFill>
                  <a:srgbClr val="7030A0"/>
                </a:solidFill>
                <a:latin typeface="NikoshBAN" pitchFamily="2" charset="0"/>
                <a:cs typeface="NikoshBAN" pitchFamily="2" charset="0"/>
              </a:rPr>
              <a:t> Govt. College, </a:t>
            </a:r>
            <a:r>
              <a:rPr lang="en-US" b="1" dirty="0" err="1" smtClean="0">
                <a:solidFill>
                  <a:srgbClr val="7030A0"/>
                </a:solidFill>
                <a:latin typeface="NikoshBAN" pitchFamily="2" charset="0"/>
                <a:cs typeface="NikoshBAN" pitchFamily="2" charset="0"/>
              </a:rPr>
              <a:t>Dinajpur</a:t>
            </a:r>
            <a:r>
              <a:rPr lang="en-US" b="1" dirty="0" smtClean="0">
                <a:solidFill>
                  <a:srgbClr val="7030A0"/>
                </a:solidFill>
                <a:latin typeface="NikoshBAN" pitchFamily="2" charset="0"/>
                <a:cs typeface="NikoshBAN" pitchFamily="2" charset="0"/>
              </a:rPr>
              <a:t> </a:t>
            </a:r>
            <a:endParaRPr lang="en-US" b="1" dirty="0">
              <a:solidFill>
                <a:srgbClr val="7030A0"/>
              </a:solidFill>
            </a:endParaRPr>
          </a:p>
        </p:txBody>
      </p:sp>
      <p:sp>
        <p:nvSpPr>
          <p:cNvPr id="6" name="Rectangle 5"/>
          <p:cNvSpPr/>
          <p:nvPr/>
        </p:nvSpPr>
        <p:spPr>
          <a:xfrm>
            <a:off x="76200" y="191869"/>
            <a:ext cx="4038600" cy="646331"/>
          </a:xfrm>
          <a:prstGeom prst="rect">
            <a:avLst/>
          </a:prstGeom>
        </p:spPr>
        <p:txBody>
          <a:bodyPr wrap="square">
            <a:spAutoFit/>
          </a:bodyPr>
          <a:lstStyle/>
          <a:p>
            <a:pPr algn="ctr"/>
            <a:r>
              <a:rPr lang="bn-IN" sz="3600" b="1" dirty="0" smtClean="0">
                <a:solidFill>
                  <a:schemeClr val="accent2">
                    <a:lumMod val="75000"/>
                  </a:schemeClr>
                </a:solidFill>
                <a:latin typeface="NikoshBAN" pitchFamily="2" charset="0"/>
                <a:cs typeface="NikoshBAN" pitchFamily="2" charset="0"/>
              </a:rPr>
              <a:t>ইলেক্ট্রনিক ফান্ড ট্রান্সফার </a:t>
            </a:r>
            <a:endParaRPr lang="en-US" sz="3600" dirty="0">
              <a:solidFill>
                <a:schemeClr val="accent2">
                  <a:lumMod val="75000"/>
                </a:schemeClr>
              </a:solidFill>
            </a:endParaRPr>
          </a:p>
        </p:txBody>
      </p:sp>
      <p:pic>
        <p:nvPicPr>
          <p:cNvPr id="20484" name="Picture 4" descr="Difference between credit card and debit card - MyLoanCare.in"/>
          <p:cNvPicPr>
            <a:picLocks noChangeAspect="1" noChangeArrowheads="1"/>
          </p:cNvPicPr>
          <p:nvPr/>
        </p:nvPicPr>
        <p:blipFill>
          <a:blip r:embed="rId3"/>
          <a:srcRect/>
          <a:stretch>
            <a:fillRect/>
          </a:stretch>
        </p:blipFill>
        <p:spPr bwMode="auto">
          <a:xfrm>
            <a:off x="457200" y="1066800"/>
            <a:ext cx="3569729" cy="1981200"/>
          </a:xfrm>
          <a:prstGeom prst="rect">
            <a:avLst/>
          </a:prstGeom>
          <a:noFill/>
        </p:spPr>
      </p:pic>
      <p:sp>
        <p:nvSpPr>
          <p:cNvPr id="20486" name="AutoShape 6" descr="What is an Echeck, and How Do Echecks Work - Esecurep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7" name="Picture 7" descr="C:\Users\Susmita\Desktop\New folder\what-is-an-echeck-860x484.png"/>
          <p:cNvPicPr>
            <a:picLocks noChangeAspect="1" noChangeArrowheads="1"/>
          </p:cNvPicPr>
          <p:nvPr/>
        </p:nvPicPr>
        <p:blipFill>
          <a:blip r:embed="rId4"/>
          <a:srcRect/>
          <a:stretch>
            <a:fillRect/>
          </a:stretch>
        </p:blipFill>
        <p:spPr bwMode="auto">
          <a:xfrm>
            <a:off x="4438650" y="914400"/>
            <a:ext cx="4019550" cy="2262165"/>
          </a:xfrm>
          <a:prstGeom prst="rect">
            <a:avLst/>
          </a:prstGeom>
          <a:noFill/>
        </p:spPr>
      </p:pic>
      <p:pic>
        <p:nvPicPr>
          <p:cNvPr id="20488" name="Picture 8" descr="C:\Users\Susmita\Desktop\New folder\download.jpg"/>
          <p:cNvPicPr>
            <a:picLocks noChangeAspect="1" noChangeArrowheads="1"/>
          </p:cNvPicPr>
          <p:nvPr/>
        </p:nvPicPr>
        <p:blipFill>
          <a:blip r:embed="rId5"/>
          <a:srcRect/>
          <a:stretch>
            <a:fillRect/>
          </a:stretch>
        </p:blipFill>
        <p:spPr bwMode="auto">
          <a:xfrm>
            <a:off x="4495800" y="3352800"/>
            <a:ext cx="3962400" cy="25113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20484"/>
                                        </p:tgtEl>
                                        <p:attrNameLst>
                                          <p:attrName>style.visibility</p:attrName>
                                        </p:attrNameLst>
                                      </p:cBhvr>
                                      <p:to>
                                        <p:strVal val="visible"/>
                                      </p:to>
                                    </p:set>
                                    <p:anim calcmode="lin" valueType="num">
                                      <p:cBhvr additive="base">
                                        <p:cTn id="14" dur="5000" fill="hold"/>
                                        <p:tgtEl>
                                          <p:spTgt spid="20484"/>
                                        </p:tgtEl>
                                        <p:attrNameLst>
                                          <p:attrName>ppt_x</p:attrName>
                                        </p:attrNameLst>
                                      </p:cBhvr>
                                      <p:tavLst>
                                        <p:tav tm="0">
                                          <p:val>
                                            <p:strVal val="#ppt_x"/>
                                          </p:val>
                                        </p:tav>
                                        <p:tav tm="100000">
                                          <p:val>
                                            <p:strVal val="#ppt_x"/>
                                          </p:val>
                                        </p:tav>
                                      </p:tavLst>
                                    </p:anim>
                                    <p:anim calcmode="lin" valueType="num">
                                      <p:cBhvr additive="base">
                                        <p:cTn id="15" dur="5000" fill="hold"/>
                                        <p:tgtEl>
                                          <p:spTgt spid="20484"/>
                                        </p:tgtEl>
                                        <p:attrNameLst>
                                          <p:attrName>ppt_y</p:attrName>
                                        </p:attrNameLst>
                                      </p:cBhvr>
                                      <p:tavLst>
                                        <p:tav tm="0">
                                          <p:val>
                                            <p:strVal val="1+#ppt_h/2"/>
                                          </p:val>
                                        </p:tav>
                                        <p:tav tm="100000">
                                          <p:val>
                                            <p:strVal val="#ppt_y"/>
                                          </p:val>
                                        </p:tav>
                                      </p:tavLst>
                                    </p:anim>
                                  </p:childTnLst>
                                </p:cTn>
                              </p:par>
                              <p:par>
                                <p:cTn id="16" presetID="7" presetClass="entr" presetSubtype="4" fill="hold" nodeType="withEffect">
                                  <p:stCondLst>
                                    <p:cond delay="0"/>
                                  </p:stCondLst>
                                  <p:childTnLst>
                                    <p:set>
                                      <p:cBhvr>
                                        <p:cTn id="17" dur="1" fill="hold">
                                          <p:stCondLst>
                                            <p:cond delay="0"/>
                                          </p:stCondLst>
                                        </p:cTn>
                                        <p:tgtEl>
                                          <p:spTgt spid="20487"/>
                                        </p:tgtEl>
                                        <p:attrNameLst>
                                          <p:attrName>style.visibility</p:attrName>
                                        </p:attrNameLst>
                                      </p:cBhvr>
                                      <p:to>
                                        <p:strVal val="visible"/>
                                      </p:to>
                                    </p:set>
                                    <p:anim calcmode="lin" valueType="num">
                                      <p:cBhvr additive="base">
                                        <p:cTn id="18" dur="5000" fill="hold"/>
                                        <p:tgtEl>
                                          <p:spTgt spid="20487"/>
                                        </p:tgtEl>
                                        <p:attrNameLst>
                                          <p:attrName>ppt_x</p:attrName>
                                        </p:attrNameLst>
                                      </p:cBhvr>
                                      <p:tavLst>
                                        <p:tav tm="0">
                                          <p:val>
                                            <p:strVal val="#ppt_x"/>
                                          </p:val>
                                        </p:tav>
                                        <p:tav tm="100000">
                                          <p:val>
                                            <p:strVal val="#ppt_x"/>
                                          </p:val>
                                        </p:tav>
                                      </p:tavLst>
                                    </p:anim>
                                    <p:anim calcmode="lin" valueType="num">
                                      <p:cBhvr additive="base">
                                        <p:cTn id="19" dur="5000" fill="hold"/>
                                        <p:tgtEl>
                                          <p:spTgt spid="20487"/>
                                        </p:tgtEl>
                                        <p:attrNameLst>
                                          <p:attrName>ppt_y</p:attrName>
                                        </p:attrNameLst>
                                      </p:cBhvr>
                                      <p:tavLst>
                                        <p:tav tm="0">
                                          <p:val>
                                            <p:strVal val="1+#ppt_h/2"/>
                                          </p:val>
                                        </p:tav>
                                        <p:tav tm="100000">
                                          <p:val>
                                            <p:strVal val="#ppt_y"/>
                                          </p:val>
                                        </p:tav>
                                      </p:tavLst>
                                    </p:anim>
                                  </p:childTnLst>
                                </p:cTn>
                              </p:par>
                              <p:par>
                                <p:cTn id="20" presetID="7" presetClass="entr" presetSubtype="4" fill="hold" nodeType="withEffect">
                                  <p:stCondLst>
                                    <p:cond delay="0"/>
                                  </p:stCondLst>
                                  <p:childTnLst>
                                    <p:set>
                                      <p:cBhvr>
                                        <p:cTn id="21" dur="1" fill="hold">
                                          <p:stCondLst>
                                            <p:cond delay="0"/>
                                          </p:stCondLst>
                                        </p:cTn>
                                        <p:tgtEl>
                                          <p:spTgt spid="20488"/>
                                        </p:tgtEl>
                                        <p:attrNameLst>
                                          <p:attrName>style.visibility</p:attrName>
                                        </p:attrNameLst>
                                      </p:cBhvr>
                                      <p:to>
                                        <p:strVal val="visible"/>
                                      </p:to>
                                    </p:set>
                                    <p:anim calcmode="lin" valueType="num">
                                      <p:cBhvr additive="base">
                                        <p:cTn id="22" dur="5000" fill="hold"/>
                                        <p:tgtEl>
                                          <p:spTgt spid="20488"/>
                                        </p:tgtEl>
                                        <p:attrNameLst>
                                          <p:attrName>ppt_x</p:attrName>
                                        </p:attrNameLst>
                                      </p:cBhvr>
                                      <p:tavLst>
                                        <p:tav tm="0">
                                          <p:val>
                                            <p:strVal val="#ppt_x"/>
                                          </p:val>
                                        </p:tav>
                                        <p:tav tm="100000">
                                          <p:val>
                                            <p:strVal val="#ppt_x"/>
                                          </p:val>
                                        </p:tav>
                                      </p:tavLst>
                                    </p:anim>
                                    <p:anim calcmode="lin" valueType="num">
                                      <p:cBhvr additive="base">
                                        <p:cTn id="23" dur="5000" fill="hold"/>
                                        <p:tgtEl>
                                          <p:spTgt spid="20488"/>
                                        </p:tgtEl>
                                        <p:attrNameLst>
                                          <p:attrName>ppt_y</p:attrName>
                                        </p:attrNameLst>
                                      </p:cBhvr>
                                      <p:tavLst>
                                        <p:tav tm="0">
                                          <p:val>
                                            <p:strVal val="1+#ppt_h/2"/>
                                          </p:val>
                                        </p:tav>
                                        <p:tav tm="100000">
                                          <p:val>
                                            <p:strVal val="#ppt_y"/>
                                          </p:val>
                                        </p:tav>
                                      </p:tavLst>
                                    </p:anim>
                                  </p:childTnLst>
                                </p:cTn>
                              </p:par>
                              <p:par>
                                <p:cTn id="24" presetID="7" presetClass="entr" presetSubtype="4" fill="hold" nodeType="withEffect">
                                  <p:stCondLst>
                                    <p:cond delay="0"/>
                                  </p:stCondLst>
                                  <p:childTnLst>
                                    <p:set>
                                      <p:cBhvr>
                                        <p:cTn id="25" dur="1" fill="hold">
                                          <p:stCondLst>
                                            <p:cond delay="0"/>
                                          </p:stCondLst>
                                        </p:cTn>
                                        <p:tgtEl>
                                          <p:spTgt spid="20482"/>
                                        </p:tgtEl>
                                        <p:attrNameLst>
                                          <p:attrName>style.visibility</p:attrName>
                                        </p:attrNameLst>
                                      </p:cBhvr>
                                      <p:to>
                                        <p:strVal val="visible"/>
                                      </p:to>
                                    </p:set>
                                    <p:anim calcmode="lin" valueType="num">
                                      <p:cBhvr additive="base">
                                        <p:cTn id="26" dur="5000" fill="hold"/>
                                        <p:tgtEl>
                                          <p:spTgt spid="20482"/>
                                        </p:tgtEl>
                                        <p:attrNameLst>
                                          <p:attrName>ppt_x</p:attrName>
                                        </p:attrNameLst>
                                      </p:cBhvr>
                                      <p:tavLst>
                                        <p:tav tm="0">
                                          <p:val>
                                            <p:strVal val="#ppt_x"/>
                                          </p:val>
                                        </p:tav>
                                        <p:tav tm="100000">
                                          <p:val>
                                            <p:strVal val="#ppt_x"/>
                                          </p:val>
                                        </p:tav>
                                      </p:tavLst>
                                    </p:anim>
                                    <p:anim calcmode="lin" valueType="num">
                                      <p:cBhvr additive="base">
                                        <p:cTn id="27" dur="50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6324600"/>
            <a:ext cx="7855035" cy="369332"/>
          </a:xfrm>
          <a:prstGeom prst="rect">
            <a:avLst/>
          </a:prstGeom>
        </p:spPr>
        <p:txBody>
          <a:bodyPr wrap="none">
            <a:spAutoFit/>
          </a:bodyPr>
          <a:lstStyle/>
          <a:p>
            <a:pPr algn="ctr"/>
            <a:r>
              <a:rPr lang="en-US" b="1" dirty="0" err="1" smtClean="0">
                <a:solidFill>
                  <a:srgbClr val="7030A0"/>
                </a:solidFill>
                <a:latin typeface="NikoshBAN" pitchFamily="2" charset="0"/>
                <a:cs typeface="NikoshBAN" pitchFamily="2" charset="0"/>
              </a:rPr>
              <a:t>Susmita</a:t>
            </a:r>
            <a:r>
              <a:rPr lang="en-US" b="1" dirty="0" smtClean="0">
                <a:solidFill>
                  <a:srgbClr val="7030A0"/>
                </a:solidFill>
                <a:latin typeface="NikoshBAN" pitchFamily="2" charset="0"/>
                <a:cs typeface="NikoshBAN" pitchFamily="2" charset="0"/>
              </a:rPr>
              <a:t> Roy, Lecturer of ICT, </a:t>
            </a:r>
            <a:r>
              <a:rPr lang="en-US" b="1" dirty="0" err="1" smtClean="0">
                <a:solidFill>
                  <a:srgbClr val="7030A0"/>
                </a:solidFill>
                <a:latin typeface="NikoshBAN" pitchFamily="2" charset="0"/>
                <a:cs typeface="NikoshBAN" pitchFamily="2" charset="0"/>
              </a:rPr>
              <a:t>Chirirbandar</a:t>
            </a:r>
            <a:r>
              <a:rPr lang="en-US" b="1" dirty="0" smtClean="0">
                <a:solidFill>
                  <a:srgbClr val="7030A0"/>
                </a:solidFill>
                <a:latin typeface="NikoshBAN" pitchFamily="2" charset="0"/>
                <a:cs typeface="NikoshBAN" pitchFamily="2" charset="0"/>
              </a:rPr>
              <a:t> Govt. College, </a:t>
            </a:r>
            <a:r>
              <a:rPr lang="en-US" b="1" dirty="0" err="1" smtClean="0">
                <a:solidFill>
                  <a:srgbClr val="7030A0"/>
                </a:solidFill>
                <a:latin typeface="NikoshBAN" pitchFamily="2" charset="0"/>
                <a:cs typeface="NikoshBAN" pitchFamily="2" charset="0"/>
              </a:rPr>
              <a:t>Dinajpur</a:t>
            </a:r>
            <a:r>
              <a:rPr lang="en-US" b="1" dirty="0" smtClean="0">
                <a:solidFill>
                  <a:srgbClr val="7030A0"/>
                </a:solidFill>
                <a:latin typeface="NikoshBAN" pitchFamily="2" charset="0"/>
                <a:cs typeface="NikoshBAN" pitchFamily="2" charset="0"/>
              </a:rPr>
              <a:t> </a:t>
            </a:r>
            <a:endParaRPr lang="en-US" b="1" dirty="0">
              <a:solidFill>
                <a:srgbClr val="7030A0"/>
              </a:solidFill>
            </a:endParaRPr>
          </a:p>
        </p:txBody>
      </p:sp>
      <p:sp>
        <p:nvSpPr>
          <p:cNvPr id="6" name="Rectangle 5"/>
          <p:cNvSpPr/>
          <p:nvPr/>
        </p:nvSpPr>
        <p:spPr>
          <a:xfrm>
            <a:off x="3505200" y="228600"/>
            <a:ext cx="1676400" cy="646331"/>
          </a:xfrm>
          <a:prstGeom prst="rect">
            <a:avLst/>
          </a:prstGeom>
        </p:spPr>
        <p:txBody>
          <a:bodyPr wrap="square">
            <a:spAutoFit/>
          </a:bodyPr>
          <a:lstStyle/>
          <a:p>
            <a:pPr algn="ctr"/>
            <a:r>
              <a:rPr lang="bn-IN" sz="3600" b="1" dirty="0" smtClean="0">
                <a:solidFill>
                  <a:schemeClr val="accent2">
                    <a:lumMod val="75000"/>
                  </a:schemeClr>
                </a:solidFill>
                <a:latin typeface="NikoshBAN" pitchFamily="2" charset="0"/>
                <a:cs typeface="NikoshBAN" pitchFamily="2" charset="0"/>
              </a:rPr>
              <a:t>বারকোড </a:t>
            </a:r>
            <a:endParaRPr lang="en-US" sz="3600" dirty="0">
              <a:solidFill>
                <a:schemeClr val="accent2">
                  <a:lumMod val="75000"/>
                </a:schemeClr>
              </a:solidFill>
            </a:endParaRPr>
          </a:p>
        </p:txBody>
      </p:sp>
      <p:pic>
        <p:nvPicPr>
          <p:cNvPr id="43010" name="Picture 2" descr="Barcode system - Wikipedia"/>
          <p:cNvPicPr>
            <a:picLocks noChangeAspect="1" noChangeArrowheads="1"/>
          </p:cNvPicPr>
          <p:nvPr/>
        </p:nvPicPr>
        <p:blipFill>
          <a:blip r:embed="rId2"/>
          <a:srcRect/>
          <a:stretch>
            <a:fillRect/>
          </a:stretch>
        </p:blipFill>
        <p:spPr bwMode="auto">
          <a:xfrm>
            <a:off x="3769190" y="1447800"/>
            <a:ext cx="4965166" cy="3429000"/>
          </a:xfrm>
          <a:prstGeom prst="rect">
            <a:avLst/>
          </a:prstGeom>
          <a:noFill/>
        </p:spPr>
      </p:pic>
      <p:sp>
        <p:nvSpPr>
          <p:cNvPr id="7" name="Rectangle 6"/>
          <p:cNvSpPr/>
          <p:nvPr/>
        </p:nvSpPr>
        <p:spPr>
          <a:xfrm>
            <a:off x="381000" y="1371600"/>
            <a:ext cx="3276600" cy="3539430"/>
          </a:xfrm>
          <a:prstGeom prst="rect">
            <a:avLst/>
          </a:prstGeom>
        </p:spPr>
        <p:txBody>
          <a:bodyPr wrap="square">
            <a:spAutoFit/>
          </a:bodyPr>
          <a:lstStyle/>
          <a:p>
            <a:pPr algn="just"/>
            <a:r>
              <a:rPr lang="bn-IN" sz="2800" b="1" dirty="0" smtClean="0">
                <a:solidFill>
                  <a:srgbClr val="0070C0"/>
                </a:solidFill>
                <a:latin typeface="NikoshBAN" pitchFamily="2" charset="0"/>
                <a:cs typeface="NikoshBAN" pitchFamily="2" charset="0"/>
              </a:rPr>
              <a:t>বার কোড হলো মেশিনে তৈরী এক প্রকার সাংকেতিক কোড। বড় বড় শপিংমলে পন্যের সাথে লাগানো ছোট কাগজ যেখানে পন্যের মূল্য লেখা থাকে তার একটু উপরে কালো কালো দাগকে বারকোড বলা হয়। </a:t>
            </a:r>
            <a:endParaRPr lang="en-US" sz="2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43010"/>
                                        </p:tgtEl>
                                        <p:attrNameLst>
                                          <p:attrName>style.visibility</p:attrName>
                                        </p:attrNameLst>
                                      </p:cBhvr>
                                      <p:to>
                                        <p:strVal val="visible"/>
                                      </p:to>
                                    </p:set>
                                    <p:anim calcmode="lin" valueType="num">
                                      <p:cBhvr additive="base">
                                        <p:cTn id="21" dur="5000" fill="hold"/>
                                        <p:tgtEl>
                                          <p:spTgt spid="43010"/>
                                        </p:tgtEl>
                                        <p:attrNameLst>
                                          <p:attrName>ppt_x</p:attrName>
                                        </p:attrNameLst>
                                      </p:cBhvr>
                                      <p:tavLst>
                                        <p:tav tm="0">
                                          <p:val>
                                            <p:strVal val="#ppt_x"/>
                                          </p:val>
                                        </p:tav>
                                        <p:tav tm="100000">
                                          <p:val>
                                            <p:strVal val="#ppt_x"/>
                                          </p:val>
                                        </p:tav>
                                      </p:tavLst>
                                    </p:anim>
                                    <p:anim calcmode="lin" valueType="num">
                                      <p:cBhvr additive="base">
                                        <p:cTn id="22" dur="50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NikoshBan">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616</TotalTime>
  <Words>436</Words>
  <Application>Microsoft Office PowerPoint</Application>
  <PresentationFormat>On-screen Show (4:3)</PresentationFormat>
  <Paragraphs>91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HASNAT</dc:creator>
  <cp:lastModifiedBy>Susmita</cp:lastModifiedBy>
  <cp:revision>113</cp:revision>
  <dcterms:created xsi:type="dcterms:W3CDTF">2006-08-16T00:00:00Z</dcterms:created>
  <dcterms:modified xsi:type="dcterms:W3CDTF">2020-09-17T18:44:02Z</dcterms:modified>
</cp:coreProperties>
</file>