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61" r:id="rId6"/>
    <p:sldId id="293" r:id="rId7"/>
    <p:sldId id="256" r:id="rId8"/>
    <p:sldId id="297" r:id="rId9"/>
    <p:sldId id="298" r:id="rId10"/>
    <p:sldId id="299" r:id="rId11"/>
    <p:sldId id="262" r:id="rId12"/>
    <p:sldId id="284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287" r:id="rId25"/>
    <p:sldId id="267" r:id="rId26"/>
    <p:sldId id="269" r:id="rId27"/>
    <p:sldId id="270" r:id="rId28"/>
  </p:sldIdLst>
  <p:sldSz cx="109728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4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0099"/>
    <a:srgbClr val="000066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1297" autoAdjust="0"/>
  </p:normalViewPr>
  <p:slideViewPr>
    <p:cSldViewPr>
      <p:cViewPr varScale="1">
        <p:scale>
          <a:sx n="65" d="100"/>
          <a:sy n="65" d="100"/>
        </p:scale>
        <p:origin x="1176" y="66"/>
      </p:cViewPr>
      <p:guideLst>
        <p:guide orient="horz" pos="2304"/>
        <p:guide pos="34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0BB9B-414E-4F4D-BEFF-7A5F55023794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854CB8-D200-4F7C-B6FF-D784D53A9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3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যে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কোন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ছবি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পাঠ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সংশ্লিষ্ট</a:t>
            </a:r>
            <a:r>
              <a:rPr lang="en-US" baseline="0" dirty="0" smtClean="0"/>
              <a:t>  </a:t>
            </a:r>
            <a:r>
              <a:rPr lang="en-US" baseline="0" dirty="0" err="1" smtClean="0"/>
              <a:t>কোন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ছবি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দিয়ে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স্বাগত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জানানো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যেতে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পারে</a:t>
            </a:r>
            <a:r>
              <a:rPr lang="en-US" baseline="0" dirty="0" smtClean="0"/>
              <a:t>।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54CB8-D200-4F7C-B6FF-D784D53A977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328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54CB8-D200-4F7C-B6FF-D784D53A977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8951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1200" baseline="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baseline="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1200" baseline="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baseline="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মাত্রাতিরিক্ত</a:t>
            </a:r>
            <a:r>
              <a:rPr lang="en-US" sz="1200" baseline="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baseline="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1200" baseline="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 </a:t>
            </a:r>
            <a:r>
              <a:rPr lang="en-US" sz="1200" baseline="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1200" baseline="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baseline="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জিনিসের</a:t>
            </a:r>
            <a:r>
              <a:rPr lang="en-US" sz="1200" baseline="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baseline="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1200" baseline="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baseline="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প্রবল</a:t>
            </a:r>
            <a:r>
              <a:rPr lang="en-US" sz="1200" baseline="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baseline="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আকর্ষণ</a:t>
            </a:r>
            <a:r>
              <a:rPr lang="en-US" sz="1200" baseline="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 </a:t>
            </a:r>
            <a:r>
              <a:rPr lang="en-US" sz="1200" baseline="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1200" baseline="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baseline="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1200" baseline="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baseline="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বারবার</a:t>
            </a:r>
            <a:r>
              <a:rPr lang="en-US" sz="1200" baseline="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baseline="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1200" baseline="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baseline="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1200" baseline="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1200" baseline="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বদ</a:t>
            </a:r>
            <a:r>
              <a:rPr lang="en-US" sz="1200" baseline="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baseline="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অভ্যাসই</a:t>
            </a:r>
            <a:r>
              <a:rPr lang="en-US" sz="1200" baseline="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baseline="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আসক্তি</a:t>
            </a:r>
            <a:r>
              <a:rPr lang="en-US" sz="1200" baseline="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12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07295-77FC-4F80-82CA-6BC0FBCB4A2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7599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54CB8-D200-4F7C-B6FF-D784D53A977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5892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54CB8-D200-4F7C-B6FF-D784D53A977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226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54CB8-D200-4F7C-B6FF-D784D53A977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0569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54CB8-D200-4F7C-B6FF-D784D53A977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5830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54CB8-D200-4F7C-B6FF-D784D53A977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27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54CB8-D200-4F7C-B6FF-D784D53A977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487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54CB8-D200-4F7C-B6FF-D784D53A977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5780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54CB8-D200-4F7C-B6FF-D784D53A977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48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এই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স্লাইডটি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হাইড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রাখা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যেতে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পারে</a:t>
            </a:r>
            <a:r>
              <a:rPr lang="en-US" baseline="0" dirty="0" smtClean="0"/>
              <a:t>।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54CB8-D200-4F7C-B6FF-D784D53A977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108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54CB8-D200-4F7C-B6FF-D784D53A977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793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54CB8-D200-4F7C-B6FF-D784D53A977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772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54CB8-D200-4F7C-B6FF-D784D53A977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744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54CB8-D200-4F7C-B6FF-D784D53A977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0670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ছবি</a:t>
            </a:r>
            <a:r>
              <a:rPr lang="en-US" dirty="0" smtClean="0"/>
              <a:t> </a:t>
            </a:r>
            <a:r>
              <a:rPr lang="en-US" dirty="0" err="1" smtClean="0"/>
              <a:t>দেখিয়ে</a:t>
            </a:r>
            <a:r>
              <a:rPr lang="en-US" dirty="0" smtClean="0"/>
              <a:t> </a:t>
            </a:r>
            <a:r>
              <a:rPr lang="en-US" dirty="0" err="1" smtClean="0"/>
              <a:t>ছাত্রদর</a:t>
            </a:r>
            <a:r>
              <a:rPr lang="en-US" dirty="0" smtClean="0"/>
              <a:t> </a:t>
            </a:r>
            <a:r>
              <a:rPr lang="en-US" dirty="0" err="1" smtClean="0"/>
              <a:t>প্রশ্ন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যেতে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পারে</a:t>
            </a:r>
            <a:r>
              <a:rPr lang="en-US" baseline="0" dirty="0" smtClean="0"/>
              <a:t>,  </a:t>
            </a:r>
            <a:r>
              <a:rPr lang="en-US" baseline="0" dirty="0" err="1" smtClean="0"/>
              <a:t>ছেলেরা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কী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করছে</a:t>
            </a:r>
            <a:r>
              <a:rPr lang="en-US" baseline="0" dirty="0" smtClean="0"/>
              <a:t>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54CB8-D200-4F7C-B6FF-D784D53A977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1362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pc="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07295-77FC-4F80-82CA-6BC0FBCB4A2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8810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ছাত্র</a:t>
            </a:r>
            <a:r>
              <a:rPr lang="en-US" dirty="0" smtClean="0"/>
              <a:t>/</a:t>
            </a:r>
            <a:r>
              <a:rPr lang="en-US" dirty="0" err="1" smtClean="0"/>
              <a:t>ছাত্রীরা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খাতায়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বাড়ির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কাজ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লিখছে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না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শ্রদ্ধেয়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শিক্ষকমন্ডলী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তা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পর্যবেক্ষণ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করবেন</a:t>
            </a:r>
            <a:r>
              <a:rPr lang="en-US" baseline="0" dirty="0" smtClean="0"/>
              <a:t>।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07295-77FC-4F80-82CA-6BC0FBCB4A2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17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প্রশ্ন-উত্তরের</a:t>
            </a:r>
            <a:r>
              <a:rPr lang="bn-BD" baseline="0" dirty="0" smtClean="0"/>
              <a:t> মাধ্যমে </a:t>
            </a:r>
            <a:r>
              <a:rPr lang="bn-BD" dirty="0" smtClean="0"/>
              <a:t>পাঠ</a:t>
            </a:r>
            <a:r>
              <a:rPr lang="bn-BD" baseline="0" dirty="0" smtClean="0"/>
              <a:t> শিরোনাম শিক্ষার্থীদের দ্বারা </a:t>
            </a:r>
            <a:r>
              <a:rPr lang="en-US" baseline="0" dirty="0" err="1" smtClean="0"/>
              <a:t>ঘোষণা</a:t>
            </a:r>
            <a:r>
              <a:rPr lang="bn-BD" baseline="0" dirty="0" smtClean="0"/>
              <a:t> ক</a:t>
            </a:r>
            <a:r>
              <a:rPr lang="en-US" baseline="0" dirty="0" err="1" smtClean="0"/>
              <a:t>রা</a:t>
            </a:r>
            <a:r>
              <a:rPr lang="bn-BD" baseline="0" dirty="0" smtClean="0"/>
              <a:t> যেতে পারে</a:t>
            </a:r>
            <a:r>
              <a:rPr lang="en-US" baseline="0" dirty="0" smtClean="0"/>
              <a:t>।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54CB8-D200-4F7C-B6FF-D784D53A977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97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54CB8-D200-4F7C-B6FF-D784D53A977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84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54CB8-D200-4F7C-B6FF-D784D53A977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028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54CB8-D200-4F7C-B6FF-D784D53A977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7169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54CB8-D200-4F7C-B6FF-D784D53A977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992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54CB8-D200-4F7C-B6FF-D784D53A977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7347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54CB8-D200-4F7C-B6FF-D784D53A977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46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333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92947"/>
            <a:ext cx="9875520" cy="1219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1706882"/>
            <a:ext cx="9875520" cy="482769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8640" y="6780108"/>
            <a:ext cx="2560320" cy="389467"/>
          </a:xfrm>
          <a:prstGeom prst="rect">
            <a:avLst/>
          </a:prstGeom>
        </p:spPr>
        <p:txBody>
          <a:bodyPr/>
          <a:lstStyle/>
          <a:p>
            <a:fld id="{B9A88FBB-2D5B-4171-BC1F-ED2E3726551D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49040" y="6780108"/>
            <a:ext cx="3474720" cy="38946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3840" y="6780108"/>
            <a:ext cx="2560320" cy="389467"/>
          </a:xfrm>
          <a:prstGeom prst="rect">
            <a:avLst/>
          </a:prstGeom>
        </p:spPr>
        <p:txBody>
          <a:bodyPr/>
          <a:lstStyle/>
          <a:p>
            <a:fld id="{0E9A1766-27C4-4118-9F40-E63984147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521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292949"/>
            <a:ext cx="2468880" cy="624162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292949"/>
            <a:ext cx="7223760" cy="624162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8640" y="6780108"/>
            <a:ext cx="2560320" cy="389467"/>
          </a:xfrm>
          <a:prstGeom prst="rect">
            <a:avLst/>
          </a:prstGeom>
        </p:spPr>
        <p:txBody>
          <a:bodyPr/>
          <a:lstStyle/>
          <a:p>
            <a:fld id="{B9A88FBB-2D5B-4171-BC1F-ED2E3726551D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49040" y="6780108"/>
            <a:ext cx="3474720" cy="38946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3840" y="6780108"/>
            <a:ext cx="2560320" cy="389467"/>
          </a:xfrm>
          <a:prstGeom prst="rect">
            <a:avLst/>
          </a:prstGeom>
        </p:spPr>
        <p:txBody>
          <a:bodyPr/>
          <a:lstStyle/>
          <a:p>
            <a:fld id="{0E9A1766-27C4-4118-9F40-E63984147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05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92947"/>
            <a:ext cx="9875520" cy="1219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706882"/>
            <a:ext cx="9875520" cy="48276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8640" y="6780108"/>
            <a:ext cx="2560320" cy="389467"/>
          </a:xfrm>
          <a:prstGeom prst="rect">
            <a:avLst/>
          </a:prstGeom>
        </p:spPr>
        <p:txBody>
          <a:bodyPr/>
          <a:lstStyle/>
          <a:p>
            <a:fld id="{B9A88FBB-2D5B-4171-BC1F-ED2E3726551D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49040" y="6780108"/>
            <a:ext cx="3474720" cy="38946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3840" y="6780108"/>
            <a:ext cx="2560320" cy="389467"/>
          </a:xfrm>
          <a:prstGeom prst="rect">
            <a:avLst/>
          </a:prstGeom>
        </p:spPr>
        <p:txBody>
          <a:bodyPr/>
          <a:lstStyle/>
          <a:p>
            <a:fld id="{0E9A1766-27C4-4118-9F40-E63984147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716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4700695"/>
            <a:ext cx="9326880" cy="145288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100495"/>
            <a:ext cx="9326880" cy="160019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8640" y="6780108"/>
            <a:ext cx="2560320" cy="389467"/>
          </a:xfrm>
          <a:prstGeom prst="rect">
            <a:avLst/>
          </a:prstGeom>
        </p:spPr>
        <p:txBody>
          <a:bodyPr/>
          <a:lstStyle/>
          <a:p>
            <a:fld id="{B9A88FBB-2D5B-4171-BC1F-ED2E3726551D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49040" y="6780108"/>
            <a:ext cx="3474720" cy="38946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3840" y="6780108"/>
            <a:ext cx="2560320" cy="389467"/>
          </a:xfrm>
          <a:prstGeom prst="rect">
            <a:avLst/>
          </a:prstGeom>
        </p:spPr>
        <p:txBody>
          <a:bodyPr/>
          <a:lstStyle/>
          <a:p>
            <a:fld id="{0E9A1766-27C4-4118-9F40-E63984147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770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92947"/>
            <a:ext cx="9875520" cy="1219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706882"/>
            <a:ext cx="4846320" cy="482769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706882"/>
            <a:ext cx="4846320" cy="482769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8640" y="6780108"/>
            <a:ext cx="2560320" cy="389467"/>
          </a:xfrm>
          <a:prstGeom prst="rect">
            <a:avLst/>
          </a:prstGeom>
        </p:spPr>
        <p:txBody>
          <a:bodyPr/>
          <a:lstStyle/>
          <a:p>
            <a:fld id="{B9A88FBB-2D5B-4171-BC1F-ED2E3726551D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49040" y="6780108"/>
            <a:ext cx="3474720" cy="38946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63840" y="6780108"/>
            <a:ext cx="2560320" cy="389467"/>
          </a:xfrm>
          <a:prstGeom prst="rect">
            <a:avLst/>
          </a:prstGeom>
        </p:spPr>
        <p:txBody>
          <a:bodyPr/>
          <a:lstStyle/>
          <a:p>
            <a:fld id="{0E9A1766-27C4-4118-9F40-E63984147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115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92947"/>
            <a:ext cx="9875520" cy="1219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637454"/>
            <a:ext cx="4848226" cy="6824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319867"/>
            <a:ext cx="4848226" cy="42147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1637454"/>
            <a:ext cx="4850130" cy="6824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2319867"/>
            <a:ext cx="4850130" cy="42147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48640" y="6780108"/>
            <a:ext cx="2560320" cy="389467"/>
          </a:xfrm>
          <a:prstGeom prst="rect">
            <a:avLst/>
          </a:prstGeom>
        </p:spPr>
        <p:txBody>
          <a:bodyPr/>
          <a:lstStyle/>
          <a:p>
            <a:fld id="{B9A88FBB-2D5B-4171-BC1F-ED2E3726551D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749040" y="6780108"/>
            <a:ext cx="3474720" cy="38946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63840" y="6780108"/>
            <a:ext cx="2560320" cy="389467"/>
          </a:xfrm>
          <a:prstGeom prst="rect">
            <a:avLst/>
          </a:prstGeom>
        </p:spPr>
        <p:txBody>
          <a:bodyPr/>
          <a:lstStyle/>
          <a:p>
            <a:fld id="{0E9A1766-27C4-4118-9F40-E63984147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0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92947"/>
            <a:ext cx="9875520" cy="1219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" y="6780108"/>
            <a:ext cx="2560320" cy="389467"/>
          </a:xfrm>
          <a:prstGeom prst="rect">
            <a:avLst/>
          </a:prstGeom>
        </p:spPr>
        <p:txBody>
          <a:bodyPr/>
          <a:lstStyle/>
          <a:p>
            <a:fld id="{B9A88FBB-2D5B-4171-BC1F-ED2E3726551D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49040" y="6780108"/>
            <a:ext cx="3474720" cy="38946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63840" y="6780108"/>
            <a:ext cx="2560320" cy="389467"/>
          </a:xfrm>
          <a:prstGeom prst="rect">
            <a:avLst/>
          </a:prstGeom>
        </p:spPr>
        <p:txBody>
          <a:bodyPr/>
          <a:lstStyle/>
          <a:p>
            <a:fld id="{0E9A1766-27C4-4118-9F40-E63984147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320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48640" y="6780108"/>
            <a:ext cx="2560320" cy="389467"/>
          </a:xfrm>
          <a:prstGeom prst="rect">
            <a:avLst/>
          </a:prstGeom>
        </p:spPr>
        <p:txBody>
          <a:bodyPr/>
          <a:lstStyle/>
          <a:p>
            <a:fld id="{B9A88FBB-2D5B-4171-BC1F-ED2E3726551D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749040" y="6780108"/>
            <a:ext cx="3474720" cy="38946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3840" y="6780108"/>
            <a:ext cx="2560320" cy="389467"/>
          </a:xfrm>
          <a:prstGeom prst="rect">
            <a:avLst/>
          </a:prstGeom>
        </p:spPr>
        <p:txBody>
          <a:bodyPr/>
          <a:lstStyle/>
          <a:p>
            <a:fld id="{0E9A1766-27C4-4118-9F40-E63984147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863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91253"/>
            <a:ext cx="3609976" cy="123952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91255"/>
            <a:ext cx="6134100" cy="624332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1530775"/>
            <a:ext cx="3609976" cy="50038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8640" y="6780108"/>
            <a:ext cx="2560320" cy="389467"/>
          </a:xfrm>
          <a:prstGeom prst="rect">
            <a:avLst/>
          </a:prstGeom>
        </p:spPr>
        <p:txBody>
          <a:bodyPr/>
          <a:lstStyle/>
          <a:p>
            <a:fld id="{B9A88FBB-2D5B-4171-BC1F-ED2E3726551D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49040" y="6780108"/>
            <a:ext cx="3474720" cy="38946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63840" y="6780108"/>
            <a:ext cx="2560320" cy="389467"/>
          </a:xfrm>
          <a:prstGeom prst="rect">
            <a:avLst/>
          </a:prstGeom>
        </p:spPr>
        <p:txBody>
          <a:bodyPr/>
          <a:lstStyle/>
          <a:p>
            <a:fld id="{0E9A1766-27C4-4118-9F40-E63984147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88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5120640"/>
            <a:ext cx="6583680" cy="60452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653627"/>
            <a:ext cx="6583680" cy="43891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5725161"/>
            <a:ext cx="6583680" cy="8585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8640" y="6780108"/>
            <a:ext cx="2560320" cy="389467"/>
          </a:xfrm>
          <a:prstGeom prst="rect">
            <a:avLst/>
          </a:prstGeom>
        </p:spPr>
        <p:txBody>
          <a:bodyPr/>
          <a:lstStyle/>
          <a:p>
            <a:fld id="{B9A88FBB-2D5B-4171-BC1F-ED2E3726551D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49040" y="6780108"/>
            <a:ext cx="3474720" cy="38946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63840" y="6780108"/>
            <a:ext cx="2560320" cy="389467"/>
          </a:xfrm>
          <a:prstGeom prst="rect">
            <a:avLst/>
          </a:prstGeom>
        </p:spPr>
        <p:txBody>
          <a:bodyPr/>
          <a:lstStyle/>
          <a:p>
            <a:fld id="{0E9A1766-27C4-4118-9F40-E63984147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73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/>
          <p:cNvSpPr/>
          <p:nvPr userDrawn="1"/>
        </p:nvSpPr>
        <p:spPr>
          <a:xfrm>
            <a:off x="0" y="29557"/>
            <a:ext cx="10972800" cy="7270864"/>
          </a:xfrm>
          <a:prstGeom prst="frame">
            <a:avLst>
              <a:gd name="adj1" fmla="val 1322"/>
            </a:avLst>
          </a:prstGeom>
          <a:blipFill>
            <a:blip r:embed="rId13"/>
            <a:tile tx="0" ty="0" sx="100000" sy="100000" flip="none" algn="tl"/>
          </a:blipFill>
          <a:ln>
            <a:solidFill>
              <a:schemeClr val="accent1"/>
            </a:solidFill>
            <a:prstDash val="solid"/>
          </a:ln>
          <a:effectLst>
            <a:glow rad="139700">
              <a:srgbClr val="7030A0"/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2153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ulfikerali11@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" y="457200"/>
            <a:ext cx="10210800" cy="40010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b="1" spc="-300" dirty="0" err="1" smtClean="0">
                <a:ln>
                  <a:solidFill>
                    <a:srgbClr val="00B0F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8800" b="1" spc="-300" dirty="0" smtClean="0">
                <a:ln>
                  <a:solidFill>
                    <a:srgbClr val="00B0F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spc="-300" dirty="0" err="1" smtClean="0">
                <a:ln>
                  <a:solidFill>
                    <a:srgbClr val="00B0F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8800" b="1" spc="-300" dirty="0" smtClean="0">
                <a:ln>
                  <a:solidFill>
                    <a:srgbClr val="00B0F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spc="-300" dirty="0" err="1" smtClean="0">
                <a:ln>
                  <a:solidFill>
                    <a:srgbClr val="00B0F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800" b="1" spc="-300" dirty="0" smtClean="0">
                <a:ln>
                  <a:solidFill>
                    <a:srgbClr val="00B0F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16600" b="1" spc="-300" dirty="0" err="1" smtClean="0">
                <a:ln>
                  <a:solidFill>
                    <a:srgbClr val="00B0F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</a:t>
            </a:r>
            <a:endParaRPr lang="en-US" sz="16600" b="1" spc="-300" dirty="0">
              <a:ln>
                <a:solidFill>
                  <a:srgbClr val="00B0F0"/>
                </a:solidFill>
              </a:ln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809999"/>
            <a:ext cx="1828800" cy="2760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705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228600"/>
            <a:ext cx="10515600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বীমের</a:t>
            </a:r>
            <a:r>
              <a:rPr lang="en-US" sz="44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4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ভেদ</a:t>
            </a:r>
            <a:endParaRPr lang="en-US" sz="4400" b="1" spc="50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457200" y="1219200"/>
            <a:ext cx="10058400" cy="5105400"/>
            <a:chOff x="457200" y="1219200"/>
            <a:chExt cx="10134600" cy="4495800"/>
          </a:xfrm>
        </p:grpSpPr>
        <p:sp>
          <p:nvSpPr>
            <p:cNvPr id="3" name="Rectangle 2"/>
            <p:cNvSpPr/>
            <p:nvPr/>
          </p:nvSpPr>
          <p:spPr>
            <a:xfrm>
              <a:off x="2446866" y="1219200"/>
              <a:ext cx="6468534" cy="8382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err="1" smtClean="0"/>
                <a:t>সাপোর্টের</a:t>
              </a:r>
              <a:r>
                <a:rPr lang="en-US" sz="3200" b="1" dirty="0" smtClean="0"/>
                <a:t> </a:t>
              </a:r>
              <a:r>
                <a:rPr lang="en-US" sz="3200" b="1" dirty="0" err="1" smtClean="0"/>
                <a:t>প্রকৃতি</a:t>
              </a:r>
              <a:r>
                <a:rPr lang="en-US" sz="3200" b="1" dirty="0" smtClean="0"/>
                <a:t> </a:t>
              </a:r>
              <a:r>
                <a:rPr lang="en-US" sz="3200" b="1" dirty="0" err="1" smtClean="0"/>
                <a:t>অনুযায়ী</a:t>
              </a:r>
              <a:r>
                <a:rPr lang="en-US" sz="3200" b="1" dirty="0" smtClean="0"/>
                <a:t> </a:t>
              </a:r>
              <a:r>
                <a:rPr lang="en-US" sz="3200" b="1" dirty="0" err="1" smtClean="0"/>
                <a:t>বীম</a:t>
              </a:r>
              <a:endParaRPr lang="en-US" sz="3200" b="1" dirty="0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457200" y="3352800"/>
              <a:ext cx="10134600" cy="2362200"/>
              <a:chOff x="533400" y="3429000"/>
              <a:chExt cx="10298067" cy="1752600"/>
            </a:xfrm>
          </p:grpSpPr>
          <p:sp>
            <p:nvSpPr>
              <p:cNvPr id="4" name="Flowchart: Process 3"/>
              <p:cNvSpPr/>
              <p:nvPr/>
            </p:nvSpPr>
            <p:spPr>
              <a:xfrm>
                <a:off x="533400" y="3429000"/>
                <a:ext cx="1828800" cy="1752600"/>
              </a:xfrm>
              <a:prstGeom prst="flowChartProcess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prstTxWarp prst="textPlain">
                  <a:avLst/>
                </a:prstTxWarp>
              </a:bodyPr>
              <a:lstStyle/>
              <a:p>
                <a:pPr algn="ctr"/>
                <a:endParaRPr lang="en-US" sz="9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  <a:p>
                <a:pPr algn="ctr"/>
                <a:r>
                  <a:rPr lang="en-US" sz="900" dirty="0" err="1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ক্যান্টিলিভার</a:t>
                </a:r>
                <a:endParaRPr lang="en-US" sz="9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  <a:p>
                <a:pPr algn="ctr"/>
                <a:r>
                  <a:rPr lang="en-US" sz="900" dirty="0" err="1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বীম</a:t>
                </a:r>
                <a:endParaRPr lang="en-US" sz="900" dirty="0"/>
              </a:p>
            </p:txBody>
          </p:sp>
          <p:sp>
            <p:nvSpPr>
              <p:cNvPr id="15" name="Flowchart: Process 14"/>
              <p:cNvSpPr/>
              <p:nvPr/>
            </p:nvSpPr>
            <p:spPr>
              <a:xfrm>
                <a:off x="2555159" y="3429000"/>
                <a:ext cx="1895168" cy="1752600"/>
              </a:xfrm>
              <a:prstGeom prst="flowChartProcess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prstTxWarp prst="textPlain">
                  <a:avLst/>
                </a:prstTxWarp>
              </a:bodyPr>
              <a:lstStyle/>
              <a:p>
                <a:pPr algn="ctr"/>
                <a:endParaRPr lang="en-US" sz="6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  <a:p>
                <a:pPr algn="ctr"/>
                <a:r>
                  <a:rPr lang="en-US" sz="600" dirty="0" err="1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সাধারণ</a:t>
                </a:r>
                <a:r>
                  <a:rPr lang="en-US" sz="6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</a:t>
                </a:r>
              </a:p>
              <a:p>
                <a:pPr algn="ctr"/>
                <a:r>
                  <a:rPr lang="en-US" sz="600" dirty="0" err="1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বীম</a:t>
                </a:r>
                <a:endParaRPr lang="en-US" sz="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6" name="Flowchart: Process 15"/>
              <p:cNvSpPr/>
              <p:nvPr/>
            </p:nvSpPr>
            <p:spPr>
              <a:xfrm>
                <a:off x="4597812" y="3429000"/>
                <a:ext cx="1977513" cy="1752600"/>
              </a:xfrm>
              <a:prstGeom prst="flowChartProcess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prstTxWarp prst="textPlain">
                  <a:avLst/>
                </a:prstTxWarp>
              </a:bodyPr>
              <a:lstStyle/>
              <a:p>
                <a:pPr algn="ctr"/>
                <a:endParaRPr lang="en-US" sz="6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  <a:p>
                <a:pPr algn="ctr"/>
                <a:r>
                  <a:rPr lang="en-US" sz="600" dirty="0" err="1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ধাবাবাহিক</a:t>
                </a:r>
                <a:r>
                  <a:rPr lang="en-US" sz="6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</a:t>
                </a:r>
              </a:p>
              <a:p>
                <a:pPr algn="ctr"/>
                <a:r>
                  <a:rPr lang="en-US" sz="600" dirty="0" err="1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বীম</a:t>
                </a:r>
                <a:endParaRPr lang="en-US" sz="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7" name="Flowchart: Process 16"/>
              <p:cNvSpPr/>
              <p:nvPr/>
            </p:nvSpPr>
            <p:spPr>
              <a:xfrm>
                <a:off x="6729570" y="3429000"/>
                <a:ext cx="1977513" cy="1752600"/>
              </a:xfrm>
              <a:prstGeom prst="flowChartProcess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prstTxWarp prst="textPlain">
                  <a:avLst/>
                </a:prstTxWarp>
              </a:bodyPr>
              <a:lstStyle/>
              <a:p>
                <a:pPr algn="ctr"/>
                <a:endParaRPr lang="en-US" sz="5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  <a:p>
                <a:pPr algn="ctr"/>
                <a:r>
                  <a:rPr lang="en-US" sz="500" dirty="0" err="1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ঝুলন্ত</a:t>
                </a:r>
                <a:r>
                  <a:rPr lang="en-US" sz="5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</a:t>
                </a:r>
              </a:p>
              <a:p>
                <a:pPr algn="ctr"/>
                <a:r>
                  <a:rPr lang="en-US" sz="500" dirty="0" err="1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বীম</a:t>
                </a:r>
                <a:endParaRPr lang="en-US" sz="500" dirty="0"/>
              </a:p>
            </p:txBody>
          </p:sp>
          <p:sp>
            <p:nvSpPr>
              <p:cNvPr id="18" name="Flowchart: Process 17"/>
              <p:cNvSpPr/>
              <p:nvPr/>
            </p:nvSpPr>
            <p:spPr>
              <a:xfrm>
                <a:off x="8853954" y="3429000"/>
                <a:ext cx="1977513" cy="1752600"/>
              </a:xfrm>
              <a:prstGeom prst="flowChartProcess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prstTxWarp prst="textPlain">
                  <a:avLst/>
                </a:prstTxWarp>
              </a:bodyPr>
              <a:lstStyle/>
              <a:p>
                <a:pPr algn="ctr"/>
                <a:endParaRPr lang="en-US" sz="3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  <a:p>
                <a:pPr algn="ctr"/>
                <a:r>
                  <a:rPr lang="en-US" sz="300" dirty="0" err="1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আবদ্ধ</a:t>
                </a:r>
                <a:r>
                  <a:rPr lang="en-US" sz="3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</a:t>
                </a:r>
              </a:p>
              <a:p>
                <a:pPr algn="ctr"/>
                <a:r>
                  <a:rPr lang="en-US" sz="300" dirty="0" err="1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বীম</a:t>
                </a:r>
                <a:endParaRPr lang="en-US" sz="3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p:grpSp>
        <p:cxnSp>
          <p:nvCxnSpPr>
            <p:cNvPr id="19" name="Straight Arrow Connector 18"/>
            <p:cNvCxnSpPr>
              <a:stCxn id="3" idx="2"/>
              <a:endCxn id="4" idx="0"/>
            </p:cNvCxnSpPr>
            <p:nvPr/>
          </p:nvCxnSpPr>
          <p:spPr>
            <a:xfrm flipH="1">
              <a:off x="1357085" y="2057400"/>
              <a:ext cx="4324048" cy="129540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5681133" y="2078294"/>
              <a:ext cx="4377267" cy="1274506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endCxn id="17" idx="0"/>
            </p:cNvCxnSpPr>
            <p:nvPr/>
          </p:nvCxnSpPr>
          <p:spPr>
            <a:xfrm>
              <a:off x="5701198" y="2078294"/>
              <a:ext cx="1826879" cy="1274506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3" idx="2"/>
            </p:cNvCxnSpPr>
            <p:nvPr/>
          </p:nvCxnSpPr>
          <p:spPr>
            <a:xfrm flipH="1">
              <a:off x="3519109" y="2057400"/>
              <a:ext cx="2162024" cy="129540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H="1">
              <a:off x="5665063" y="2107790"/>
              <a:ext cx="16071" cy="1265904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50787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ular Callout 3"/>
          <p:cNvSpPr/>
          <p:nvPr/>
        </p:nvSpPr>
        <p:spPr>
          <a:xfrm>
            <a:off x="3352800" y="658016"/>
            <a:ext cx="4038600" cy="886309"/>
          </a:xfrm>
          <a:prstGeom prst="wedgeRectCallout">
            <a:avLst>
              <a:gd name="adj1" fmla="val -16126"/>
              <a:gd name="adj2" fmla="val 48675"/>
            </a:avLst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80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8000" b="1" spc="50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16597" y="3200400"/>
            <a:ext cx="8084607" cy="110799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6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বীমের</a:t>
            </a:r>
            <a:r>
              <a:rPr lang="en-US" sz="6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6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অঙ্কন</a:t>
            </a:r>
            <a:r>
              <a:rPr lang="en-US" sz="6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6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2529" y="2066835"/>
            <a:ext cx="10820400" cy="0"/>
          </a:xfrm>
          <a:prstGeom prst="line">
            <a:avLst/>
          </a:prstGeom>
          <a:ln w="127000" cap="rnd" cmpd="dbl">
            <a:solidFill>
              <a:schemeClr val="accent1">
                <a:shade val="95000"/>
                <a:satMod val="105000"/>
                <a:alpha val="85000"/>
              </a:schemeClr>
            </a:solidFill>
            <a:prstDash val="solid"/>
            <a:round/>
          </a:ln>
          <a:effectLst>
            <a:glow rad="190500">
              <a:schemeClr val="accent1">
                <a:alpha val="27000"/>
              </a:schemeClr>
            </a:glow>
            <a:outerShdw blurRad="50800" dist="50800" dir="18900000" algn="bl" rotWithShape="0">
              <a:prstClr val="black">
                <a:alpha val="40000"/>
              </a:prstClr>
            </a:outerShdw>
            <a:reflection blurRad="76200" stA="71000" endPos="65000" dir="5400000" sy="-100000" algn="bl" rotWithShape="0"/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hevron 7"/>
          <p:cNvSpPr/>
          <p:nvPr/>
        </p:nvSpPr>
        <p:spPr>
          <a:xfrm>
            <a:off x="10150939" y="174170"/>
            <a:ext cx="669465" cy="1869440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9601204" y="162560"/>
            <a:ext cx="669465" cy="1869440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 flipH="1">
            <a:off x="157843" y="162560"/>
            <a:ext cx="593272" cy="1869440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 flipH="1">
            <a:off x="625926" y="162560"/>
            <a:ext cx="593272" cy="1869440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16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44" b="12889"/>
          <a:stretch/>
        </p:blipFill>
        <p:spPr>
          <a:xfrm>
            <a:off x="5334000" y="533400"/>
            <a:ext cx="5149645" cy="43434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533400"/>
            <a:ext cx="4673393" cy="4343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3" name="TextBox 12"/>
          <p:cNvSpPr txBox="1"/>
          <p:nvPr/>
        </p:nvSpPr>
        <p:spPr>
          <a:xfrm>
            <a:off x="272844" y="5638800"/>
            <a:ext cx="10515600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ক্যান্টিলিভার</a:t>
            </a:r>
            <a:r>
              <a:rPr lang="en-US" sz="6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বীম</a:t>
            </a:r>
            <a:r>
              <a:rPr lang="en-US" sz="6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(Cantilever)</a:t>
            </a:r>
            <a:endParaRPr lang="en-US" sz="6600" b="1" spc="50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14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90830" y="5257800"/>
            <a:ext cx="10395156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54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54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স্থাপিত</a:t>
            </a:r>
            <a:r>
              <a:rPr lang="en-US" sz="54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বীম</a:t>
            </a:r>
            <a:r>
              <a:rPr lang="en-US" sz="54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(Simply Supported)</a:t>
            </a:r>
            <a:endParaRPr lang="en-US" sz="3600" b="1" spc="50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205" y="914400"/>
            <a:ext cx="5594556" cy="3657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6" b="47619"/>
          <a:stretch/>
        </p:blipFill>
        <p:spPr>
          <a:xfrm>
            <a:off x="6248400" y="1362996"/>
            <a:ext cx="4540044" cy="320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230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72844" y="5638800"/>
            <a:ext cx="10395156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ধারাবাহিক</a:t>
            </a:r>
            <a:r>
              <a:rPr lang="en-US" sz="6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বীম</a:t>
            </a:r>
            <a:r>
              <a:rPr lang="en-US" sz="6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66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Continious</a:t>
            </a:r>
            <a:r>
              <a:rPr lang="en-US" sz="6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6600" b="1" spc="50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21" y="1066800"/>
            <a:ext cx="5029201" cy="39624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2057400"/>
            <a:ext cx="494077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27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28600" y="5638800"/>
            <a:ext cx="10395156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66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ঝুলন্ত</a:t>
            </a:r>
            <a:r>
              <a:rPr lang="en-US" sz="6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বীম</a:t>
            </a:r>
            <a:r>
              <a:rPr lang="en-US" sz="6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(Over Hanging)</a:t>
            </a:r>
            <a:endParaRPr lang="en-US" sz="4800" b="1" spc="50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066800"/>
            <a:ext cx="9356764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888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28600" y="5638800"/>
            <a:ext cx="10395156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66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আবদ্ধ</a:t>
            </a:r>
            <a:r>
              <a:rPr lang="en-US" sz="6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বীম</a:t>
            </a:r>
            <a:r>
              <a:rPr lang="en-US" sz="6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(Fixed Beam)</a:t>
            </a:r>
            <a:endParaRPr lang="en-US" sz="4800" b="1" spc="50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125"/>
          <a:stretch/>
        </p:blipFill>
        <p:spPr>
          <a:xfrm>
            <a:off x="381001" y="381000"/>
            <a:ext cx="4952999" cy="4267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281140"/>
            <a:ext cx="5021827" cy="4367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847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228600"/>
            <a:ext cx="10515600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বীমের</a:t>
            </a:r>
            <a:r>
              <a:rPr lang="en-US" sz="44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4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ভেদ</a:t>
            </a:r>
            <a:endParaRPr lang="en-US" sz="4400" b="1" spc="50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066799" y="1219200"/>
            <a:ext cx="9525000" cy="4677697"/>
            <a:chOff x="1066800" y="1219200"/>
            <a:chExt cx="9525000" cy="4677697"/>
          </a:xfrm>
        </p:grpSpPr>
        <p:sp>
          <p:nvSpPr>
            <p:cNvPr id="2" name="Rounded Rectangle 1"/>
            <p:cNvSpPr/>
            <p:nvPr/>
          </p:nvSpPr>
          <p:spPr>
            <a:xfrm>
              <a:off x="1524000" y="1219200"/>
              <a:ext cx="8229600" cy="838200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রি-ইনফোর্সমেন্ট</a:t>
              </a:r>
              <a:r>
                <a:rPr lang="en-US" sz="40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en-US" sz="40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ব্যবহারের</a:t>
              </a:r>
              <a:r>
                <a:rPr lang="en-US" sz="40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en-US" sz="40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ভিত্তিতে</a:t>
              </a:r>
              <a:endParaRPr lang="en-US" sz="4000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066800" y="3276600"/>
              <a:ext cx="3196709" cy="2598174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সিঙ্গেল</a:t>
              </a:r>
              <a:r>
                <a:rPr lang="en-US" sz="32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en-US" sz="32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রি-ইনফোর্সড</a:t>
              </a:r>
              <a:endPara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  <a:p>
              <a:pPr algn="ctr"/>
              <a:r>
                <a:rPr lang="en-US" sz="36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বীম</a:t>
              </a:r>
              <a:endParaRPr lang="en-US" sz="3600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7489719" y="3276600"/>
              <a:ext cx="3102081" cy="2598174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টি-বীম</a:t>
              </a:r>
              <a:endParaRPr lang="en-US" sz="3200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3276600" y="2057400"/>
              <a:ext cx="2524431" cy="1241323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5781368" y="2057400"/>
              <a:ext cx="2600632" cy="121920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ounded Rectangle 9"/>
            <p:cNvSpPr/>
            <p:nvPr/>
          </p:nvSpPr>
          <p:spPr>
            <a:xfrm>
              <a:off x="4315131" y="3298723"/>
              <a:ext cx="2971800" cy="2598174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ডাবল</a:t>
              </a:r>
              <a:r>
                <a:rPr lang="en-US" sz="28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 </a:t>
              </a:r>
              <a:r>
                <a:rPr lang="en-US" sz="280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রি-ইনফোর্সড</a:t>
              </a:r>
              <a:endPara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  <a:p>
              <a:pPr algn="ctr"/>
              <a:r>
                <a:rPr lang="en-US" sz="320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বীম</a:t>
              </a:r>
              <a:endParaRPr lang="en-US" sz="32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5801031" y="2062317"/>
              <a:ext cx="51621" cy="1258529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78168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285" y="685800"/>
            <a:ext cx="9927771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99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887361"/>
            <a:ext cx="4267200" cy="4267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14401"/>
            <a:ext cx="5648623" cy="4648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5791200"/>
            <a:ext cx="10395156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66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6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66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বীম</a:t>
            </a:r>
            <a:r>
              <a:rPr lang="en-US" sz="6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(T-Beam)</a:t>
            </a:r>
            <a:endParaRPr lang="en-US" sz="4800" b="1" spc="50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3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3219157"/>
            <a:ext cx="4572000" cy="333831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নীরেন্দ্র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নাথ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মুন্সী</a:t>
            </a:r>
            <a:endParaRPr lang="en-US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ট্রেড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ইন্সট্রাক্টর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নড়িয়া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বিহারীলাল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নড়িয়া,শরীয়তপুর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মোবাইল-০১৭১৮১৭৩৬৪৬</a:t>
            </a:r>
          </a:p>
          <a:p>
            <a:pPr algn="ctr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E-mail: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ikoshBAN" pitchFamily="2" charset="0"/>
              </a:rPr>
              <a:t>niren5252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ikoshBAN" pitchFamily="2" charset="0"/>
                <a:hlinkClick r:id="rId3"/>
              </a:rPr>
              <a:t>@gmail.com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0" y="2901267"/>
            <a:ext cx="5392615" cy="365620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: ১০ম</a:t>
            </a:r>
          </a:p>
          <a:p>
            <a:r>
              <a:rPr lang="en-US" sz="4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: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বিল্ডিং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মেইনটেন্যান্স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ট্রেড-১</a:t>
            </a:r>
            <a:endParaRPr lang="en-US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: ১২</a:t>
            </a:r>
          </a:p>
          <a:p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: 50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মিনিট</a:t>
            </a:r>
            <a:endParaRPr lang="en-US" sz="3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:  ১৮/০৯/২০২০</a:t>
            </a:r>
          </a:p>
        </p:txBody>
      </p:sp>
      <p:sp>
        <p:nvSpPr>
          <p:cNvPr id="6" name="Rectangle 5"/>
          <p:cNvSpPr/>
          <p:nvPr/>
        </p:nvSpPr>
        <p:spPr>
          <a:xfrm>
            <a:off x="641557" y="568960"/>
            <a:ext cx="42352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spc="1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শিক্ষক</a:t>
            </a:r>
            <a:r>
              <a:rPr lang="en-US" sz="4800" b="1" spc="1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 </a:t>
            </a:r>
            <a:r>
              <a:rPr lang="en-US" sz="4800" b="1" spc="1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পরিচিতি</a:t>
            </a:r>
            <a:endParaRPr lang="en-US" sz="4800" b="1" dirty="0" smtClean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  <a:sym typeface="Wingding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15000" y="487680"/>
            <a:ext cx="35838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spc="1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পাঠ</a:t>
            </a:r>
            <a:r>
              <a:rPr lang="en-US" sz="4800" b="1" spc="1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 </a:t>
            </a:r>
            <a:r>
              <a:rPr lang="en-US" sz="4800" b="1" spc="1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পরিচিতি</a:t>
            </a:r>
            <a:r>
              <a:rPr lang="en-US" sz="4800" b="1" spc="1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 </a:t>
            </a:r>
            <a:endParaRPr lang="en-US" sz="4800" b="1" dirty="0" smtClean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  <a:sym typeface="Wingding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029200" y="640843"/>
            <a:ext cx="0" cy="5993966"/>
          </a:xfrm>
          <a:prstGeom prst="line">
            <a:avLst/>
          </a:prstGeom>
          <a:ln w="76200">
            <a:solidFill>
              <a:srgbClr val="00B050"/>
            </a:solidFill>
            <a:prstDash val="sysDash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12" t="11209" r="39908" b="57012"/>
          <a:stretch/>
        </p:blipFill>
        <p:spPr>
          <a:xfrm>
            <a:off x="1959077" y="1466557"/>
            <a:ext cx="1600201" cy="1752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0934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228600"/>
            <a:ext cx="10515600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বীমের</a:t>
            </a:r>
            <a:r>
              <a:rPr lang="en-US" sz="44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4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ভেদ</a:t>
            </a:r>
            <a:endParaRPr lang="en-US" sz="4400" b="1" spc="50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066799" y="1219200"/>
            <a:ext cx="9525000" cy="4677697"/>
            <a:chOff x="1066800" y="1219200"/>
            <a:chExt cx="9525000" cy="4677697"/>
          </a:xfrm>
        </p:grpSpPr>
        <p:sp>
          <p:nvSpPr>
            <p:cNvPr id="2" name="Rounded Rectangle 1"/>
            <p:cNvSpPr/>
            <p:nvPr/>
          </p:nvSpPr>
          <p:spPr>
            <a:xfrm>
              <a:off x="1524000" y="1219200"/>
              <a:ext cx="8229600" cy="838200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নির্মাণ</a:t>
              </a:r>
              <a:r>
                <a:rPr lang="en-US" sz="40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en-US" sz="40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সামগ্রীর</a:t>
              </a:r>
              <a:r>
                <a:rPr lang="en-US" sz="40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en-US" sz="40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উপর</a:t>
              </a:r>
              <a:r>
                <a:rPr lang="en-US" sz="40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en-US" sz="40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ভিত্তি</a:t>
              </a:r>
              <a:r>
                <a:rPr lang="en-US" sz="40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en-US" sz="40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করে</a:t>
              </a:r>
              <a:r>
                <a:rPr lang="en-US" sz="40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en-US" sz="40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বীম</a:t>
              </a:r>
              <a:endParaRPr lang="en-US" sz="4000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066800" y="3276600"/>
              <a:ext cx="3196709" cy="2598174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কাঠের</a:t>
              </a:r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  <a:p>
              <a:pPr algn="ctr"/>
              <a:r>
                <a:rPr lang="en-US" sz="54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বীম</a:t>
              </a:r>
              <a:endParaRPr lang="en-US" sz="5400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7489719" y="3276600"/>
              <a:ext cx="3102081" cy="2598174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আরসিসি</a:t>
              </a:r>
              <a:endPara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  <a:p>
              <a:pPr algn="ctr"/>
              <a:r>
                <a:rPr lang="en-US" sz="44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বীম</a:t>
              </a:r>
              <a:endParaRPr lang="en-US" sz="4400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3276600" y="2057400"/>
              <a:ext cx="2524431" cy="1241323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5781368" y="2057400"/>
              <a:ext cx="2600632" cy="121920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ounded Rectangle 9"/>
            <p:cNvSpPr/>
            <p:nvPr/>
          </p:nvSpPr>
          <p:spPr>
            <a:xfrm>
              <a:off x="4315131" y="3298723"/>
              <a:ext cx="2971800" cy="2598174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স্টিলের</a:t>
              </a:r>
              <a:endPara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  <a:p>
              <a:pPr algn="ctr"/>
              <a:r>
                <a:rPr lang="en-US" sz="540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বীম</a:t>
              </a:r>
              <a:endParaRPr lang="en-US" sz="54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5801031" y="2062317"/>
              <a:ext cx="51621" cy="1258529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5864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5791200"/>
            <a:ext cx="10395156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66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কাঠের</a:t>
            </a:r>
            <a:r>
              <a:rPr lang="en-US" sz="6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বীম</a:t>
            </a:r>
            <a:r>
              <a:rPr lang="en-US" sz="6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48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WoodenBeam</a:t>
            </a:r>
            <a:r>
              <a:rPr lang="en-US" sz="48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4800" b="1" spc="50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533400"/>
            <a:ext cx="4724400" cy="41910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7698" y="477325"/>
            <a:ext cx="5116058" cy="430314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151487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5791200"/>
            <a:ext cx="10395156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66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স্টিলের</a:t>
            </a:r>
            <a:r>
              <a:rPr lang="en-US" sz="6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বীম</a:t>
            </a:r>
            <a:r>
              <a:rPr lang="en-US" sz="6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48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SteelBeam</a:t>
            </a:r>
            <a:r>
              <a:rPr lang="en-US" sz="48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4800" b="1" spc="50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533400"/>
            <a:ext cx="7086600" cy="5029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037968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5791200"/>
            <a:ext cx="10395156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66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আরসিসি</a:t>
            </a:r>
            <a:r>
              <a:rPr lang="en-US" sz="6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বীম</a:t>
            </a:r>
            <a:r>
              <a:rPr lang="en-US" sz="6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48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RCCBeam</a:t>
            </a:r>
            <a:r>
              <a:rPr lang="en-US" sz="48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4800" b="1" spc="50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475129"/>
            <a:ext cx="6553200" cy="501127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511893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8600" y="228600"/>
            <a:ext cx="10515600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বীমের</a:t>
            </a:r>
            <a:r>
              <a:rPr lang="en-US" sz="44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তুলনা</a:t>
            </a:r>
            <a:endParaRPr lang="en-US" sz="4400" b="1" spc="50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787702"/>
              </p:ext>
            </p:extLst>
          </p:nvPr>
        </p:nvGraphicFramePr>
        <p:xfrm>
          <a:off x="228600" y="1219200"/>
          <a:ext cx="10591800" cy="5183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3505200"/>
                <a:gridCol w="3657600"/>
              </a:tblGrid>
              <a:tr h="707571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কাঠের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বীম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স্টীলের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বীম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আরসিসি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বীম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571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স্বল্প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দৈর্ঘ্যের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স্প্যানের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ক্ষেত্রে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বেশি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দৈর্ঘ্যের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স্প্যানের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ক্ষেত্রে</a:t>
                      </a:r>
                      <a:endParaRPr lang="en-US" b="1" dirty="0" smtClean="0"/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যে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কোন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দৈর্ঘ্যের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স্প্যানের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ক্ষেত্রে</a:t>
                      </a:r>
                      <a:endParaRPr lang="en-US" b="1" dirty="0" smtClean="0"/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57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পোকায়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err="1" smtClean="0"/>
                        <a:t>আক্রান্ত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err="1" smtClean="0"/>
                        <a:t>হয়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সহজে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নষ্ট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হয়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না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/>
                        <a:t>সহজে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নষ্ট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হয়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না</a:t>
                      </a:r>
                      <a:endParaRPr lang="en-US" sz="2400" b="1" dirty="0" smtClean="0"/>
                    </a:p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57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অগ্নি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err="1" smtClean="0"/>
                        <a:t>প্রতিরোধক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err="1" smtClean="0"/>
                        <a:t>নয়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অগ্নি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err="1" smtClean="0"/>
                        <a:t>প্রতিরোধক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অগ্নি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err="1" smtClean="0"/>
                        <a:t>প্রতিরোধক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57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অল্প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লোড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err="1" smtClean="0"/>
                        <a:t>বহন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err="1" smtClean="0"/>
                        <a:t>করে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/>
                        <a:t>অধিক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লোড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err="1" smtClean="0"/>
                        <a:t>বহন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err="1" smtClean="0"/>
                        <a:t>করে</a:t>
                      </a:r>
                      <a:endParaRPr lang="en-US" sz="2400" b="1" dirty="0" smtClean="0"/>
                    </a:p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/>
                        <a:t>যে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err="1" smtClean="0"/>
                        <a:t>কোন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লোড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err="1" smtClean="0"/>
                        <a:t>বহন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err="1" smtClean="0"/>
                        <a:t>করে</a:t>
                      </a:r>
                      <a:endParaRPr lang="en-US" sz="2400" b="1" dirty="0" smtClean="0"/>
                    </a:p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571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57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81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19200" y="1686580"/>
            <a:ext cx="8610600" cy="52322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spc="-15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b="1" spc="-150" dirty="0" err="1" smtClean="0">
                <a:latin typeface="NikoshBAN" pitchFamily="2" charset="0"/>
                <a:cs typeface="NikoshBAN" pitchFamily="2" charset="0"/>
              </a:rPr>
              <a:t>বীম</a:t>
            </a:r>
            <a:r>
              <a:rPr lang="en-US" sz="28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-15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28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-15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b="1" spc="-15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800" b="1" spc="-1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Cross 18"/>
          <p:cNvSpPr/>
          <p:nvPr/>
        </p:nvSpPr>
        <p:spPr>
          <a:xfrm>
            <a:off x="2352468" y="288758"/>
            <a:ext cx="5419932" cy="542222"/>
          </a:xfrm>
          <a:prstGeom prst="plus">
            <a:avLst>
              <a:gd name="adj" fmla="val 0"/>
            </a:avLst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spc="-150" dirty="0" err="1" smtClean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b="1" spc="-150" dirty="0">
              <a:ln>
                <a:solidFill>
                  <a:srgbClr val="C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92529" y="1295400"/>
            <a:ext cx="10820400" cy="0"/>
          </a:xfrm>
          <a:prstGeom prst="line">
            <a:avLst/>
          </a:prstGeom>
          <a:ln w="127000" cap="rnd" cmpd="dbl">
            <a:solidFill>
              <a:schemeClr val="accent1">
                <a:shade val="95000"/>
                <a:satMod val="105000"/>
                <a:alpha val="85000"/>
              </a:schemeClr>
            </a:solidFill>
            <a:prstDash val="solid"/>
            <a:round/>
          </a:ln>
          <a:effectLst>
            <a:glow rad="190500">
              <a:schemeClr val="accent1">
                <a:alpha val="27000"/>
              </a:schemeClr>
            </a:glow>
            <a:outerShdw blurRad="50800" dist="50800" dir="18900000" algn="bl" rotWithShape="0">
              <a:prstClr val="black">
                <a:alpha val="40000"/>
              </a:prstClr>
            </a:outerShdw>
            <a:reflection blurRad="76200" stA="71000" endPos="65000" dir="5400000" sy="-100000" algn="bl" rotWithShape="0"/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246239" y="2448580"/>
            <a:ext cx="8610600" cy="52322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latin typeface="NikoshBAN" pitchFamily="2" charset="0"/>
                <a:cs typeface="NikoshBAN" pitchFamily="2" charset="0"/>
              </a:rPr>
              <a:t>2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বীম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প্রধানত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46239" y="3215496"/>
            <a:ext cx="8610600" cy="52322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ক্যান্টিলিভার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বীম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63445" y="4012603"/>
            <a:ext cx="8610600" cy="52322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latin typeface="NikoshBAN" pitchFamily="2" charset="0"/>
                <a:cs typeface="NikoshBAN" pitchFamily="2" charset="0"/>
              </a:rPr>
              <a:t>৪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সাপোর্টের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নিভৃর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বীম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63445" y="4809710"/>
            <a:ext cx="8610600" cy="52322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latin typeface="NikoshBAN" pitchFamily="2" charset="0"/>
                <a:cs typeface="NikoshBAN" pitchFamily="2" charset="0"/>
              </a:rPr>
              <a:t>৫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কাঠের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বীম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আরসিসি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বীমের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তুলনা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531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2" grpId="0" animBg="1"/>
      <p:bldP spid="16" grpId="0" animBg="1"/>
      <p:bldP spid="17" grpId="0" animBg="1"/>
      <p:bldP spid="1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/>
          <p:cNvSpPr/>
          <p:nvPr/>
        </p:nvSpPr>
        <p:spPr>
          <a:xfrm>
            <a:off x="2667006" y="812801"/>
            <a:ext cx="5486399" cy="1096442"/>
          </a:xfrm>
          <a:prstGeom prst="can">
            <a:avLst>
              <a:gd name="adj" fmla="val 1647"/>
            </a:avLst>
          </a:prstGeom>
          <a:ln>
            <a:noFill/>
          </a:ln>
          <a:effectLst>
            <a:outerShdw blurRad="50800" dist="38100" dir="2700000" sx="1000" sy="1000" algn="tl" rotWithShape="0">
              <a:srgbClr val="00B0F0">
                <a:alpha val="99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000" b="1" spc="-150" dirty="0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8000" b="1" spc="-150" dirty="0" err="1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ড়ি</a:t>
            </a:r>
            <a:r>
              <a:rPr lang="bn-BD" sz="8000" b="1" spc="-150" dirty="0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 কাজ</a:t>
            </a:r>
            <a:endParaRPr lang="en-US" sz="8000" b="1" spc="-150" dirty="0">
              <a:ln>
                <a:solidFill>
                  <a:srgbClr val="00B0F0"/>
                </a:solidFill>
              </a:ln>
              <a:solidFill>
                <a:schemeClr val="tx1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2529" y="2357120"/>
            <a:ext cx="10820400" cy="0"/>
          </a:xfrm>
          <a:prstGeom prst="line">
            <a:avLst/>
          </a:prstGeom>
          <a:ln w="127000" cap="rnd" cmpd="dbl">
            <a:solidFill>
              <a:schemeClr val="accent1">
                <a:shade val="95000"/>
                <a:satMod val="105000"/>
                <a:alpha val="85000"/>
              </a:schemeClr>
            </a:solidFill>
            <a:prstDash val="solid"/>
            <a:round/>
          </a:ln>
          <a:effectLst>
            <a:glow rad="190500">
              <a:schemeClr val="accent1">
                <a:alpha val="27000"/>
              </a:schemeClr>
            </a:glow>
            <a:outerShdw blurRad="50800" dist="50800" dir="18900000" algn="bl" rotWithShape="0">
              <a:prstClr val="black">
                <a:alpha val="40000"/>
              </a:prstClr>
            </a:outerShdw>
            <a:reflection blurRad="76200" stA="71000" endPos="65000" dir="5400000" sy="-100000" algn="bl" rotWithShape="0"/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hevron 6"/>
          <p:cNvSpPr/>
          <p:nvPr/>
        </p:nvSpPr>
        <p:spPr>
          <a:xfrm>
            <a:off x="9860515" y="273923"/>
            <a:ext cx="841439" cy="1995054"/>
          </a:xfrm>
          <a:prstGeom prst="chevron">
            <a:avLst>
              <a:gd name="adj" fmla="val 71429"/>
            </a:avLst>
          </a:prstGeom>
          <a:blipFill>
            <a:blip r:embed="rId3"/>
            <a:tile tx="0" ty="0" sx="100000" sy="100000" flip="none" algn="tl"/>
          </a:blipFill>
          <a:ln>
            <a:solidFill>
              <a:schemeClr val="accent6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9310782" y="262313"/>
            <a:ext cx="841439" cy="1995054"/>
          </a:xfrm>
          <a:prstGeom prst="chevron">
            <a:avLst>
              <a:gd name="adj" fmla="val 71429"/>
            </a:avLst>
          </a:prstGeom>
          <a:blipFill>
            <a:blip r:embed="rId3"/>
            <a:tile tx="0" ty="0" sx="100000" sy="100000" flip="none" algn="tl"/>
          </a:blipFill>
          <a:ln>
            <a:solidFill>
              <a:schemeClr val="accent6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 flipH="1">
            <a:off x="244109" y="262313"/>
            <a:ext cx="745672" cy="1995054"/>
          </a:xfrm>
          <a:prstGeom prst="chevron">
            <a:avLst>
              <a:gd name="adj" fmla="val 71429"/>
            </a:avLst>
          </a:prstGeom>
          <a:blipFill>
            <a:blip r:embed="rId3"/>
            <a:tile tx="0" ty="0" sx="100000" sy="100000" flip="none" algn="tl"/>
          </a:blipFill>
          <a:ln>
            <a:solidFill>
              <a:schemeClr val="accent6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 flipH="1">
            <a:off x="712192" y="262313"/>
            <a:ext cx="745672" cy="1995054"/>
          </a:xfrm>
          <a:prstGeom prst="chevron">
            <a:avLst>
              <a:gd name="adj" fmla="val 71429"/>
            </a:avLst>
          </a:prstGeom>
          <a:blipFill>
            <a:blip r:embed="rId3"/>
            <a:tile tx="0" ty="0" sx="100000" sy="100000" flip="none" algn="tl"/>
          </a:blipFill>
          <a:ln>
            <a:solidFill>
              <a:schemeClr val="accent6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41"/>
          <a:stretch/>
        </p:blipFill>
        <p:spPr>
          <a:xfrm>
            <a:off x="1524003" y="325120"/>
            <a:ext cx="1973581" cy="186944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41"/>
          <a:stretch/>
        </p:blipFill>
        <p:spPr>
          <a:xfrm>
            <a:off x="7246622" y="325120"/>
            <a:ext cx="1973581" cy="186944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90730" y="3810000"/>
            <a:ext cx="98389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spc="150" dirty="0" err="1" smtClean="0">
                <a:ln w="11430">
                  <a:noFill/>
                </a:ln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আসসিসি</a:t>
            </a:r>
            <a:r>
              <a:rPr lang="en-US" sz="4000" b="1" spc="150" dirty="0" smtClean="0">
                <a:ln w="11430">
                  <a:noFill/>
                </a:ln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150" dirty="0" err="1" smtClean="0">
                <a:ln w="11430">
                  <a:noFill/>
                </a:ln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বীম</a:t>
            </a:r>
            <a:r>
              <a:rPr lang="en-US" sz="4000" b="1" spc="150" dirty="0" smtClean="0">
                <a:ln w="11430">
                  <a:noFill/>
                </a:ln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150" dirty="0" err="1" smtClean="0">
                <a:ln w="11430">
                  <a:noFill/>
                </a:ln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এত</a:t>
            </a:r>
            <a:r>
              <a:rPr lang="en-US" sz="4000" b="1" spc="150" dirty="0" smtClean="0">
                <a:ln w="11430">
                  <a:noFill/>
                </a:ln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150" dirty="0" err="1" smtClean="0">
                <a:ln w="11430">
                  <a:noFill/>
                </a:ln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জনপ্রিয়</a:t>
            </a:r>
            <a:r>
              <a:rPr lang="en-US" sz="4000" b="1" spc="150" dirty="0" smtClean="0">
                <a:ln w="11430">
                  <a:noFill/>
                </a:ln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150" dirty="0" err="1" smtClean="0">
                <a:ln w="11430">
                  <a:noFill/>
                </a:ln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4000" b="1" spc="150" dirty="0" smtClean="0">
                <a:ln w="11430">
                  <a:noFill/>
                </a:ln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150" dirty="0" err="1" smtClean="0">
                <a:ln w="11430">
                  <a:noFill/>
                </a:ln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000" b="1" spc="150" dirty="0" smtClean="0">
                <a:ln w="11430">
                  <a:noFill/>
                </a:ln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150" dirty="0" err="1" smtClean="0">
                <a:ln w="11430">
                  <a:noFill/>
                </a:ln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মতামত</a:t>
            </a:r>
            <a:r>
              <a:rPr lang="en-US" sz="4000" b="1" spc="150" dirty="0" smtClean="0">
                <a:ln w="11430">
                  <a:noFill/>
                </a:ln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150" dirty="0" err="1" smtClean="0">
                <a:ln w="11430">
                  <a:noFill/>
                </a:ln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4000" b="1" spc="150" dirty="0" smtClean="0">
                <a:ln w="11430">
                  <a:noFill/>
                </a:ln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994087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0"/>
            <a:ext cx="9639565" cy="1838309"/>
          </a:xfrm>
        </p:spPr>
        <p:txBody>
          <a:bodyPr/>
          <a:lstStyle/>
          <a:p>
            <a:r>
              <a:rPr lang="en-US" sz="13800" b="1" cap="all" dirty="0" err="1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13800" b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3800" b="1" cap="all" dirty="0" err="1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b="1" cap="all" dirty="0">
              <a:ln w="9000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352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78677" y="473266"/>
            <a:ext cx="746482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54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54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US" sz="54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54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বলো</a:t>
            </a:r>
            <a:endParaRPr lang="en-US" sz="54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34691" y="5868889"/>
            <a:ext cx="3352800" cy="120032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n>
                  <a:solidFill>
                    <a:srgbClr val="002060"/>
                  </a:solidFill>
                </a:ln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বীম</a:t>
            </a:r>
            <a:endParaRPr lang="en-US" sz="7200" dirty="0">
              <a:ln>
                <a:solidFill>
                  <a:srgbClr val="002060"/>
                </a:solidFill>
              </a:ln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396596"/>
            <a:ext cx="4724400" cy="431840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1465355"/>
            <a:ext cx="4191000" cy="4325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23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990600"/>
            <a:ext cx="10668000" cy="156966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বীম</a:t>
            </a:r>
            <a:r>
              <a:rPr lang="en-US" sz="9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(Beam)</a:t>
            </a:r>
            <a:endParaRPr lang="en-US" sz="8000" b="1" spc="50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61936" y="127337"/>
            <a:ext cx="544892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u="sng" spc="50" dirty="0" err="1" smtClean="0">
                <a:ln w="1143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b="1" u="sng" spc="50" dirty="0" smtClean="0">
                <a:ln w="1143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u="sng" spc="50" dirty="0" err="1" smtClean="0">
                <a:ln w="1143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6000" b="1" u="sng" spc="50" dirty="0" smtClean="0">
                <a:ln w="1143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u="sng" spc="50" dirty="0" err="1" smtClean="0">
                <a:ln w="1143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endParaRPr lang="en-US" sz="6000" b="1" u="sng" spc="50" dirty="0">
              <a:ln w="11430"/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361319"/>
            <a:ext cx="8030339" cy="4344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25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203" y="1486262"/>
            <a:ext cx="10787742" cy="0"/>
          </a:xfrm>
          <a:prstGeom prst="line">
            <a:avLst/>
          </a:prstGeom>
          <a:ln w="152400" cmpd="tri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657600" y="162562"/>
            <a:ext cx="36576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spc="-150" dirty="0" err="1" smtClean="0">
                <a:ln w="0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000" spc="-150" dirty="0">
              <a:ln w="0">
                <a:solidFill>
                  <a:schemeClr val="tx1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1863852"/>
            <a:ext cx="9930938" cy="413789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spc="50" dirty="0" err="1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5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50" dirty="0" err="1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50" dirty="0" err="1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5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50" dirty="0" err="1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5400" b="1" spc="5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…</a:t>
            </a:r>
          </a:p>
          <a:p>
            <a:r>
              <a:rPr lang="en-US" sz="4400" b="1" spc="50" dirty="0" smtClean="0">
                <a:ln w="1143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1। </a:t>
            </a:r>
            <a:r>
              <a:rPr lang="en-US" sz="4400" b="1" spc="50" dirty="0" err="1" smtClean="0">
                <a:ln w="1143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বীম</a:t>
            </a:r>
            <a:r>
              <a:rPr lang="en-US" sz="4400" b="1" spc="50" dirty="0" smtClean="0">
                <a:ln w="1143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400" b="1" spc="50" dirty="0" smtClean="0">
                <a:ln w="1143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b="1" spc="50" dirty="0" smtClean="0">
                <a:ln w="1143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 </a:t>
            </a:r>
            <a:r>
              <a:rPr lang="en-US" sz="4400" b="1" spc="50" dirty="0" err="1" smtClean="0">
                <a:ln w="1143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বলেত</a:t>
            </a:r>
            <a:r>
              <a:rPr lang="en-US" sz="4400" b="1" spc="50" dirty="0" smtClean="0">
                <a:ln w="1143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b="1" spc="50" dirty="0" smtClean="0">
                <a:ln w="1143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;</a:t>
            </a:r>
          </a:p>
          <a:p>
            <a:r>
              <a:rPr lang="en-US" sz="4400" b="1" spc="50" dirty="0">
                <a:ln w="1143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en-US" sz="4400" b="1" spc="50" dirty="0" smtClean="0">
                <a:ln w="1143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b="1" spc="50" dirty="0" err="1" smtClean="0">
                <a:ln w="1143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বীমের</a:t>
            </a:r>
            <a:r>
              <a:rPr lang="en-US" sz="4400" b="1" spc="50" dirty="0" smtClean="0">
                <a:ln w="1143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400" b="1" spc="50" dirty="0" smtClean="0">
                <a:ln w="1143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ভেদ</a:t>
            </a:r>
            <a:r>
              <a:rPr lang="en-US" sz="4400" b="1" spc="50" dirty="0" smtClean="0">
                <a:ln w="1143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400" b="1" spc="50" dirty="0" smtClean="0">
                <a:ln w="1143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b="1" spc="50" dirty="0" smtClean="0">
                <a:ln w="1143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400" b="1" spc="50" dirty="0" smtClean="0">
                <a:ln w="1143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400" b="1" spc="50" dirty="0" err="1" smtClean="0">
                <a:ln w="1143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400" b="1" spc="50" dirty="0" smtClean="0">
                <a:ln w="1143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4400" b="1" spc="50" dirty="0" smtClean="0">
                <a:ln w="1143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বীম</a:t>
            </a:r>
            <a:r>
              <a:rPr lang="en-US" sz="4400" b="1" spc="50" dirty="0" smtClean="0">
                <a:ln w="1143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400" b="1" spc="50" dirty="0" smtClean="0">
                <a:ln w="1143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b="1" spc="50" dirty="0" smtClean="0">
                <a:ln w="1143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b="1" spc="50" dirty="0" smtClean="0">
                <a:ln w="1143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400" b="1" spc="50" dirty="0" smtClean="0">
                <a:ln w="1143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4400" b="1" spc="50" dirty="0" err="1" smtClean="0">
                <a:ln w="1143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বিভিন্ণ</a:t>
            </a:r>
            <a:r>
              <a:rPr lang="en-US" sz="4400" b="1" spc="50" dirty="0" smtClean="0">
                <a:ln w="1143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4400" b="1" spc="50" dirty="0" smtClean="0">
                <a:ln w="1143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বীমের</a:t>
            </a:r>
            <a:r>
              <a:rPr lang="en-US" sz="4400" b="1" spc="50" dirty="0" smtClean="0">
                <a:ln w="1143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400" b="1" spc="50" dirty="0" smtClean="0">
                <a:ln w="1143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তুলনা</a:t>
            </a:r>
            <a:r>
              <a:rPr lang="en-US" sz="4400" b="1" spc="50" dirty="0" smtClean="0">
                <a:ln w="1143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b="1" spc="50" dirty="0" smtClean="0">
                <a:ln w="1143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b="1" spc="50" dirty="0" smtClean="0">
                <a:ln w="1143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712132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562100" y="5191542"/>
            <a:ext cx="9182100" cy="21236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/>
            <a:r>
              <a:rPr lang="en-US" sz="44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4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আনুভূমিক</a:t>
            </a:r>
            <a:r>
              <a:rPr lang="en-US" sz="44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কাঠামো</a:t>
            </a:r>
            <a:r>
              <a:rPr lang="en-US" sz="44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4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4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একাধিক</a:t>
            </a:r>
            <a:r>
              <a:rPr lang="en-US" sz="44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সার্পোটের</a:t>
            </a:r>
            <a:r>
              <a:rPr lang="en-US" sz="44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44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sz="44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4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44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আরোপিত</a:t>
            </a:r>
            <a:r>
              <a:rPr lang="en-US" sz="44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লোডকে</a:t>
            </a:r>
            <a:r>
              <a:rPr lang="en-US" sz="44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সাপোর্টে</a:t>
            </a:r>
            <a:r>
              <a:rPr lang="en-US" sz="44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স্থানান্তর</a:t>
            </a:r>
            <a:r>
              <a:rPr lang="en-US" sz="44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4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বীম</a:t>
            </a:r>
            <a:r>
              <a:rPr lang="en-US" sz="44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b="1" spc="50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228600"/>
            <a:ext cx="1051560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বীম</a:t>
            </a:r>
            <a:r>
              <a:rPr lang="en-US" sz="40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000" b="1" spc="50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936486"/>
            <a:ext cx="7543800" cy="4280446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218850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228600"/>
            <a:ext cx="10515600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বীমের</a:t>
            </a:r>
            <a:r>
              <a:rPr lang="en-US" sz="44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4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ভেদ</a:t>
            </a:r>
            <a:endParaRPr lang="en-US" sz="4400" b="1" spc="50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52600" y="1219200"/>
            <a:ext cx="8305800" cy="5250426"/>
            <a:chOff x="1752600" y="1219200"/>
            <a:chExt cx="8305800" cy="5250426"/>
          </a:xfrm>
        </p:grpSpPr>
        <p:sp>
          <p:nvSpPr>
            <p:cNvPr id="2" name="Rounded Rectangle 1"/>
            <p:cNvSpPr/>
            <p:nvPr/>
          </p:nvSpPr>
          <p:spPr>
            <a:xfrm>
              <a:off x="2705100" y="1219200"/>
              <a:ext cx="6019800" cy="838200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বীম</a:t>
              </a:r>
              <a:r>
                <a:rPr lang="en-US" sz="44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en-US" sz="44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প্রধানত</a:t>
              </a:r>
              <a:r>
                <a:rPr lang="en-US" sz="44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en-US" sz="44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দুই</a:t>
              </a:r>
              <a:r>
                <a:rPr lang="en-US" sz="44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en-US" sz="44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প্রকার</a:t>
              </a:r>
              <a:endParaRPr lang="en-US" sz="4400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752600" y="3574026"/>
              <a:ext cx="3962400" cy="2895600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স্ট্যাটিকালি</a:t>
              </a:r>
              <a:r>
                <a:rPr lang="en-US" sz="44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en-US" sz="44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ডিটারমিনেট</a:t>
              </a:r>
              <a:r>
                <a:rPr lang="en-US" sz="44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en-US" sz="44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বীম</a:t>
              </a:r>
              <a:endParaRPr lang="en-US" sz="4400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781368" y="3574026"/>
              <a:ext cx="4277032" cy="2895600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স্ট্যাটিকালি</a:t>
              </a:r>
              <a:r>
                <a:rPr lang="en-US" sz="36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</a:p>
            <a:p>
              <a:pPr algn="ctr"/>
              <a:r>
                <a:rPr lang="en-US" sz="36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ইনডিটারমিনেট</a:t>
              </a:r>
              <a:r>
                <a:rPr lang="en-US" sz="36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en-US" sz="36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বীম</a:t>
              </a:r>
              <a:endParaRPr lang="en-US" sz="3600" dirty="0"/>
            </a:p>
          </p:txBody>
        </p:sp>
        <p:cxnSp>
          <p:nvCxnSpPr>
            <p:cNvPr id="11" name="Straight Arrow Connector 10"/>
            <p:cNvCxnSpPr>
              <a:stCxn id="2" idx="2"/>
            </p:cNvCxnSpPr>
            <p:nvPr/>
          </p:nvCxnSpPr>
          <p:spPr>
            <a:xfrm flipH="1">
              <a:off x="4198374" y="2057400"/>
              <a:ext cx="1516626" cy="1516626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5781368" y="2057400"/>
              <a:ext cx="1451487" cy="1516626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570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228600"/>
            <a:ext cx="10515600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বীমের</a:t>
            </a:r>
            <a:r>
              <a:rPr lang="en-US" sz="44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4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ভেদ</a:t>
            </a:r>
            <a:endParaRPr lang="en-US" sz="4400" b="1" spc="50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066800" y="1219200"/>
            <a:ext cx="9524999" cy="4677697"/>
            <a:chOff x="1066801" y="1219200"/>
            <a:chExt cx="9524999" cy="4677697"/>
          </a:xfrm>
        </p:grpSpPr>
        <p:sp>
          <p:nvSpPr>
            <p:cNvPr id="2" name="Rounded Rectangle 1"/>
            <p:cNvSpPr/>
            <p:nvPr/>
          </p:nvSpPr>
          <p:spPr>
            <a:xfrm>
              <a:off x="1524000" y="1219200"/>
              <a:ext cx="8229600" cy="838200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স্ট্যাটিকালি</a:t>
              </a:r>
              <a:r>
                <a:rPr lang="en-US" sz="4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en-US" sz="440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ডিটারমিনেট</a:t>
              </a:r>
              <a:r>
                <a:rPr lang="en-US" sz="4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en-US" sz="440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বীম</a:t>
              </a:r>
              <a:endParaRPr lang="en-US" sz="4400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066801" y="3276600"/>
              <a:ext cx="3045542" cy="2598174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সিম্পলি</a:t>
              </a:r>
              <a:r>
                <a:rPr lang="en-US" sz="36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en-US" sz="36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সাপোর্টেড</a:t>
              </a:r>
              <a:r>
                <a:rPr lang="en-US" sz="36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en-US" sz="36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বীম</a:t>
              </a:r>
              <a:endParaRPr lang="en-US" sz="3600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7489719" y="3276600"/>
              <a:ext cx="3102081" cy="2598174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ওভারহ্যাঙ্গিং</a:t>
              </a:r>
              <a:r>
                <a:rPr lang="en-US" sz="32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en-US" sz="32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বীম</a:t>
              </a:r>
              <a:endParaRPr lang="en-US" sz="3200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3276600" y="2057400"/>
              <a:ext cx="2524431" cy="1241323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5781368" y="2057400"/>
              <a:ext cx="2600632" cy="121920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ounded Rectangle 9"/>
            <p:cNvSpPr/>
            <p:nvPr/>
          </p:nvSpPr>
          <p:spPr>
            <a:xfrm>
              <a:off x="4315131" y="3298723"/>
              <a:ext cx="2971800" cy="2598174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ক্যান্টিলিভার</a:t>
              </a:r>
              <a:r>
                <a:rPr lang="en-US" sz="28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en-US" sz="28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বীম</a:t>
              </a:r>
              <a:endParaRPr lang="en-US" sz="28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5801031" y="2062317"/>
              <a:ext cx="51621" cy="1258529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1401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228600"/>
            <a:ext cx="10515600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বীমের</a:t>
            </a:r>
            <a:r>
              <a:rPr lang="en-US" sz="44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4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ভেদ</a:t>
            </a:r>
            <a:endParaRPr lang="en-US" sz="4400" b="1" spc="50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066799" y="1219200"/>
            <a:ext cx="9525000" cy="4677697"/>
            <a:chOff x="1066800" y="1219200"/>
            <a:chExt cx="9525000" cy="4677697"/>
          </a:xfrm>
        </p:grpSpPr>
        <p:sp>
          <p:nvSpPr>
            <p:cNvPr id="2" name="Rounded Rectangle 1"/>
            <p:cNvSpPr/>
            <p:nvPr/>
          </p:nvSpPr>
          <p:spPr>
            <a:xfrm>
              <a:off x="1524000" y="1219200"/>
              <a:ext cx="8229600" cy="838200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স্ট্যাটিকালি</a:t>
              </a:r>
              <a:r>
                <a:rPr lang="en-US" sz="4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en-US" sz="44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ইনডিটারমিনেট</a:t>
              </a:r>
              <a:r>
                <a:rPr lang="en-US" sz="44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en-US" sz="440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বীম</a:t>
              </a:r>
              <a:endParaRPr lang="en-US" sz="4400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066800" y="3276600"/>
              <a:ext cx="3196709" cy="2598174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কন্টিনিউয়াস</a:t>
              </a:r>
              <a:endPara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  <a:p>
              <a:pPr algn="ctr"/>
              <a:r>
                <a:rPr lang="en-US" sz="36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বীম</a:t>
              </a:r>
              <a:endParaRPr lang="en-US" sz="3600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7489719" y="3276600"/>
              <a:ext cx="3102081" cy="2598174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ফিক্সড</a:t>
              </a:r>
              <a:r>
                <a:rPr lang="en-US" sz="32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en-US" sz="32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অব</a:t>
              </a:r>
              <a:r>
                <a:rPr lang="en-US" sz="32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en-US" sz="32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রিস্ট্রেইড</a:t>
              </a:r>
              <a:r>
                <a:rPr lang="en-US" sz="32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en-US" sz="32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বীম</a:t>
              </a:r>
              <a:endParaRPr lang="en-US" sz="3200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3276600" y="2057400"/>
              <a:ext cx="2524431" cy="1241323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5781368" y="2057400"/>
              <a:ext cx="2600632" cy="121920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ounded Rectangle 9"/>
            <p:cNvSpPr/>
            <p:nvPr/>
          </p:nvSpPr>
          <p:spPr>
            <a:xfrm>
              <a:off x="4315131" y="3298723"/>
              <a:ext cx="2971800" cy="2598174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সেমি</a:t>
              </a:r>
              <a:r>
                <a:rPr lang="en-US" sz="28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-</a:t>
              </a:r>
            </a:p>
            <a:p>
              <a:pPr algn="ctr"/>
              <a:r>
                <a:rPr lang="en-US" sz="28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কন্টিনিউয়াস</a:t>
              </a:r>
              <a:endPara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  <a:p>
              <a:pPr algn="ctr"/>
              <a:r>
                <a:rPr lang="en-US" sz="320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বীম</a:t>
              </a:r>
              <a:endParaRPr lang="en-US" sz="32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5801031" y="2062317"/>
              <a:ext cx="51621" cy="1258529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51468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2171</TotalTime>
  <Words>477</Words>
  <Application>Microsoft Office PowerPoint</Application>
  <PresentationFormat>Custom</PresentationFormat>
  <Paragraphs>151</Paragraphs>
  <Slides>27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NikoshBAN</vt:lpstr>
      <vt:lpstr>NikoshLightBAN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সবাইকে ধন্যবাদ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julfiker</dc:creator>
  <cp:lastModifiedBy>Windows User</cp:lastModifiedBy>
  <cp:revision>200</cp:revision>
  <dcterms:created xsi:type="dcterms:W3CDTF">2015-04-20T15:34:30Z</dcterms:created>
  <dcterms:modified xsi:type="dcterms:W3CDTF">2020-09-18T14:06:43Z</dcterms:modified>
</cp:coreProperties>
</file>