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1" r:id="rId5"/>
    <p:sldId id="262" r:id="rId6"/>
    <p:sldId id="263" r:id="rId7"/>
    <p:sldId id="264" r:id="rId8"/>
    <p:sldId id="265" r:id="rId9"/>
    <p:sldId id="266" r:id="rId10"/>
    <p:sldId id="268" r:id="rId11"/>
    <p:sldId id="267" r:id="rId12"/>
    <p:sldId id="260" r:id="rId13"/>
    <p:sldId id="272" r:id="rId14"/>
    <p:sldId id="270" r:id="rId15"/>
    <p:sldId id="274" r:id="rId16"/>
    <p:sldId id="273" r:id="rId17"/>
    <p:sldId id="271" r:id="rId18"/>
    <p:sldId id="269" r:id="rId19"/>
    <p:sldId id="277" r:id="rId20"/>
    <p:sldId id="275"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5316" y="26126"/>
            <a:ext cx="12070080" cy="6779622"/>
          </a:xfrm>
          <a:prstGeom prst="rect">
            <a:avLst/>
          </a:prstGeom>
          <a:solidFill>
            <a:srgbClr val="0070C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248194" y="222070"/>
            <a:ext cx="11704321" cy="6400800"/>
          </a:xfrm>
          <a:custGeom>
            <a:avLst/>
            <a:gdLst>
              <a:gd name="connsiteX0" fmla="*/ 451430 w 11569336"/>
              <a:gd name="connsiteY0" fmla="*/ 0 h 6309360"/>
              <a:gd name="connsiteX1" fmla="*/ 11061301 w 11569336"/>
              <a:gd name="connsiteY1" fmla="*/ 0 h 6309360"/>
              <a:gd name="connsiteX2" fmla="*/ 11043468 w 11569336"/>
              <a:gd name="connsiteY2" fmla="*/ 31070 h 6309360"/>
              <a:gd name="connsiteX3" fmla="*/ 11011987 w 11569336"/>
              <a:gd name="connsiteY3" fmla="*/ 178525 h 6309360"/>
              <a:gd name="connsiteX4" fmla="*/ 11412582 w 11569336"/>
              <a:gd name="connsiteY4" fmla="*/ 557348 h 6309360"/>
              <a:gd name="connsiteX5" fmla="*/ 11568512 w 11569336"/>
              <a:gd name="connsiteY5" fmla="*/ 527578 h 6309360"/>
              <a:gd name="connsiteX6" fmla="*/ 11569336 w 11569336"/>
              <a:gd name="connsiteY6" fmla="*/ 527155 h 6309360"/>
              <a:gd name="connsiteX7" fmla="*/ 11569336 w 11569336"/>
              <a:gd name="connsiteY7" fmla="*/ 5777850 h 6309360"/>
              <a:gd name="connsiteX8" fmla="*/ 11568511 w 11569336"/>
              <a:gd name="connsiteY8" fmla="*/ 5777426 h 6309360"/>
              <a:gd name="connsiteX9" fmla="*/ 11412581 w 11569336"/>
              <a:gd name="connsiteY9" fmla="*/ 5747656 h 6309360"/>
              <a:gd name="connsiteX10" fmla="*/ 11011986 w 11569336"/>
              <a:gd name="connsiteY10" fmla="*/ 6126479 h 6309360"/>
              <a:gd name="connsiteX11" fmla="*/ 11043467 w 11569336"/>
              <a:gd name="connsiteY11" fmla="*/ 6273934 h 6309360"/>
              <a:gd name="connsiteX12" fmla="*/ 11063800 w 11569336"/>
              <a:gd name="connsiteY12" fmla="*/ 6309360 h 6309360"/>
              <a:gd name="connsiteX13" fmla="*/ 498887 w 11569336"/>
              <a:gd name="connsiteY13" fmla="*/ 6309360 h 6309360"/>
              <a:gd name="connsiteX14" fmla="*/ 492605 w 11569336"/>
              <a:gd name="connsiteY14" fmla="*/ 6250431 h 6309360"/>
              <a:gd name="connsiteX15" fmla="*/ 100149 w 11569336"/>
              <a:gd name="connsiteY15" fmla="*/ 5947954 h 6309360"/>
              <a:gd name="connsiteX16" fmla="*/ 19415 w 11569336"/>
              <a:gd name="connsiteY16" fmla="*/ 5955651 h 6309360"/>
              <a:gd name="connsiteX17" fmla="*/ 0 w 11569336"/>
              <a:gd name="connsiteY17" fmla="*/ 5961350 h 6309360"/>
              <a:gd name="connsiteX18" fmla="*/ 0 w 11569336"/>
              <a:gd name="connsiteY18" fmla="*/ 543953 h 6309360"/>
              <a:gd name="connsiteX19" fmla="*/ 19415 w 11569336"/>
              <a:gd name="connsiteY19" fmla="*/ 549652 h 6309360"/>
              <a:gd name="connsiteX20" fmla="*/ 100149 w 11569336"/>
              <a:gd name="connsiteY20" fmla="*/ 557348 h 6309360"/>
              <a:gd name="connsiteX21" fmla="*/ 500744 w 11569336"/>
              <a:gd name="connsiteY21" fmla="*/ 178525 h 6309360"/>
              <a:gd name="connsiteX22" fmla="*/ 469263 w 11569336"/>
              <a:gd name="connsiteY22" fmla="*/ 3107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69336" h="6309360">
                <a:moveTo>
                  <a:pt x="451430" y="0"/>
                </a:moveTo>
                <a:lnTo>
                  <a:pt x="11061301" y="0"/>
                </a:lnTo>
                <a:lnTo>
                  <a:pt x="11043468" y="31070"/>
                </a:lnTo>
                <a:cubicBezTo>
                  <a:pt x="11023196" y="76392"/>
                  <a:pt x="11011987" y="126221"/>
                  <a:pt x="11011987" y="178525"/>
                </a:cubicBezTo>
                <a:cubicBezTo>
                  <a:pt x="11011987" y="387743"/>
                  <a:pt x="11191339" y="557348"/>
                  <a:pt x="11412582" y="557348"/>
                </a:cubicBezTo>
                <a:cubicBezTo>
                  <a:pt x="11467893" y="557348"/>
                  <a:pt x="11520585" y="546748"/>
                  <a:pt x="11568512" y="527578"/>
                </a:cubicBezTo>
                <a:lnTo>
                  <a:pt x="11569336" y="527155"/>
                </a:lnTo>
                <a:lnTo>
                  <a:pt x="11569336" y="5777850"/>
                </a:lnTo>
                <a:lnTo>
                  <a:pt x="11568511" y="5777426"/>
                </a:lnTo>
                <a:cubicBezTo>
                  <a:pt x="11520584" y="5758257"/>
                  <a:pt x="11467892" y="5747656"/>
                  <a:pt x="11412581" y="5747656"/>
                </a:cubicBezTo>
                <a:cubicBezTo>
                  <a:pt x="11191338" y="5747656"/>
                  <a:pt x="11011986" y="5917261"/>
                  <a:pt x="11011986" y="6126479"/>
                </a:cubicBezTo>
                <a:cubicBezTo>
                  <a:pt x="11011986" y="6178784"/>
                  <a:pt x="11023196" y="6228612"/>
                  <a:pt x="11043467" y="6273934"/>
                </a:cubicBezTo>
                <a:lnTo>
                  <a:pt x="11063800" y="6309360"/>
                </a:lnTo>
                <a:lnTo>
                  <a:pt x="498887" y="6309360"/>
                </a:lnTo>
                <a:lnTo>
                  <a:pt x="492605" y="6250431"/>
                </a:lnTo>
                <a:cubicBezTo>
                  <a:pt x="455251" y="6077808"/>
                  <a:pt x="293736" y="5947954"/>
                  <a:pt x="100149" y="5947954"/>
                </a:cubicBezTo>
                <a:cubicBezTo>
                  <a:pt x="72493" y="5947954"/>
                  <a:pt x="45492" y="5950604"/>
                  <a:pt x="19415" y="5955651"/>
                </a:cubicBezTo>
                <a:lnTo>
                  <a:pt x="0" y="5961350"/>
                </a:lnTo>
                <a:lnTo>
                  <a:pt x="0" y="543953"/>
                </a:lnTo>
                <a:lnTo>
                  <a:pt x="19415" y="549652"/>
                </a:lnTo>
                <a:cubicBezTo>
                  <a:pt x="45493" y="554698"/>
                  <a:pt x="72493" y="557348"/>
                  <a:pt x="100149" y="557348"/>
                </a:cubicBezTo>
                <a:cubicBezTo>
                  <a:pt x="321392" y="557348"/>
                  <a:pt x="500744" y="387744"/>
                  <a:pt x="500744" y="178525"/>
                </a:cubicBezTo>
                <a:cubicBezTo>
                  <a:pt x="500744" y="126221"/>
                  <a:pt x="489534" y="76392"/>
                  <a:pt x="469263" y="3107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userDrawn="1"/>
        </p:nvSpPr>
        <p:spPr>
          <a:xfrm>
            <a:off x="352697" y="313511"/>
            <a:ext cx="11508378" cy="6204856"/>
          </a:xfrm>
          <a:custGeom>
            <a:avLst/>
            <a:gdLst>
              <a:gd name="connsiteX0" fmla="*/ 451430 w 11569336"/>
              <a:gd name="connsiteY0" fmla="*/ 0 h 6309360"/>
              <a:gd name="connsiteX1" fmla="*/ 11061301 w 11569336"/>
              <a:gd name="connsiteY1" fmla="*/ 0 h 6309360"/>
              <a:gd name="connsiteX2" fmla="*/ 11043468 w 11569336"/>
              <a:gd name="connsiteY2" fmla="*/ 31070 h 6309360"/>
              <a:gd name="connsiteX3" fmla="*/ 11011987 w 11569336"/>
              <a:gd name="connsiteY3" fmla="*/ 178525 h 6309360"/>
              <a:gd name="connsiteX4" fmla="*/ 11412582 w 11569336"/>
              <a:gd name="connsiteY4" fmla="*/ 557348 h 6309360"/>
              <a:gd name="connsiteX5" fmla="*/ 11568512 w 11569336"/>
              <a:gd name="connsiteY5" fmla="*/ 527578 h 6309360"/>
              <a:gd name="connsiteX6" fmla="*/ 11569336 w 11569336"/>
              <a:gd name="connsiteY6" fmla="*/ 527155 h 6309360"/>
              <a:gd name="connsiteX7" fmla="*/ 11569336 w 11569336"/>
              <a:gd name="connsiteY7" fmla="*/ 5777850 h 6309360"/>
              <a:gd name="connsiteX8" fmla="*/ 11568511 w 11569336"/>
              <a:gd name="connsiteY8" fmla="*/ 5777426 h 6309360"/>
              <a:gd name="connsiteX9" fmla="*/ 11412581 w 11569336"/>
              <a:gd name="connsiteY9" fmla="*/ 5747656 h 6309360"/>
              <a:gd name="connsiteX10" fmla="*/ 11011986 w 11569336"/>
              <a:gd name="connsiteY10" fmla="*/ 6126479 h 6309360"/>
              <a:gd name="connsiteX11" fmla="*/ 11043467 w 11569336"/>
              <a:gd name="connsiteY11" fmla="*/ 6273934 h 6309360"/>
              <a:gd name="connsiteX12" fmla="*/ 11063800 w 11569336"/>
              <a:gd name="connsiteY12" fmla="*/ 6309360 h 6309360"/>
              <a:gd name="connsiteX13" fmla="*/ 498887 w 11569336"/>
              <a:gd name="connsiteY13" fmla="*/ 6309360 h 6309360"/>
              <a:gd name="connsiteX14" fmla="*/ 492605 w 11569336"/>
              <a:gd name="connsiteY14" fmla="*/ 6250431 h 6309360"/>
              <a:gd name="connsiteX15" fmla="*/ 100149 w 11569336"/>
              <a:gd name="connsiteY15" fmla="*/ 5947954 h 6309360"/>
              <a:gd name="connsiteX16" fmla="*/ 19415 w 11569336"/>
              <a:gd name="connsiteY16" fmla="*/ 5955651 h 6309360"/>
              <a:gd name="connsiteX17" fmla="*/ 0 w 11569336"/>
              <a:gd name="connsiteY17" fmla="*/ 5961350 h 6309360"/>
              <a:gd name="connsiteX18" fmla="*/ 0 w 11569336"/>
              <a:gd name="connsiteY18" fmla="*/ 543953 h 6309360"/>
              <a:gd name="connsiteX19" fmla="*/ 19415 w 11569336"/>
              <a:gd name="connsiteY19" fmla="*/ 549652 h 6309360"/>
              <a:gd name="connsiteX20" fmla="*/ 100149 w 11569336"/>
              <a:gd name="connsiteY20" fmla="*/ 557348 h 6309360"/>
              <a:gd name="connsiteX21" fmla="*/ 500744 w 11569336"/>
              <a:gd name="connsiteY21" fmla="*/ 178525 h 6309360"/>
              <a:gd name="connsiteX22" fmla="*/ 469263 w 11569336"/>
              <a:gd name="connsiteY22" fmla="*/ 3107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69336" h="6309360">
                <a:moveTo>
                  <a:pt x="451430" y="0"/>
                </a:moveTo>
                <a:lnTo>
                  <a:pt x="11061301" y="0"/>
                </a:lnTo>
                <a:lnTo>
                  <a:pt x="11043468" y="31070"/>
                </a:lnTo>
                <a:cubicBezTo>
                  <a:pt x="11023196" y="76392"/>
                  <a:pt x="11011987" y="126221"/>
                  <a:pt x="11011987" y="178525"/>
                </a:cubicBezTo>
                <a:cubicBezTo>
                  <a:pt x="11011987" y="387743"/>
                  <a:pt x="11191339" y="557348"/>
                  <a:pt x="11412582" y="557348"/>
                </a:cubicBezTo>
                <a:cubicBezTo>
                  <a:pt x="11467893" y="557348"/>
                  <a:pt x="11520585" y="546748"/>
                  <a:pt x="11568512" y="527578"/>
                </a:cubicBezTo>
                <a:lnTo>
                  <a:pt x="11569336" y="527155"/>
                </a:lnTo>
                <a:lnTo>
                  <a:pt x="11569336" y="5777850"/>
                </a:lnTo>
                <a:lnTo>
                  <a:pt x="11568511" y="5777426"/>
                </a:lnTo>
                <a:cubicBezTo>
                  <a:pt x="11520584" y="5758257"/>
                  <a:pt x="11467892" y="5747656"/>
                  <a:pt x="11412581" y="5747656"/>
                </a:cubicBezTo>
                <a:cubicBezTo>
                  <a:pt x="11191338" y="5747656"/>
                  <a:pt x="11011986" y="5917261"/>
                  <a:pt x="11011986" y="6126479"/>
                </a:cubicBezTo>
                <a:cubicBezTo>
                  <a:pt x="11011986" y="6178784"/>
                  <a:pt x="11023196" y="6228612"/>
                  <a:pt x="11043467" y="6273934"/>
                </a:cubicBezTo>
                <a:lnTo>
                  <a:pt x="11063800" y="6309360"/>
                </a:lnTo>
                <a:lnTo>
                  <a:pt x="498887" y="6309360"/>
                </a:lnTo>
                <a:lnTo>
                  <a:pt x="492605" y="6250431"/>
                </a:lnTo>
                <a:cubicBezTo>
                  <a:pt x="455251" y="6077808"/>
                  <a:pt x="293736" y="5947954"/>
                  <a:pt x="100149" y="5947954"/>
                </a:cubicBezTo>
                <a:cubicBezTo>
                  <a:pt x="72493" y="5947954"/>
                  <a:pt x="45492" y="5950604"/>
                  <a:pt x="19415" y="5955651"/>
                </a:cubicBezTo>
                <a:lnTo>
                  <a:pt x="0" y="5961350"/>
                </a:lnTo>
                <a:lnTo>
                  <a:pt x="0" y="543953"/>
                </a:lnTo>
                <a:lnTo>
                  <a:pt x="19415" y="549652"/>
                </a:lnTo>
                <a:cubicBezTo>
                  <a:pt x="45493" y="554698"/>
                  <a:pt x="72493" y="557348"/>
                  <a:pt x="100149" y="557348"/>
                </a:cubicBezTo>
                <a:cubicBezTo>
                  <a:pt x="321392" y="557348"/>
                  <a:pt x="500744" y="387744"/>
                  <a:pt x="500744" y="178525"/>
                </a:cubicBezTo>
                <a:cubicBezTo>
                  <a:pt x="500744" y="126221"/>
                  <a:pt x="489534" y="76392"/>
                  <a:pt x="469263" y="3107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userDrawn="1"/>
        </p:nvSpPr>
        <p:spPr>
          <a:xfrm>
            <a:off x="228600" y="248196"/>
            <a:ext cx="300446" cy="313509"/>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userDrawn="1"/>
        </p:nvSpPr>
        <p:spPr>
          <a:xfrm>
            <a:off x="11612882" y="248195"/>
            <a:ext cx="300446" cy="313509"/>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6-Point Star 21"/>
          <p:cNvSpPr/>
          <p:nvPr userDrawn="1"/>
        </p:nvSpPr>
        <p:spPr>
          <a:xfrm>
            <a:off x="11652069" y="6270173"/>
            <a:ext cx="300446" cy="313509"/>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6-Point Star 22"/>
          <p:cNvSpPr/>
          <p:nvPr userDrawn="1"/>
        </p:nvSpPr>
        <p:spPr>
          <a:xfrm>
            <a:off x="191590" y="6361612"/>
            <a:ext cx="300446" cy="313509"/>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19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615EA-5BF9-40DF-A410-C588E2EC73C0}" type="datetimeFigureOut">
              <a:rPr lang="en-US" smtClean="0"/>
              <a:t>14-Sep-2020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6832E-017C-4630-90D6-9788E23DAED8}" type="slidenum">
              <a:rPr lang="en-US" smtClean="0"/>
              <a:t>‹#›</a:t>
            </a:fld>
            <a:endParaRPr lang="en-US"/>
          </a:p>
        </p:txBody>
      </p:sp>
    </p:spTree>
    <p:extLst>
      <p:ext uri="{BB962C8B-B14F-4D97-AF65-F5344CB8AC3E}">
        <p14:creationId xmlns:p14="http://schemas.microsoft.com/office/powerpoint/2010/main" val="387489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615EA-5BF9-40DF-A410-C588E2EC73C0}" type="datetimeFigureOut">
              <a:rPr lang="en-US" smtClean="0"/>
              <a:t>14-Sep-2020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6832E-017C-4630-90D6-9788E23DAED8}" type="slidenum">
              <a:rPr lang="en-US" smtClean="0"/>
              <a:t>‹#›</a:t>
            </a:fld>
            <a:endParaRPr lang="en-US"/>
          </a:p>
        </p:txBody>
      </p:sp>
    </p:spTree>
    <p:extLst>
      <p:ext uri="{BB962C8B-B14F-4D97-AF65-F5344CB8AC3E}">
        <p14:creationId xmlns:p14="http://schemas.microsoft.com/office/powerpoint/2010/main" val="39402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615EA-5BF9-40DF-A410-C588E2EC73C0}" type="datetimeFigureOut">
              <a:rPr lang="en-US" smtClean="0"/>
              <a:t>14-Sep-2020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6832E-017C-4630-90D6-9788E23DAED8}" type="slidenum">
              <a:rPr lang="en-US" smtClean="0"/>
              <a:t>‹#›</a:t>
            </a:fld>
            <a:endParaRPr lang="en-US"/>
          </a:p>
        </p:txBody>
      </p:sp>
    </p:spTree>
    <p:extLst>
      <p:ext uri="{BB962C8B-B14F-4D97-AF65-F5344CB8AC3E}">
        <p14:creationId xmlns:p14="http://schemas.microsoft.com/office/powerpoint/2010/main" val="316985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C615EA-5BF9-40DF-A410-C588E2EC73C0}" type="datetimeFigureOut">
              <a:rPr lang="en-US" smtClean="0"/>
              <a:t>14-Sep-2020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6832E-017C-4630-90D6-9788E23DAED8}" type="slidenum">
              <a:rPr lang="en-US" smtClean="0"/>
              <a:t>‹#›</a:t>
            </a:fld>
            <a:endParaRPr lang="en-US"/>
          </a:p>
        </p:txBody>
      </p:sp>
    </p:spTree>
    <p:extLst>
      <p:ext uri="{BB962C8B-B14F-4D97-AF65-F5344CB8AC3E}">
        <p14:creationId xmlns:p14="http://schemas.microsoft.com/office/powerpoint/2010/main" val="190654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C615EA-5BF9-40DF-A410-C588E2EC73C0}" type="datetimeFigureOut">
              <a:rPr lang="en-US" smtClean="0"/>
              <a:t>14-Sep-2020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6832E-017C-4630-90D6-9788E23DAED8}" type="slidenum">
              <a:rPr lang="en-US" smtClean="0"/>
              <a:t>‹#›</a:t>
            </a:fld>
            <a:endParaRPr lang="en-US"/>
          </a:p>
        </p:txBody>
      </p:sp>
    </p:spTree>
    <p:extLst>
      <p:ext uri="{BB962C8B-B14F-4D97-AF65-F5344CB8AC3E}">
        <p14:creationId xmlns:p14="http://schemas.microsoft.com/office/powerpoint/2010/main" val="41709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C615EA-5BF9-40DF-A410-C588E2EC73C0}" type="datetimeFigureOut">
              <a:rPr lang="en-US" smtClean="0"/>
              <a:t>14-Sep-2020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6832E-017C-4630-90D6-9788E23DAED8}" type="slidenum">
              <a:rPr lang="en-US" smtClean="0"/>
              <a:t>‹#›</a:t>
            </a:fld>
            <a:endParaRPr lang="en-US"/>
          </a:p>
        </p:txBody>
      </p:sp>
    </p:spTree>
    <p:extLst>
      <p:ext uri="{BB962C8B-B14F-4D97-AF65-F5344CB8AC3E}">
        <p14:creationId xmlns:p14="http://schemas.microsoft.com/office/powerpoint/2010/main" val="45939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C615EA-5BF9-40DF-A410-C588E2EC73C0}" type="datetimeFigureOut">
              <a:rPr lang="en-US" smtClean="0"/>
              <a:t>14-Sep-2020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6832E-017C-4630-90D6-9788E23DAED8}" type="slidenum">
              <a:rPr lang="en-US" smtClean="0"/>
              <a:t>‹#›</a:t>
            </a:fld>
            <a:endParaRPr lang="en-US"/>
          </a:p>
        </p:txBody>
      </p:sp>
    </p:spTree>
    <p:extLst>
      <p:ext uri="{BB962C8B-B14F-4D97-AF65-F5344CB8AC3E}">
        <p14:creationId xmlns:p14="http://schemas.microsoft.com/office/powerpoint/2010/main" val="296204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615EA-5BF9-40DF-A410-C588E2EC73C0}" type="datetimeFigureOut">
              <a:rPr lang="en-US" smtClean="0"/>
              <a:t>14-Sep-2020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6832E-017C-4630-90D6-9788E23DAED8}" type="slidenum">
              <a:rPr lang="en-US" smtClean="0"/>
              <a:t>‹#›</a:t>
            </a:fld>
            <a:endParaRPr lang="en-US"/>
          </a:p>
        </p:txBody>
      </p:sp>
    </p:spTree>
    <p:extLst>
      <p:ext uri="{BB962C8B-B14F-4D97-AF65-F5344CB8AC3E}">
        <p14:creationId xmlns:p14="http://schemas.microsoft.com/office/powerpoint/2010/main" val="215232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C615EA-5BF9-40DF-A410-C588E2EC73C0}" type="datetimeFigureOut">
              <a:rPr lang="en-US" smtClean="0"/>
              <a:t>14-Sep-2020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6832E-017C-4630-90D6-9788E23DAED8}" type="slidenum">
              <a:rPr lang="en-US" smtClean="0"/>
              <a:t>‹#›</a:t>
            </a:fld>
            <a:endParaRPr lang="en-US"/>
          </a:p>
        </p:txBody>
      </p:sp>
    </p:spTree>
    <p:extLst>
      <p:ext uri="{BB962C8B-B14F-4D97-AF65-F5344CB8AC3E}">
        <p14:creationId xmlns:p14="http://schemas.microsoft.com/office/powerpoint/2010/main" val="374613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C615EA-5BF9-40DF-A410-C588E2EC73C0}" type="datetimeFigureOut">
              <a:rPr lang="en-US" smtClean="0"/>
              <a:t>14-Sep-2020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6832E-017C-4630-90D6-9788E23DAED8}" type="slidenum">
              <a:rPr lang="en-US" smtClean="0"/>
              <a:t>‹#›</a:t>
            </a:fld>
            <a:endParaRPr lang="en-US"/>
          </a:p>
        </p:txBody>
      </p:sp>
    </p:spTree>
    <p:extLst>
      <p:ext uri="{BB962C8B-B14F-4D97-AF65-F5344CB8AC3E}">
        <p14:creationId xmlns:p14="http://schemas.microsoft.com/office/powerpoint/2010/main" val="142939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615EA-5BF9-40DF-A410-C588E2EC73C0}" type="datetimeFigureOut">
              <a:rPr lang="en-US" smtClean="0"/>
              <a:t>14-Sep-2020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6832E-017C-4630-90D6-9788E23DAED8}" type="slidenum">
              <a:rPr lang="en-US" smtClean="0"/>
              <a:t>‹#›</a:t>
            </a:fld>
            <a:endParaRPr lang="en-US"/>
          </a:p>
        </p:txBody>
      </p:sp>
    </p:spTree>
    <p:extLst>
      <p:ext uri="{BB962C8B-B14F-4D97-AF65-F5344CB8AC3E}">
        <p14:creationId xmlns:p14="http://schemas.microsoft.com/office/powerpoint/2010/main" val="3241628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gif"/><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gif"/><Relationship Id="rId2" Type="http://schemas.openxmlformats.org/officeDocument/2006/relationships/image" Target="../media/image37.jp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1.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1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34" y="326571"/>
            <a:ext cx="11351623" cy="60219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Oval 3"/>
          <p:cNvSpPr/>
          <p:nvPr/>
        </p:nvSpPr>
        <p:spPr>
          <a:xfrm>
            <a:off x="5159828" y="326571"/>
            <a:ext cx="3382388" cy="3382388"/>
          </a:xfrm>
          <a:prstGeom prst="ellipse">
            <a:avLst/>
          </a:prstGeom>
          <a:gradFill>
            <a:gsLst>
              <a:gs pos="39826">
                <a:srgbClr val="FF0000"/>
              </a:gs>
              <a:gs pos="21252">
                <a:srgbClr val="FFFF00"/>
              </a:gs>
              <a:gs pos="0">
                <a:srgbClr val="FF0000"/>
              </a:gs>
              <a:gs pos="51000">
                <a:srgbClr val="66FF66"/>
              </a:gs>
              <a:gs pos="67000">
                <a:schemeClr val="accent4">
                  <a:lumMod val="40000"/>
                  <a:lumOff val="60000"/>
                </a:schemeClr>
              </a:gs>
              <a:gs pos="83000">
                <a:schemeClr val="accent4">
                  <a:lumMod val="60000"/>
                  <a:lumOff val="40000"/>
                </a:schemeClr>
              </a:gs>
              <a:gs pos="100000">
                <a:srgbClr val="FF33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85795" y="539475"/>
            <a:ext cx="2956580" cy="2956580"/>
          </a:xfrm>
          <a:prstGeom prst="ellipse">
            <a:avLst/>
          </a:prstGeom>
          <a:solidFill>
            <a:schemeClr val="bg1"/>
          </a:solidFill>
          <a:ln w="28575">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chemeClr val="tx1"/>
                </a:solidFill>
                <a:effectLst>
                  <a:glow rad="228600">
                    <a:schemeClr val="accent6">
                      <a:satMod val="175000"/>
                      <a:alpha val="40000"/>
                    </a:schemeClr>
                  </a:glow>
                </a:effectLst>
                <a:latin typeface="NikoshBAN" panose="02000000000000000000" pitchFamily="2" charset="0"/>
                <a:cs typeface="NikoshBAN" panose="02000000000000000000" pitchFamily="2" charset="0"/>
              </a:rPr>
              <a:t>শুভেচ্ছা</a:t>
            </a:r>
            <a:endParaRPr lang="en-US" sz="6600" dirty="0">
              <a:solidFill>
                <a:schemeClr val="tx1"/>
              </a:solidFill>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3" name="Rounded Rectangle 2"/>
          <p:cNvSpPr/>
          <p:nvPr/>
        </p:nvSpPr>
        <p:spPr>
          <a:xfrm>
            <a:off x="489857" y="979715"/>
            <a:ext cx="5375365" cy="1397725"/>
          </a:xfrm>
          <a:prstGeom prst="round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anose="02000000000000000000" pitchFamily="2" charset="0"/>
                <a:cs typeface="NikoshBAN" panose="02000000000000000000" pitchFamily="2" charset="0"/>
              </a:rPr>
              <a:t>আজকের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ক্লাসে</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সবাইকে</a:t>
            </a:r>
            <a:r>
              <a:rPr lang="en-US" sz="44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595751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3" presetClass="emph" presetSubtype="2" repeatCount="indefinite" fill="hold" nodeType="withEffect">
                                  <p:stCondLst>
                                    <p:cond delay="0"/>
                                  </p:stCondLst>
                                  <p:childTnLst>
                                    <p:animClr clrSpc="rgb" dir="cw">
                                      <p:cBhvr override="childStyle">
                                        <p:cTn id="8" dur="2000" fill="hold"/>
                                        <p:tgtEl>
                                          <p:spTgt spid="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365760" y="1278188"/>
            <a:ext cx="1148225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3" name="TextBox 72">
            <a:extLst>
              <a:ext uri="{FF2B5EF4-FFF2-40B4-BE49-F238E27FC236}">
                <a16:creationId xmlns:a16="http://schemas.microsoft.com/office/drawing/2014/main" id="{7CB81782-F11A-4D29-AA63-398937C19187}"/>
              </a:ext>
            </a:extLst>
          </p:cNvPr>
          <p:cNvSpPr txBox="1"/>
          <p:nvPr/>
        </p:nvSpPr>
        <p:spPr>
          <a:xfrm>
            <a:off x="1802943" y="262525"/>
            <a:ext cx="7896567" cy="1015663"/>
          </a:xfrm>
          <a:prstGeom prst="rect">
            <a:avLst/>
          </a:prstGeom>
          <a:noFill/>
          <a:ln>
            <a:noFill/>
          </a:ln>
        </p:spPr>
        <p:txBody>
          <a:bodyPr wrap="square" rtlCol="0">
            <a:spAutoFit/>
          </a:bodyPr>
          <a:lstStyle/>
          <a:p>
            <a:pPr algn="ctr"/>
            <a:r>
              <a:rPr lang="en-US" sz="6000" b="1" dirty="0" err="1">
                <a:effectLst>
                  <a:glow rad="101600">
                    <a:schemeClr val="accent6">
                      <a:satMod val="175000"/>
                      <a:alpha val="40000"/>
                    </a:schemeClr>
                  </a:glow>
                </a:effectLst>
                <a:latin typeface="NikoshBAN" pitchFamily="2" charset="0"/>
                <a:cs typeface="NikoshBAN" pitchFamily="2" charset="0"/>
              </a:rPr>
              <a:t>জোড়ায়</a:t>
            </a:r>
            <a:r>
              <a:rPr lang="en-US" sz="6000" b="1" dirty="0">
                <a:effectLst>
                  <a:glow rad="101600">
                    <a:schemeClr val="accent6">
                      <a:satMod val="175000"/>
                      <a:alpha val="40000"/>
                    </a:schemeClr>
                  </a:glow>
                </a:effectLst>
                <a:latin typeface="NikoshBAN" pitchFamily="2" charset="0"/>
                <a:cs typeface="NikoshBAN" pitchFamily="2" charset="0"/>
              </a:rPr>
              <a:t> </a:t>
            </a:r>
            <a:r>
              <a:rPr lang="en-US" sz="6000" b="1" dirty="0" err="1">
                <a:effectLst>
                  <a:glow rad="101600">
                    <a:schemeClr val="accent6">
                      <a:satMod val="175000"/>
                      <a:alpha val="40000"/>
                    </a:schemeClr>
                  </a:glow>
                </a:effectLst>
                <a:latin typeface="NikoshBAN" pitchFamily="2" charset="0"/>
                <a:cs typeface="NikoshBAN" pitchFamily="2" charset="0"/>
              </a:rPr>
              <a:t>কাজ</a:t>
            </a:r>
            <a:endParaRPr lang="en-US" sz="6000" b="1" dirty="0">
              <a:effectLst>
                <a:glow rad="101600">
                  <a:schemeClr val="accent6">
                    <a:satMod val="175000"/>
                    <a:alpha val="40000"/>
                  </a:schemeClr>
                </a:glow>
              </a:effectLst>
              <a:latin typeface="NikoshBAN" pitchFamily="2" charset="0"/>
              <a:cs typeface="NikoshBAN" pitchFamily="2" charset="0"/>
            </a:endParaRPr>
          </a:p>
        </p:txBody>
      </p:sp>
      <p:sp>
        <p:nvSpPr>
          <p:cNvPr id="5" name="Round Same Side Corner Rectangle 3">
            <a:extLst>
              <a:ext uri="{FF2B5EF4-FFF2-40B4-BE49-F238E27FC236}">
                <a16:creationId xmlns:a16="http://schemas.microsoft.com/office/drawing/2014/main" id="{93763D5E-CDA3-43B0-92C2-046CD48E3F4E}"/>
              </a:ext>
            </a:extLst>
          </p:cNvPr>
          <p:cNvSpPr/>
          <p:nvPr/>
        </p:nvSpPr>
        <p:spPr>
          <a:xfrm>
            <a:off x="1154243" y="2235222"/>
            <a:ext cx="10178321" cy="2711523"/>
          </a:xfrm>
          <a:prstGeom prst="round2SameRect">
            <a:avLst/>
          </a:prstGeom>
          <a:solidFill>
            <a:schemeClr val="accent6">
              <a:lumMod val="40000"/>
              <a:lumOff val="60000"/>
            </a:schemeClr>
          </a:solidFill>
          <a:ln w="57150">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900" b="1" dirty="0">
                <a:ln w="11430">
                  <a:solidFill>
                    <a:schemeClr val="bg1"/>
                  </a:solidFill>
                </a:ln>
                <a:solidFill>
                  <a:schemeClr val="bg1"/>
                </a:solidFill>
                <a:latin typeface="NikoshBAN" pitchFamily="2" charset="0"/>
                <a:cs typeface="NikoshBAN" pitchFamily="2" charset="0"/>
                <a:sym typeface="Wingdings" panose="05000000000000000000" pitchFamily="2" charset="2"/>
              </a:rPr>
              <a:t></a:t>
            </a:r>
            <a:r>
              <a:rPr lang="en-US" sz="49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sym typeface="Wingdings" panose="05000000000000000000" pitchFamily="2" charset="2"/>
              </a:rPr>
              <a:t> </a:t>
            </a:r>
            <a:r>
              <a:rPr lang="bn-BD" sz="4900" b="1" dirty="0">
                <a:ln w="11430"/>
                <a:solidFill>
                  <a:schemeClr val="tx1"/>
                </a:solidFill>
                <a:effectLst>
                  <a:outerShdw blurRad="50800" dist="38100" dir="16200000" rotWithShape="0">
                    <a:prstClr val="black">
                      <a:alpha val="40000"/>
                    </a:prstClr>
                  </a:outerShdw>
                </a:effectLst>
                <a:latin typeface="NikoshBAN" pitchFamily="2" charset="0"/>
                <a:cs typeface="NikoshBAN" pitchFamily="2" charset="0"/>
              </a:rPr>
              <a:t>কুরআন মজিদ অবতরণের পূর্বে আরবের সামাজিক অবস্থা কেমন ছিল তা আলোচনা কর।</a:t>
            </a:r>
            <a:endParaRPr lang="en-US" sz="4900" b="1" dirty="0">
              <a:ln w="11430"/>
              <a:solidFill>
                <a:schemeClr val="tx1"/>
              </a:solidFill>
              <a:effectLst>
                <a:outerShdw blurRad="50800" dist="38100" dir="16200000"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184178433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365760" y="1278188"/>
            <a:ext cx="1148225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3" name="TextBox 72">
            <a:extLst>
              <a:ext uri="{FF2B5EF4-FFF2-40B4-BE49-F238E27FC236}">
                <a16:creationId xmlns:a16="http://schemas.microsoft.com/office/drawing/2014/main" id="{7CB81782-F11A-4D29-AA63-398937C19187}"/>
              </a:ext>
            </a:extLst>
          </p:cNvPr>
          <p:cNvSpPr txBox="1"/>
          <p:nvPr/>
        </p:nvSpPr>
        <p:spPr>
          <a:xfrm>
            <a:off x="2147717" y="418768"/>
            <a:ext cx="7896567" cy="830997"/>
          </a:xfrm>
          <a:prstGeom prst="rect">
            <a:avLst/>
          </a:prstGeom>
          <a:noFill/>
          <a:ln>
            <a:noFill/>
          </a:ln>
        </p:spPr>
        <p:txBody>
          <a:bodyPr wrap="square" rtlCol="0">
            <a:spAutoFit/>
          </a:bodyPr>
          <a:lstStyle/>
          <a:p>
            <a:pPr algn="ctr"/>
            <a:r>
              <a:rPr lang="bn-BD" sz="4800" b="1" dirty="0">
                <a:effectLst>
                  <a:glow rad="101600">
                    <a:schemeClr val="accent6">
                      <a:satMod val="175000"/>
                      <a:alpha val="40000"/>
                    </a:schemeClr>
                  </a:glow>
                </a:effectLst>
                <a:latin typeface="NikoshBAN" pitchFamily="2" charset="0"/>
                <a:cs typeface="NikoshBAN" pitchFamily="2" charset="0"/>
              </a:rPr>
              <a:t>বলতো দেখি  কীসের</a:t>
            </a:r>
            <a:r>
              <a:rPr lang="en-US" sz="4800" b="1" dirty="0">
                <a:effectLst>
                  <a:glow rad="101600">
                    <a:schemeClr val="accent6">
                      <a:satMod val="175000"/>
                      <a:alpha val="40000"/>
                    </a:schemeClr>
                  </a:glow>
                </a:effectLst>
                <a:latin typeface="NikoshBAN" pitchFamily="2" charset="0"/>
                <a:cs typeface="NikoshBAN" pitchFamily="2" charset="0"/>
              </a:rPr>
              <a:t> </a:t>
            </a:r>
            <a:r>
              <a:rPr lang="en-US" sz="4800" b="1" dirty="0" err="1">
                <a:effectLst>
                  <a:glow rad="101600">
                    <a:schemeClr val="accent6">
                      <a:satMod val="175000"/>
                      <a:alpha val="40000"/>
                    </a:schemeClr>
                  </a:glow>
                </a:effectLst>
                <a:latin typeface="NikoshBAN" pitchFamily="2" charset="0"/>
                <a:cs typeface="NikoshBAN" pitchFamily="2" charset="0"/>
              </a:rPr>
              <a:t>ছবি</a:t>
            </a:r>
            <a:r>
              <a:rPr lang="en-US" sz="4800" b="1" dirty="0">
                <a:effectLst>
                  <a:glow rad="101600">
                    <a:schemeClr val="accent6">
                      <a:satMod val="175000"/>
                      <a:alpha val="40000"/>
                    </a:schemeClr>
                  </a:glow>
                </a:effectLst>
                <a:latin typeface="NikoshBAN" pitchFamily="2" charset="0"/>
                <a:cs typeface="NikoshBAN" pitchFamily="2" charset="0"/>
              </a:rPr>
              <a:t> </a:t>
            </a:r>
            <a:r>
              <a:rPr lang="en-US" sz="4800" b="1" dirty="0" err="1">
                <a:effectLst>
                  <a:glow rad="101600">
                    <a:schemeClr val="accent6">
                      <a:satMod val="175000"/>
                      <a:alpha val="40000"/>
                    </a:schemeClr>
                  </a:glow>
                </a:effectLst>
                <a:latin typeface="NikoshBAN" pitchFamily="2" charset="0"/>
                <a:cs typeface="NikoshBAN" pitchFamily="2" charset="0"/>
              </a:rPr>
              <a:t>দেখতে</a:t>
            </a:r>
            <a:r>
              <a:rPr lang="en-US" sz="4800" b="1" dirty="0">
                <a:effectLst>
                  <a:glow rad="101600">
                    <a:schemeClr val="accent6">
                      <a:satMod val="175000"/>
                      <a:alpha val="40000"/>
                    </a:schemeClr>
                  </a:glow>
                </a:effectLst>
                <a:latin typeface="NikoshBAN" pitchFamily="2" charset="0"/>
                <a:cs typeface="NikoshBAN" pitchFamily="2" charset="0"/>
              </a:rPr>
              <a:t> </a:t>
            </a:r>
            <a:r>
              <a:rPr lang="en-US" sz="4800" b="1" dirty="0" err="1">
                <a:effectLst>
                  <a:glow rad="101600">
                    <a:schemeClr val="accent6">
                      <a:satMod val="175000"/>
                      <a:alpha val="40000"/>
                    </a:schemeClr>
                  </a:glow>
                </a:effectLst>
                <a:latin typeface="NikoshBAN" pitchFamily="2" charset="0"/>
                <a:cs typeface="NikoshBAN" pitchFamily="2" charset="0"/>
              </a:rPr>
              <a:t>পাচ্ছ</a:t>
            </a:r>
            <a:r>
              <a:rPr lang="bn-BD" sz="4800" b="1" dirty="0">
                <a:effectLst>
                  <a:glow rad="101600">
                    <a:schemeClr val="accent6">
                      <a:satMod val="175000"/>
                      <a:alpha val="40000"/>
                    </a:schemeClr>
                  </a:glow>
                </a:effectLst>
                <a:latin typeface="NikoshBAN" pitchFamily="2" charset="0"/>
                <a:cs typeface="NikoshBAN" pitchFamily="2" charset="0"/>
              </a:rPr>
              <a:t> ?</a:t>
            </a:r>
            <a:endParaRPr lang="en-US" sz="4800" b="1" dirty="0">
              <a:effectLst>
                <a:glow rad="101600">
                  <a:schemeClr val="accent6">
                    <a:satMod val="175000"/>
                    <a:alpha val="40000"/>
                  </a:schemeClr>
                </a:glow>
              </a:effectLst>
              <a:latin typeface="NikoshBAN" pitchFamily="2" charset="0"/>
              <a:cs typeface="NikoshBAN" pitchFamily="2" charset="0"/>
            </a:endParaRPr>
          </a:p>
        </p:txBody>
      </p:sp>
      <p:pic>
        <p:nvPicPr>
          <p:cNvPr id="4" name="Picture 3">
            <a:extLst>
              <a:ext uri="{FF2B5EF4-FFF2-40B4-BE49-F238E27FC236}">
                <a16:creationId xmlns:a16="http://schemas.microsoft.com/office/drawing/2014/main" id="{AE6FE14D-861C-4EBE-BBF7-C81814FCA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7410" y="1507005"/>
            <a:ext cx="2438400" cy="1743190"/>
          </a:xfrm>
          <a:prstGeom prst="rect">
            <a:avLst/>
          </a:prstGeom>
        </p:spPr>
      </p:pic>
      <p:sp>
        <p:nvSpPr>
          <p:cNvPr id="5" name="Rectangle 4">
            <a:extLst>
              <a:ext uri="{FF2B5EF4-FFF2-40B4-BE49-F238E27FC236}">
                <a16:creationId xmlns:a16="http://schemas.microsoft.com/office/drawing/2014/main" id="{FA67BD77-3706-4F2A-9A62-03022C7C2B93}"/>
              </a:ext>
            </a:extLst>
          </p:cNvPr>
          <p:cNvSpPr/>
          <p:nvPr/>
        </p:nvSpPr>
        <p:spPr>
          <a:xfrm>
            <a:off x="2575811" y="3259605"/>
            <a:ext cx="6934199" cy="584767"/>
          </a:xfrm>
          <a:prstGeom prst="rect">
            <a:avLst/>
          </a:prstGeom>
        </p:spPr>
        <p:txBody>
          <a:bodyPr wrap="square" lIns="91432" tIns="45716" rIns="91432" bIns="45716">
            <a:spAutoFit/>
          </a:bodyPr>
          <a:lstStyle/>
          <a:p>
            <a:pPr algn="ctr"/>
            <a:r>
              <a:rPr lang="bn-BD" sz="3200" b="1" dirty="0">
                <a:latin typeface="NikoshBAN" panose="02000000000000000000" pitchFamily="2" charset="0"/>
                <a:cs typeface="NikoshBAN" panose="02000000000000000000" pitchFamily="2" charset="0"/>
              </a:rPr>
              <a:t>এ জন্য তিনি মক্কার অদুরে হেরাগুহায় ধ্যানমগ্ন থাকতেন</a:t>
            </a:r>
          </a:p>
        </p:txBody>
      </p:sp>
      <p:pic>
        <p:nvPicPr>
          <p:cNvPr id="6" name="মক্কার হেরাগুহার ভিডিও.mp4">
            <a:hlinkClick r:id="" action="ppaction://media"/>
            <a:extLst>
              <a:ext uri="{FF2B5EF4-FFF2-40B4-BE49-F238E27FC236}">
                <a16:creationId xmlns:a16="http://schemas.microsoft.com/office/drawing/2014/main" id="{45695E36-1C2B-4007-8E4A-4AE306B62F8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10800000" flipV="1">
            <a:off x="3718810" y="4631205"/>
            <a:ext cx="4953000" cy="1808027"/>
          </a:xfrm>
          <a:prstGeom prst="rect">
            <a:avLst/>
          </a:prstGeom>
        </p:spPr>
      </p:pic>
      <p:cxnSp>
        <p:nvCxnSpPr>
          <p:cNvPr id="7" name="Straight Arrow Connector 6">
            <a:extLst>
              <a:ext uri="{FF2B5EF4-FFF2-40B4-BE49-F238E27FC236}">
                <a16:creationId xmlns:a16="http://schemas.microsoft.com/office/drawing/2014/main" id="{1A17D05B-BB04-42BF-AD50-C17EC97FD5DC}"/>
              </a:ext>
            </a:extLst>
          </p:cNvPr>
          <p:cNvCxnSpPr/>
          <p:nvPr/>
        </p:nvCxnSpPr>
        <p:spPr>
          <a:xfrm flipV="1">
            <a:off x="4328410" y="2726205"/>
            <a:ext cx="3264515" cy="4146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2422518-3E8E-437D-8F67-0B0C59CE8534}"/>
              </a:ext>
            </a:extLst>
          </p:cNvPr>
          <p:cNvSpPr/>
          <p:nvPr/>
        </p:nvSpPr>
        <p:spPr>
          <a:xfrm>
            <a:off x="3099262" y="3817838"/>
            <a:ext cx="6258348" cy="584767"/>
          </a:xfrm>
          <a:prstGeom prst="rect">
            <a:avLst/>
          </a:prstGeom>
          <a:solidFill>
            <a:schemeClr val="accent4">
              <a:lumMod val="40000"/>
              <a:lumOff val="60000"/>
            </a:schemeClr>
          </a:solidFill>
          <a:ln w="38100">
            <a:solidFill>
              <a:schemeClr val="tx1"/>
            </a:solidFill>
          </a:ln>
        </p:spPr>
        <p:txBody>
          <a:bodyPr wrap="square" lIns="91432" tIns="45716" rIns="91432" bIns="45716">
            <a:spAutoFit/>
          </a:bodyPr>
          <a:lstStyle/>
          <a:p>
            <a:pPr algn="ctr"/>
            <a:r>
              <a:rPr lang="bn-BD" sz="3200" b="1" dirty="0">
                <a:latin typeface="NikoshBAN" panose="02000000000000000000" pitchFamily="2" charset="0"/>
                <a:cs typeface="NikoshBAN" panose="02000000000000000000" pitchFamily="2" charset="0"/>
              </a:rPr>
              <a:t>এখন আমরা এবিষয়ে একটি ভিডিও ক্লীপ দেখব ।</a:t>
            </a:r>
          </a:p>
        </p:txBody>
      </p:sp>
      <p:sp>
        <p:nvSpPr>
          <p:cNvPr id="9" name="Down Arrow 15">
            <a:extLst>
              <a:ext uri="{FF2B5EF4-FFF2-40B4-BE49-F238E27FC236}">
                <a16:creationId xmlns:a16="http://schemas.microsoft.com/office/drawing/2014/main" id="{C475045F-B539-4974-9970-F1989FCA276B}"/>
              </a:ext>
            </a:extLst>
          </p:cNvPr>
          <p:cNvSpPr/>
          <p:nvPr/>
        </p:nvSpPr>
        <p:spPr>
          <a:xfrm>
            <a:off x="5863763" y="4402605"/>
            <a:ext cx="522334"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30955F4-A3AB-4BCC-B6EF-C4F65B303993}"/>
              </a:ext>
            </a:extLst>
          </p:cNvPr>
          <p:cNvPicPr>
            <a:picLocks noChangeAspect="1"/>
          </p:cNvPicPr>
          <p:nvPr/>
        </p:nvPicPr>
        <p:blipFill rotWithShape="1">
          <a:blip r:embed="rId6">
            <a:extLst>
              <a:ext uri="{28A0092B-C50C-407E-A947-70E740481C1C}">
                <a14:useLocalDpi xmlns:a14="http://schemas.microsoft.com/office/drawing/2010/main" val="0"/>
              </a:ext>
            </a:extLst>
          </a:blip>
          <a:srcRect t="18174"/>
          <a:stretch/>
        </p:blipFill>
        <p:spPr>
          <a:xfrm flipH="1">
            <a:off x="1996426" y="1306612"/>
            <a:ext cx="2205672" cy="1834225"/>
          </a:xfrm>
          <a:prstGeom prst="rect">
            <a:avLst/>
          </a:prstGeom>
        </p:spPr>
      </p:pic>
    </p:spTree>
    <p:extLst>
      <p:ext uri="{BB962C8B-B14F-4D97-AF65-F5344CB8AC3E}">
        <p14:creationId xmlns:p14="http://schemas.microsoft.com/office/powerpoint/2010/main" val="1219994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73"/>
                                        </p:tgtEl>
                                      </p:cBhvr>
                                    </p:animEffect>
                                    <p:set>
                                      <p:cBhvr>
                                        <p:cTn id="7" dur="1" fill="hold">
                                          <p:stCondLst>
                                            <p:cond delay="499"/>
                                          </p:stCondLst>
                                        </p:cTn>
                                        <p:tgtEl>
                                          <p:spTgt spid="7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par>
                                <p:cTn id="37" presetID="16" presetClass="entr" presetSubtype="21"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cTn>
                <p:tgtEl>
                  <p:spTgt spid="6"/>
                </p:tgtEl>
              </p:cMediaNode>
            </p:video>
          </p:childTnLst>
        </p:cTn>
      </p:par>
    </p:tnLst>
    <p:bldLst>
      <p:bldP spid="73" grpId="0" animBg="1"/>
      <p:bldP spid="5"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3" descr="C:\Users\Md. Yunus Azad\Desktop\Mobile pic\IMG_356145539321880.jpeg">
            <a:extLst>
              <a:ext uri="{FF2B5EF4-FFF2-40B4-BE49-F238E27FC236}">
                <a16:creationId xmlns:a16="http://schemas.microsoft.com/office/drawing/2014/main" id="{CCBD5A63-EB2E-4C68-ABB3-57FBF45897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07" b="13893"/>
          <a:stretch/>
        </p:blipFill>
        <p:spPr bwMode="auto">
          <a:xfrm>
            <a:off x="2544153" y="1921461"/>
            <a:ext cx="6237747" cy="4095251"/>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DC080312-9948-49B5-9AD4-1DF158C77B3E}"/>
              </a:ext>
            </a:extLst>
          </p:cNvPr>
          <p:cNvSpPr/>
          <p:nvPr/>
        </p:nvSpPr>
        <p:spPr>
          <a:xfrm>
            <a:off x="894634" y="963069"/>
            <a:ext cx="10812262" cy="1077210"/>
          </a:xfrm>
          <a:prstGeom prst="rect">
            <a:avLst/>
          </a:prstGeom>
          <a:noFill/>
        </p:spPr>
        <p:txBody>
          <a:bodyPr wrap="square" lIns="91432" tIns="45716" rIns="91432" bIns="45716">
            <a:spAutoFit/>
            <a:scene3d>
              <a:camera prst="orthographicFront"/>
              <a:lightRig rig="soft" dir="tl">
                <a:rot lat="0" lon="0" rev="0"/>
              </a:lightRig>
            </a:scene3d>
            <a:sp3d contourW="25400" prstMaterial="matte">
              <a:contourClr>
                <a:schemeClr val="accent2">
                  <a:tint val="20000"/>
                </a:schemeClr>
              </a:contourClr>
            </a:sp3d>
          </a:bodyPr>
          <a:lstStyle/>
          <a:p>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আল-কুরআন</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bn-BD"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সর্বশেষ আসমানি কিতাব ।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সর্বমোট</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104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খানা</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আসমানি</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কিতাব</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এগুলোর</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মধ্যে</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100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খানা</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সহিফা</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বা</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ছোট</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কিতাব</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আর</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বড়</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৪খানা </a:t>
            </a:r>
            <a:r>
              <a:rPr lang="en-US" sz="3200" b="1" spc="50" dirty="0" err="1">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নিম্নরুপ</a:t>
            </a:r>
            <a:r>
              <a:rPr lang="en-US"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bn-BD" sz="3200" b="1" spc="50" dirty="0">
              <a:ln w="11430">
                <a:noFill/>
              </a:ln>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80" name="TextBox 79">
            <a:extLst>
              <a:ext uri="{FF2B5EF4-FFF2-40B4-BE49-F238E27FC236}">
                <a16:creationId xmlns:a16="http://schemas.microsoft.com/office/drawing/2014/main" id="{BAFCB9CD-18A3-41FA-B754-014CAD4CCE6D}"/>
              </a:ext>
            </a:extLst>
          </p:cNvPr>
          <p:cNvSpPr txBox="1"/>
          <p:nvPr/>
        </p:nvSpPr>
        <p:spPr>
          <a:xfrm>
            <a:off x="3377028" y="5493258"/>
            <a:ext cx="2286000" cy="730630"/>
          </a:xfrm>
          <a:prstGeom prst="rect">
            <a:avLst/>
          </a:prstGeom>
          <a:noFill/>
        </p:spPr>
        <p:txBody>
          <a:bodyPr wrap="square" lIns="91432" tIns="45716" rIns="91432" bIns="45716" rtlCol="0">
            <a:spAutoFit/>
          </a:bodyPr>
          <a:lstStyle/>
          <a:p>
            <a:pPr algn="ctr"/>
            <a:r>
              <a:rPr lang="bn-BD"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তাওরাত</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81" name="Picture 80">
            <a:extLst>
              <a:ext uri="{FF2B5EF4-FFF2-40B4-BE49-F238E27FC236}">
                <a16:creationId xmlns:a16="http://schemas.microsoft.com/office/drawing/2014/main" id="{D47B9085-7E2C-40FD-81B2-5A29E24C0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883" y="1909989"/>
            <a:ext cx="6189017" cy="3765999"/>
          </a:xfrm>
          <a:prstGeom prst="rect">
            <a:avLst/>
          </a:prstGeom>
        </p:spPr>
      </p:pic>
      <p:sp>
        <p:nvSpPr>
          <p:cNvPr id="82" name="TextBox 81">
            <a:extLst>
              <a:ext uri="{FF2B5EF4-FFF2-40B4-BE49-F238E27FC236}">
                <a16:creationId xmlns:a16="http://schemas.microsoft.com/office/drawing/2014/main" id="{49DAD6AF-70E2-47D3-88AC-04FB25AC1981}"/>
              </a:ext>
            </a:extLst>
          </p:cNvPr>
          <p:cNvSpPr txBox="1"/>
          <p:nvPr/>
        </p:nvSpPr>
        <p:spPr>
          <a:xfrm>
            <a:off x="2950273" y="4471452"/>
            <a:ext cx="2286000" cy="923322"/>
          </a:xfrm>
          <a:prstGeom prst="rect">
            <a:avLst/>
          </a:prstGeom>
          <a:noFill/>
        </p:spPr>
        <p:txBody>
          <a:bodyPr wrap="square" lIns="91432" tIns="45716" rIns="91432" bIns="45716" rtlCol="0">
            <a:spAutoFit/>
          </a:bodyPr>
          <a:lstStyle/>
          <a:p>
            <a:pPr algn="ctr"/>
            <a:r>
              <a:rPr lang="bn-BD"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যাবুর</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83" name="Picture 82">
            <a:extLst>
              <a:ext uri="{FF2B5EF4-FFF2-40B4-BE49-F238E27FC236}">
                <a16:creationId xmlns:a16="http://schemas.microsoft.com/office/drawing/2014/main" id="{B2A455C9-374E-4F25-BC8B-AE06A85A4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883" y="1928364"/>
            <a:ext cx="7592101" cy="4095252"/>
          </a:xfrm>
          <a:prstGeom prst="rect">
            <a:avLst/>
          </a:prstGeom>
        </p:spPr>
      </p:pic>
      <p:sp>
        <p:nvSpPr>
          <p:cNvPr id="84" name="TextBox 83">
            <a:extLst>
              <a:ext uri="{FF2B5EF4-FFF2-40B4-BE49-F238E27FC236}">
                <a16:creationId xmlns:a16="http://schemas.microsoft.com/office/drawing/2014/main" id="{F7C132C5-7A9D-448F-BAB4-77758E72F391}"/>
              </a:ext>
            </a:extLst>
          </p:cNvPr>
          <p:cNvSpPr txBox="1"/>
          <p:nvPr/>
        </p:nvSpPr>
        <p:spPr>
          <a:xfrm>
            <a:off x="3972070" y="3287022"/>
            <a:ext cx="2286000" cy="1134587"/>
          </a:xfrm>
          <a:prstGeom prst="rect">
            <a:avLst/>
          </a:prstGeom>
          <a:noFill/>
        </p:spPr>
        <p:txBody>
          <a:bodyPr wrap="square" lIns="91432" tIns="45716" rIns="91432" bIns="45716" rtlCol="0">
            <a:spAutoFit/>
          </a:bodyPr>
          <a:lstStyle/>
          <a:p>
            <a:pPr algn="ctr"/>
            <a:r>
              <a:rPr lang="bn-BD" sz="6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ইঞ্জিল</a:t>
            </a:r>
            <a:endParaRPr lang="en-US" sz="6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85" name="Picture 84">
            <a:extLst>
              <a:ext uri="{FF2B5EF4-FFF2-40B4-BE49-F238E27FC236}">
                <a16:creationId xmlns:a16="http://schemas.microsoft.com/office/drawing/2014/main" id="{1190CE7C-AA44-4132-8CFE-555F0E238497}"/>
              </a:ext>
            </a:extLst>
          </p:cNvPr>
          <p:cNvPicPr>
            <a:picLocks noChangeAspect="1"/>
          </p:cNvPicPr>
          <p:nvPr/>
        </p:nvPicPr>
        <p:blipFill rotWithShape="1">
          <a:blip r:embed="rId5">
            <a:extLst>
              <a:ext uri="{28A0092B-C50C-407E-A947-70E740481C1C}">
                <a14:useLocalDpi xmlns:a14="http://schemas.microsoft.com/office/drawing/2010/main" val="0"/>
              </a:ext>
            </a:extLst>
          </a:blip>
          <a:srcRect b="9036"/>
          <a:stretch/>
        </p:blipFill>
        <p:spPr>
          <a:xfrm>
            <a:off x="2592883" y="1928364"/>
            <a:ext cx="7592101" cy="4113626"/>
          </a:xfrm>
          <a:prstGeom prst="rect">
            <a:avLst/>
          </a:prstGeom>
        </p:spPr>
      </p:pic>
      <p:sp>
        <p:nvSpPr>
          <p:cNvPr id="86" name="TextBox 85">
            <a:extLst>
              <a:ext uri="{FF2B5EF4-FFF2-40B4-BE49-F238E27FC236}">
                <a16:creationId xmlns:a16="http://schemas.microsoft.com/office/drawing/2014/main" id="{005A44EC-4A8F-46D2-9924-3907AA1F61B6}"/>
              </a:ext>
            </a:extLst>
          </p:cNvPr>
          <p:cNvSpPr txBox="1"/>
          <p:nvPr/>
        </p:nvSpPr>
        <p:spPr>
          <a:xfrm>
            <a:off x="7687630" y="4356061"/>
            <a:ext cx="2286000" cy="923322"/>
          </a:xfrm>
          <a:prstGeom prst="rect">
            <a:avLst/>
          </a:prstGeom>
          <a:noFill/>
        </p:spPr>
        <p:txBody>
          <a:bodyPr wrap="square" lIns="91432" tIns="45716" rIns="91432" bIns="45716" rtlCol="0">
            <a:spAutoFit/>
          </a:bodyPr>
          <a:lstStyle/>
          <a:p>
            <a:pPr algn="ctr"/>
            <a:r>
              <a:rPr lang="bn-BD"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কুরআন</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87" name="Rectangle 86">
            <a:extLst>
              <a:ext uri="{FF2B5EF4-FFF2-40B4-BE49-F238E27FC236}">
                <a16:creationId xmlns:a16="http://schemas.microsoft.com/office/drawing/2014/main" id="{7312B730-B3F1-4EDC-B704-41FF8D646488}"/>
              </a:ext>
            </a:extLst>
          </p:cNvPr>
          <p:cNvSpPr/>
          <p:nvPr/>
        </p:nvSpPr>
        <p:spPr>
          <a:xfrm>
            <a:off x="3390609" y="221956"/>
            <a:ext cx="4544837" cy="830989"/>
          </a:xfrm>
          <a:prstGeom prst="rect">
            <a:avLst/>
          </a:prstGeom>
        </p:spPr>
        <p:txBody>
          <a:bodyPr wrap="square" lIns="91432" tIns="45716" rIns="91432" bIns="457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800" b="1" dirty="0">
                <a:ln w="11430">
                  <a:noFill/>
                </a:ln>
                <a:solidFill>
                  <a:sysClr val="windowText" lastClr="000000"/>
                </a:solidFill>
                <a:effectLst>
                  <a:glow rad="228600">
                    <a:schemeClr val="accent6">
                      <a:satMod val="175000"/>
                      <a:alpha val="40000"/>
                    </a:schemeClr>
                  </a:glow>
                  <a:outerShdw blurRad="50800" dist="39000" dir="5460000" algn="tl">
                    <a:srgbClr val="000000">
                      <a:alpha val="38000"/>
                    </a:srgbClr>
                  </a:outerShdw>
                </a:effectLst>
                <a:latin typeface="NikoshBAN" panose="02000000000000000000" pitchFamily="2" charset="0"/>
                <a:cs typeface="NikoshBAN" panose="02000000000000000000" pitchFamily="2" charset="0"/>
              </a:rPr>
              <a:t>আল কুরআনের বৈশিষ্ট্য</a:t>
            </a:r>
          </a:p>
        </p:txBody>
      </p:sp>
      <p:cxnSp>
        <p:nvCxnSpPr>
          <p:cNvPr id="6" name="Straight Connector 5">
            <a:extLst>
              <a:ext uri="{FF2B5EF4-FFF2-40B4-BE49-F238E27FC236}">
                <a16:creationId xmlns:a16="http://schemas.microsoft.com/office/drawing/2014/main" id="{1A8711DA-B897-477A-99D7-D89C6272C538}"/>
              </a:ext>
            </a:extLst>
          </p:cNvPr>
          <p:cNvCxnSpPr/>
          <p:nvPr/>
        </p:nvCxnSpPr>
        <p:spPr>
          <a:xfrm>
            <a:off x="326061" y="1063004"/>
            <a:ext cx="11535381"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9855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78"/>
                                        </p:tgtEl>
                                        <p:attrNameLst>
                                          <p:attrName>ppt_w</p:attrName>
                                        </p:attrNameLst>
                                      </p:cBhvr>
                                      <p:tavLst>
                                        <p:tav tm="0">
                                          <p:val>
                                            <p:strVal val="ppt_w"/>
                                          </p:val>
                                        </p:tav>
                                        <p:tav tm="100000">
                                          <p:val>
                                            <p:fltVal val="0"/>
                                          </p:val>
                                        </p:tav>
                                      </p:tavLst>
                                    </p:anim>
                                    <p:anim calcmode="lin" valueType="num">
                                      <p:cBhvr>
                                        <p:cTn id="19" dur="500"/>
                                        <p:tgtEl>
                                          <p:spTgt spid="78"/>
                                        </p:tgtEl>
                                        <p:attrNameLst>
                                          <p:attrName>ppt_h</p:attrName>
                                        </p:attrNameLst>
                                      </p:cBhvr>
                                      <p:tavLst>
                                        <p:tav tm="0">
                                          <p:val>
                                            <p:strVal val="ppt_h"/>
                                          </p:val>
                                        </p:tav>
                                        <p:tav tm="100000">
                                          <p:val>
                                            <p:fltVal val="0"/>
                                          </p:val>
                                        </p:tav>
                                      </p:tavLst>
                                    </p:anim>
                                    <p:animEffect transition="out" filter="fade">
                                      <p:cBhvr>
                                        <p:cTn id="20" dur="500"/>
                                        <p:tgtEl>
                                          <p:spTgt spid="78"/>
                                        </p:tgtEl>
                                      </p:cBhvr>
                                    </p:animEffect>
                                    <p:set>
                                      <p:cBhvr>
                                        <p:cTn id="21" dur="1" fill="hold">
                                          <p:stCondLst>
                                            <p:cond delay="499"/>
                                          </p:stCondLst>
                                        </p:cTn>
                                        <p:tgtEl>
                                          <p:spTgt spid="78"/>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80"/>
                                        </p:tgtEl>
                                        <p:attrNameLst>
                                          <p:attrName>ppt_w</p:attrName>
                                        </p:attrNameLst>
                                      </p:cBhvr>
                                      <p:tavLst>
                                        <p:tav tm="0">
                                          <p:val>
                                            <p:strVal val="ppt_w"/>
                                          </p:val>
                                        </p:tav>
                                        <p:tav tm="100000">
                                          <p:val>
                                            <p:fltVal val="0"/>
                                          </p:val>
                                        </p:tav>
                                      </p:tavLst>
                                    </p:anim>
                                    <p:anim calcmode="lin" valueType="num">
                                      <p:cBhvr>
                                        <p:cTn id="24" dur="500"/>
                                        <p:tgtEl>
                                          <p:spTgt spid="80"/>
                                        </p:tgtEl>
                                        <p:attrNameLst>
                                          <p:attrName>ppt_h</p:attrName>
                                        </p:attrNameLst>
                                      </p:cBhvr>
                                      <p:tavLst>
                                        <p:tav tm="0">
                                          <p:val>
                                            <p:strVal val="ppt_h"/>
                                          </p:val>
                                        </p:tav>
                                        <p:tav tm="100000">
                                          <p:val>
                                            <p:fltVal val="0"/>
                                          </p:val>
                                        </p:tav>
                                      </p:tavLst>
                                    </p:anim>
                                    <p:animEffect transition="out" filter="fade">
                                      <p:cBhvr>
                                        <p:cTn id="25" dur="500"/>
                                        <p:tgtEl>
                                          <p:spTgt spid="80"/>
                                        </p:tgtEl>
                                      </p:cBhvr>
                                    </p:animEffect>
                                    <p:set>
                                      <p:cBhvr>
                                        <p:cTn id="26" dur="1" fill="hold">
                                          <p:stCondLst>
                                            <p:cond delay="499"/>
                                          </p:stCondLst>
                                        </p:cTn>
                                        <p:tgtEl>
                                          <p:spTgt spid="8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p:cTn id="31" dur="500" fill="hold"/>
                                        <p:tgtEl>
                                          <p:spTgt spid="81"/>
                                        </p:tgtEl>
                                        <p:attrNameLst>
                                          <p:attrName>ppt_w</p:attrName>
                                        </p:attrNameLst>
                                      </p:cBhvr>
                                      <p:tavLst>
                                        <p:tav tm="0">
                                          <p:val>
                                            <p:fltVal val="0"/>
                                          </p:val>
                                        </p:tav>
                                        <p:tav tm="100000">
                                          <p:val>
                                            <p:strVal val="#ppt_w"/>
                                          </p:val>
                                        </p:tav>
                                      </p:tavLst>
                                    </p:anim>
                                    <p:anim calcmode="lin" valueType="num">
                                      <p:cBhvr>
                                        <p:cTn id="32" dur="500" fill="hold"/>
                                        <p:tgtEl>
                                          <p:spTgt spid="81"/>
                                        </p:tgtEl>
                                        <p:attrNameLst>
                                          <p:attrName>ppt_h</p:attrName>
                                        </p:attrNameLst>
                                      </p:cBhvr>
                                      <p:tavLst>
                                        <p:tav tm="0">
                                          <p:val>
                                            <p:fltVal val="0"/>
                                          </p:val>
                                        </p:tav>
                                        <p:tav tm="100000">
                                          <p:val>
                                            <p:strVal val="#ppt_h"/>
                                          </p:val>
                                        </p:tav>
                                      </p:tavLst>
                                    </p:anim>
                                    <p:animEffect transition="in" filter="fade">
                                      <p:cBhvr>
                                        <p:cTn id="33" dur="500"/>
                                        <p:tgtEl>
                                          <p:spTgt spid="8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p:cTn id="36" dur="500" fill="hold"/>
                                        <p:tgtEl>
                                          <p:spTgt spid="82"/>
                                        </p:tgtEl>
                                        <p:attrNameLst>
                                          <p:attrName>ppt_w</p:attrName>
                                        </p:attrNameLst>
                                      </p:cBhvr>
                                      <p:tavLst>
                                        <p:tav tm="0">
                                          <p:val>
                                            <p:fltVal val="0"/>
                                          </p:val>
                                        </p:tav>
                                        <p:tav tm="100000">
                                          <p:val>
                                            <p:strVal val="#ppt_w"/>
                                          </p:val>
                                        </p:tav>
                                      </p:tavLst>
                                    </p:anim>
                                    <p:anim calcmode="lin" valueType="num">
                                      <p:cBhvr>
                                        <p:cTn id="37" dur="500" fill="hold"/>
                                        <p:tgtEl>
                                          <p:spTgt spid="82"/>
                                        </p:tgtEl>
                                        <p:attrNameLst>
                                          <p:attrName>ppt_h</p:attrName>
                                        </p:attrNameLst>
                                      </p:cBhvr>
                                      <p:tavLst>
                                        <p:tav tm="0">
                                          <p:val>
                                            <p:fltVal val="0"/>
                                          </p:val>
                                        </p:tav>
                                        <p:tav tm="100000">
                                          <p:val>
                                            <p:strVal val="#ppt_h"/>
                                          </p:val>
                                        </p:tav>
                                      </p:tavLst>
                                    </p:anim>
                                    <p:animEffect transition="in" filter="fade">
                                      <p:cBhvr>
                                        <p:cTn id="38" dur="500"/>
                                        <p:tgtEl>
                                          <p:spTgt spid="8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81"/>
                                        </p:tgtEl>
                                        <p:attrNameLst>
                                          <p:attrName>ppt_w</p:attrName>
                                        </p:attrNameLst>
                                      </p:cBhvr>
                                      <p:tavLst>
                                        <p:tav tm="0">
                                          <p:val>
                                            <p:strVal val="ppt_w"/>
                                          </p:val>
                                        </p:tav>
                                        <p:tav tm="100000">
                                          <p:val>
                                            <p:fltVal val="0"/>
                                          </p:val>
                                        </p:tav>
                                      </p:tavLst>
                                    </p:anim>
                                    <p:anim calcmode="lin" valueType="num">
                                      <p:cBhvr>
                                        <p:cTn id="43" dur="500"/>
                                        <p:tgtEl>
                                          <p:spTgt spid="81"/>
                                        </p:tgtEl>
                                        <p:attrNameLst>
                                          <p:attrName>ppt_h</p:attrName>
                                        </p:attrNameLst>
                                      </p:cBhvr>
                                      <p:tavLst>
                                        <p:tav tm="0">
                                          <p:val>
                                            <p:strVal val="ppt_h"/>
                                          </p:val>
                                        </p:tav>
                                        <p:tav tm="100000">
                                          <p:val>
                                            <p:fltVal val="0"/>
                                          </p:val>
                                        </p:tav>
                                      </p:tavLst>
                                    </p:anim>
                                    <p:animEffect transition="out" filter="fade">
                                      <p:cBhvr>
                                        <p:cTn id="44" dur="500"/>
                                        <p:tgtEl>
                                          <p:spTgt spid="81"/>
                                        </p:tgtEl>
                                      </p:cBhvr>
                                    </p:animEffect>
                                    <p:set>
                                      <p:cBhvr>
                                        <p:cTn id="45" dur="1" fill="hold">
                                          <p:stCondLst>
                                            <p:cond delay="499"/>
                                          </p:stCondLst>
                                        </p:cTn>
                                        <p:tgtEl>
                                          <p:spTgt spid="81"/>
                                        </p:tgtEl>
                                        <p:attrNameLst>
                                          <p:attrName>style.visibility</p:attrName>
                                        </p:attrNameLst>
                                      </p:cBhvr>
                                      <p:to>
                                        <p:strVal val="hidden"/>
                                      </p:to>
                                    </p:set>
                                  </p:childTnLst>
                                </p:cTn>
                              </p:par>
                              <p:par>
                                <p:cTn id="46" presetID="53" presetClass="exit" presetSubtype="32" fill="hold" grpId="1" nodeType="withEffect">
                                  <p:stCondLst>
                                    <p:cond delay="0"/>
                                  </p:stCondLst>
                                  <p:childTnLst>
                                    <p:anim calcmode="lin" valueType="num">
                                      <p:cBhvr>
                                        <p:cTn id="47" dur="500"/>
                                        <p:tgtEl>
                                          <p:spTgt spid="82"/>
                                        </p:tgtEl>
                                        <p:attrNameLst>
                                          <p:attrName>ppt_w</p:attrName>
                                        </p:attrNameLst>
                                      </p:cBhvr>
                                      <p:tavLst>
                                        <p:tav tm="0">
                                          <p:val>
                                            <p:strVal val="ppt_w"/>
                                          </p:val>
                                        </p:tav>
                                        <p:tav tm="100000">
                                          <p:val>
                                            <p:fltVal val="0"/>
                                          </p:val>
                                        </p:tav>
                                      </p:tavLst>
                                    </p:anim>
                                    <p:anim calcmode="lin" valueType="num">
                                      <p:cBhvr>
                                        <p:cTn id="48" dur="500"/>
                                        <p:tgtEl>
                                          <p:spTgt spid="82"/>
                                        </p:tgtEl>
                                        <p:attrNameLst>
                                          <p:attrName>ppt_h</p:attrName>
                                        </p:attrNameLst>
                                      </p:cBhvr>
                                      <p:tavLst>
                                        <p:tav tm="0">
                                          <p:val>
                                            <p:strVal val="ppt_h"/>
                                          </p:val>
                                        </p:tav>
                                        <p:tav tm="100000">
                                          <p:val>
                                            <p:fltVal val="0"/>
                                          </p:val>
                                        </p:tav>
                                      </p:tavLst>
                                    </p:anim>
                                    <p:animEffect transition="out" filter="fade">
                                      <p:cBhvr>
                                        <p:cTn id="49" dur="500"/>
                                        <p:tgtEl>
                                          <p:spTgt spid="82"/>
                                        </p:tgtEl>
                                      </p:cBhvr>
                                    </p:animEffect>
                                    <p:set>
                                      <p:cBhvr>
                                        <p:cTn id="50" dur="1" fill="hold">
                                          <p:stCondLst>
                                            <p:cond delay="499"/>
                                          </p:stCondLst>
                                        </p:cTn>
                                        <p:tgtEl>
                                          <p:spTgt spid="8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p:cTn id="55" dur="500" fill="hold"/>
                                        <p:tgtEl>
                                          <p:spTgt spid="83"/>
                                        </p:tgtEl>
                                        <p:attrNameLst>
                                          <p:attrName>ppt_w</p:attrName>
                                        </p:attrNameLst>
                                      </p:cBhvr>
                                      <p:tavLst>
                                        <p:tav tm="0">
                                          <p:val>
                                            <p:fltVal val="0"/>
                                          </p:val>
                                        </p:tav>
                                        <p:tav tm="100000">
                                          <p:val>
                                            <p:strVal val="#ppt_w"/>
                                          </p:val>
                                        </p:tav>
                                      </p:tavLst>
                                    </p:anim>
                                    <p:anim calcmode="lin" valueType="num">
                                      <p:cBhvr>
                                        <p:cTn id="56" dur="500" fill="hold"/>
                                        <p:tgtEl>
                                          <p:spTgt spid="83"/>
                                        </p:tgtEl>
                                        <p:attrNameLst>
                                          <p:attrName>ppt_h</p:attrName>
                                        </p:attrNameLst>
                                      </p:cBhvr>
                                      <p:tavLst>
                                        <p:tav tm="0">
                                          <p:val>
                                            <p:fltVal val="0"/>
                                          </p:val>
                                        </p:tav>
                                        <p:tav tm="100000">
                                          <p:val>
                                            <p:strVal val="#ppt_h"/>
                                          </p:val>
                                        </p:tav>
                                      </p:tavLst>
                                    </p:anim>
                                    <p:animEffect transition="in" filter="fade">
                                      <p:cBhvr>
                                        <p:cTn id="57" dur="500"/>
                                        <p:tgtEl>
                                          <p:spTgt spid="8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500" fill="hold"/>
                                        <p:tgtEl>
                                          <p:spTgt spid="84"/>
                                        </p:tgtEl>
                                        <p:attrNameLst>
                                          <p:attrName>ppt_w</p:attrName>
                                        </p:attrNameLst>
                                      </p:cBhvr>
                                      <p:tavLst>
                                        <p:tav tm="0">
                                          <p:val>
                                            <p:fltVal val="0"/>
                                          </p:val>
                                        </p:tav>
                                        <p:tav tm="100000">
                                          <p:val>
                                            <p:strVal val="#ppt_w"/>
                                          </p:val>
                                        </p:tav>
                                      </p:tavLst>
                                    </p:anim>
                                    <p:anim calcmode="lin" valueType="num">
                                      <p:cBhvr>
                                        <p:cTn id="61" dur="500" fill="hold"/>
                                        <p:tgtEl>
                                          <p:spTgt spid="84"/>
                                        </p:tgtEl>
                                        <p:attrNameLst>
                                          <p:attrName>ppt_h</p:attrName>
                                        </p:attrNameLst>
                                      </p:cBhvr>
                                      <p:tavLst>
                                        <p:tav tm="0">
                                          <p:val>
                                            <p:fltVal val="0"/>
                                          </p:val>
                                        </p:tav>
                                        <p:tav tm="100000">
                                          <p:val>
                                            <p:strVal val="#ppt_h"/>
                                          </p:val>
                                        </p:tav>
                                      </p:tavLst>
                                    </p:anim>
                                    <p:animEffect transition="in" filter="fade">
                                      <p:cBhvr>
                                        <p:cTn id="62" dur="500"/>
                                        <p:tgtEl>
                                          <p:spTgt spid="8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nodeType="clickEffect">
                                  <p:stCondLst>
                                    <p:cond delay="0"/>
                                  </p:stCondLst>
                                  <p:childTnLst>
                                    <p:anim calcmode="lin" valueType="num">
                                      <p:cBhvr>
                                        <p:cTn id="66" dur="500"/>
                                        <p:tgtEl>
                                          <p:spTgt spid="83"/>
                                        </p:tgtEl>
                                        <p:attrNameLst>
                                          <p:attrName>ppt_w</p:attrName>
                                        </p:attrNameLst>
                                      </p:cBhvr>
                                      <p:tavLst>
                                        <p:tav tm="0">
                                          <p:val>
                                            <p:strVal val="ppt_w"/>
                                          </p:val>
                                        </p:tav>
                                        <p:tav tm="100000">
                                          <p:val>
                                            <p:fltVal val="0"/>
                                          </p:val>
                                        </p:tav>
                                      </p:tavLst>
                                    </p:anim>
                                    <p:anim calcmode="lin" valueType="num">
                                      <p:cBhvr>
                                        <p:cTn id="67" dur="500"/>
                                        <p:tgtEl>
                                          <p:spTgt spid="83"/>
                                        </p:tgtEl>
                                        <p:attrNameLst>
                                          <p:attrName>ppt_h</p:attrName>
                                        </p:attrNameLst>
                                      </p:cBhvr>
                                      <p:tavLst>
                                        <p:tav tm="0">
                                          <p:val>
                                            <p:strVal val="ppt_h"/>
                                          </p:val>
                                        </p:tav>
                                        <p:tav tm="100000">
                                          <p:val>
                                            <p:fltVal val="0"/>
                                          </p:val>
                                        </p:tav>
                                      </p:tavLst>
                                    </p:anim>
                                    <p:animEffect transition="out" filter="fade">
                                      <p:cBhvr>
                                        <p:cTn id="68" dur="500"/>
                                        <p:tgtEl>
                                          <p:spTgt spid="83"/>
                                        </p:tgtEl>
                                      </p:cBhvr>
                                    </p:animEffect>
                                    <p:set>
                                      <p:cBhvr>
                                        <p:cTn id="69" dur="1" fill="hold">
                                          <p:stCondLst>
                                            <p:cond delay="499"/>
                                          </p:stCondLst>
                                        </p:cTn>
                                        <p:tgtEl>
                                          <p:spTgt spid="83"/>
                                        </p:tgtEl>
                                        <p:attrNameLst>
                                          <p:attrName>style.visibility</p:attrName>
                                        </p:attrNameLst>
                                      </p:cBhvr>
                                      <p:to>
                                        <p:strVal val="hidden"/>
                                      </p:to>
                                    </p:set>
                                  </p:childTnLst>
                                </p:cTn>
                              </p:par>
                              <p:par>
                                <p:cTn id="70" presetID="53" presetClass="exit" presetSubtype="32" fill="hold" grpId="1" nodeType="withEffect">
                                  <p:stCondLst>
                                    <p:cond delay="0"/>
                                  </p:stCondLst>
                                  <p:childTnLst>
                                    <p:anim calcmode="lin" valueType="num">
                                      <p:cBhvr>
                                        <p:cTn id="71" dur="500"/>
                                        <p:tgtEl>
                                          <p:spTgt spid="84"/>
                                        </p:tgtEl>
                                        <p:attrNameLst>
                                          <p:attrName>ppt_w</p:attrName>
                                        </p:attrNameLst>
                                      </p:cBhvr>
                                      <p:tavLst>
                                        <p:tav tm="0">
                                          <p:val>
                                            <p:strVal val="ppt_w"/>
                                          </p:val>
                                        </p:tav>
                                        <p:tav tm="100000">
                                          <p:val>
                                            <p:fltVal val="0"/>
                                          </p:val>
                                        </p:tav>
                                      </p:tavLst>
                                    </p:anim>
                                    <p:anim calcmode="lin" valueType="num">
                                      <p:cBhvr>
                                        <p:cTn id="72" dur="500"/>
                                        <p:tgtEl>
                                          <p:spTgt spid="84"/>
                                        </p:tgtEl>
                                        <p:attrNameLst>
                                          <p:attrName>ppt_h</p:attrName>
                                        </p:attrNameLst>
                                      </p:cBhvr>
                                      <p:tavLst>
                                        <p:tav tm="0">
                                          <p:val>
                                            <p:strVal val="ppt_h"/>
                                          </p:val>
                                        </p:tav>
                                        <p:tav tm="100000">
                                          <p:val>
                                            <p:fltVal val="0"/>
                                          </p:val>
                                        </p:tav>
                                      </p:tavLst>
                                    </p:anim>
                                    <p:animEffect transition="out" filter="fade">
                                      <p:cBhvr>
                                        <p:cTn id="73" dur="500"/>
                                        <p:tgtEl>
                                          <p:spTgt spid="84"/>
                                        </p:tgtEl>
                                      </p:cBhvr>
                                    </p:animEffect>
                                    <p:set>
                                      <p:cBhvr>
                                        <p:cTn id="74" dur="1" fill="hold">
                                          <p:stCondLst>
                                            <p:cond delay="499"/>
                                          </p:stCondLst>
                                        </p:cTn>
                                        <p:tgtEl>
                                          <p:spTgt spid="8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p:cTn id="79" dur="500" fill="hold"/>
                                        <p:tgtEl>
                                          <p:spTgt spid="85"/>
                                        </p:tgtEl>
                                        <p:attrNameLst>
                                          <p:attrName>ppt_w</p:attrName>
                                        </p:attrNameLst>
                                      </p:cBhvr>
                                      <p:tavLst>
                                        <p:tav tm="0">
                                          <p:val>
                                            <p:fltVal val="0"/>
                                          </p:val>
                                        </p:tav>
                                        <p:tav tm="100000">
                                          <p:val>
                                            <p:strVal val="#ppt_w"/>
                                          </p:val>
                                        </p:tav>
                                      </p:tavLst>
                                    </p:anim>
                                    <p:anim calcmode="lin" valueType="num">
                                      <p:cBhvr>
                                        <p:cTn id="80" dur="500" fill="hold"/>
                                        <p:tgtEl>
                                          <p:spTgt spid="85"/>
                                        </p:tgtEl>
                                        <p:attrNameLst>
                                          <p:attrName>ppt_h</p:attrName>
                                        </p:attrNameLst>
                                      </p:cBhvr>
                                      <p:tavLst>
                                        <p:tav tm="0">
                                          <p:val>
                                            <p:fltVal val="0"/>
                                          </p:val>
                                        </p:tav>
                                        <p:tav tm="100000">
                                          <p:val>
                                            <p:strVal val="#ppt_h"/>
                                          </p:val>
                                        </p:tav>
                                      </p:tavLst>
                                    </p:anim>
                                    <p:animEffect transition="in" filter="fade">
                                      <p:cBhvr>
                                        <p:cTn id="81" dur="500"/>
                                        <p:tgtEl>
                                          <p:spTgt spid="8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p:cTn id="84" dur="500" fill="hold"/>
                                        <p:tgtEl>
                                          <p:spTgt spid="86"/>
                                        </p:tgtEl>
                                        <p:attrNameLst>
                                          <p:attrName>ppt_w</p:attrName>
                                        </p:attrNameLst>
                                      </p:cBhvr>
                                      <p:tavLst>
                                        <p:tav tm="0">
                                          <p:val>
                                            <p:fltVal val="0"/>
                                          </p:val>
                                        </p:tav>
                                        <p:tav tm="100000">
                                          <p:val>
                                            <p:strVal val="#ppt_w"/>
                                          </p:val>
                                        </p:tav>
                                      </p:tavLst>
                                    </p:anim>
                                    <p:anim calcmode="lin" valueType="num">
                                      <p:cBhvr>
                                        <p:cTn id="85" dur="500" fill="hold"/>
                                        <p:tgtEl>
                                          <p:spTgt spid="86"/>
                                        </p:tgtEl>
                                        <p:attrNameLst>
                                          <p:attrName>ppt_h</p:attrName>
                                        </p:attrNameLst>
                                      </p:cBhvr>
                                      <p:tavLst>
                                        <p:tav tm="0">
                                          <p:val>
                                            <p:fltVal val="0"/>
                                          </p:val>
                                        </p:tav>
                                        <p:tav tm="100000">
                                          <p:val>
                                            <p:strVal val="#ppt_h"/>
                                          </p:val>
                                        </p:tav>
                                      </p:tavLst>
                                    </p:anim>
                                    <p:animEffect transition="in" filter="fade">
                                      <p:cBhvr>
                                        <p:cTn id="8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P spid="82" grpId="0"/>
      <p:bldP spid="82" grpId="1"/>
      <p:bldP spid="84" grpId="0"/>
      <p:bldP spid="84" grpId="1"/>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0B139A-8390-4786-9968-EF9467BF9A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6364" y="1302792"/>
            <a:ext cx="7719272" cy="4079570"/>
          </a:xfrm>
          <a:prstGeom prst="rect">
            <a:avLst/>
          </a:prstGeom>
        </p:spPr>
      </p:pic>
      <p:sp>
        <p:nvSpPr>
          <p:cNvPr id="3" name="Rectangle 2">
            <a:extLst>
              <a:ext uri="{FF2B5EF4-FFF2-40B4-BE49-F238E27FC236}">
                <a16:creationId xmlns:a16="http://schemas.microsoft.com/office/drawing/2014/main" id="{F6F375E4-1445-4CC2-A148-330EAC836028}"/>
              </a:ext>
            </a:extLst>
          </p:cNvPr>
          <p:cNvSpPr/>
          <p:nvPr/>
        </p:nvSpPr>
        <p:spPr>
          <a:xfrm>
            <a:off x="1035137" y="5537907"/>
            <a:ext cx="10058400" cy="779339"/>
          </a:xfrm>
          <a:prstGeom prst="rect">
            <a:avLst/>
          </a:prstGeom>
          <a:blipFill>
            <a:blip r:embed="rId3"/>
            <a:tile tx="0" ty="0" sx="100000" sy="100000" flip="none" algn="tl"/>
          </a:blipFill>
        </p:spPr>
        <p:txBody>
          <a:bodyPr wrap="square" lIns="101242" tIns="50621" rIns="101242" bIns="5062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spc="55" dirty="0">
                <a:ln w="5715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আল কুরআন সর্বশেষ ও সর্বশ্রেষ্ঠ আসমানি কিতাব।</a:t>
            </a:r>
          </a:p>
        </p:txBody>
      </p:sp>
      <p:sp>
        <p:nvSpPr>
          <p:cNvPr id="4" name="Rectangle 3">
            <a:extLst>
              <a:ext uri="{FF2B5EF4-FFF2-40B4-BE49-F238E27FC236}">
                <a16:creationId xmlns:a16="http://schemas.microsoft.com/office/drawing/2014/main" id="{7FAD121C-77E1-4E18-B075-B597AAF36CFD}"/>
              </a:ext>
            </a:extLst>
          </p:cNvPr>
          <p:cNvSpPr/>
          <p:nvPr/>
        </p:nvSpPr>
        <p:spPr>
          <a:xfrm>
            <a:off x="1035137" y="5599462"/>
            <a:ext cx="10058400" cy="717784"/>
          </a:xfrm>
          <a:prstGeom prst="rect">
            <a:avLst/>
          </a:prstGeom>
          <a:blipFill>
            <a:blip r:embed="rId3"/>
            <a:tile tx="0" ty="0" sx="100000" sy="100000" flip="none" algn="tl"/>
          </a:blipFill>
        </p:spPr>
        <p:txBody>
          <a:bodyPr wrap="square" lIns="101242" tIns="50621" rIns="101242" bIns="5062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000" b="1" spc="55" dirty="0">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দ্বীনের যাবতীয় বিষয়ের বর্ণনা ও সকল সমস্যার সমাধান।</a:t>
            </a:r>
          </a:p>
        </p:txBody>
      </p:sp>
      <p:sp>
        <p:nvSpPr>
          <p:cNvPr id="5" name="Rectangle 4">
            <a:extLst>
              <a:ext uri="{FF2B5EF4-FFF2-40B4-BE49-F238E27FC236}">
                <a16:creationId xmlns:a16="http://schemas.microsoft.com/office/drawing/2014/main" id="{29D5CB3F-BC88-4152-A3E5-D00C07E0B307}"/>
              </a:ext>
            </a:extLst>
          </p:cNvPr>
          <p:cNvSpPr/>
          <p:nvPr/>
        </p:nvSpPr>
        <p:spPr>
          <a:xfrm>
            <a:off x="1035137" y="5511237"/>
            <a:ext cx="10058400" cy="779339"/>
          </a:xfrm>
          <a:prstGeom prst="rect">
            <a:avLst/>
          </a:prstGeom>
          <a:blipFill>
            <a:blip r:embed="rId3"/>
            <a:tile tx="0" ty="0" sx="100000" sy="100000" flip="none" algn="tl"/>
          </a:blipFill>
        </p:spPr>
        <p:txBody>
          <a:bodyPr wrap="square" lIns="101242" tIns="50621" rIns="101242" bIns="5062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spc="55" dirty="0">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পূর্ববর্তী আসমানি কিতাবসমূহের মূল শিক্ষা। </a:t>
            </a:r>
          </a:p>
        </p:txBody>
      </p:sp>
      <p:sp>
        <p:nvSpPr>
          <p:cNvPr id="6" name="Rectangle 5">
            <a:extLst>
              <a:ext uri="{FF2B5EF4-FFF2-40B4-BE49-F238E27FC236}">
                <a16:creationId xmlns:a16="http://schemas.microsoft.com/office/drawing/2014/main" id="{36DC21EA-3801-4C3B-8538-E23B122252D6}"/>
              </a:ext>
            </a:extLst>
          </p:cNvPr>
          <p:cNvSpPr/>
          <p:nvPr/>
        </p:nvSpPr>
        <p:spPr>
          <a:xfrm>
            <a:off x="1054981" y="5537907"/>
            <a:ext cx="10058400" cy="779339"/>
          </a:xfrm>
          <a:prstGeom prst="rect">
            <a:avLst/>
          </a:prstGeom>
          <a:blipFill>
            <a:blip r:embed="rId3"/>
            <a:tile tx="0" ty="0" sx="100000" sy="100000" flip="none" algn="tl"/>
          </a:blipFill>
        </p:spPr>
        <p:txBody>
          <a:bodyPr wrap="square" lIns="101242" tIns="50621" rIns="101242" bIns="5062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spc="55" dirty="0">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মহানবী (সাঃ) এর সবচেয়ে বড় মুজিযা। </a:t>
            </a:r>
          </a:p>
        </p:txBody>
      </p:sp>
      <p:sp>
        <p:nvSpPr>
          <p:cNvPr id="7" name="Rectangle 6">
            <a:extLst>
              <a:ext uri="{FF2B5EF4-FFF2-40B4-BE49-F238E27FC236}">
                <a16:creationId xmlns:a16="http://schemas.microsoft.com/office/drawing/2014/main" id="{5D4CE734-3E4E-4223-AA43-582101E8BFA2}"/>
              </a:ext>
            </a:extLst>
          </p:cNvPr>
          <p:cNvSpPr/>
          <p:nvPr/>
        </p:nvSpPr>
        <p:spPr>
          <a:xfrm>
            <a:off x="2468696" y="369565"/>
            <a:ext cx="7191282" cy="933227"/>
          </a:xfrm>
          <a:prstGeom prst="rect">
            <a:avLst/>
          </a:prstGeom>
        </p:spPr>
        <p:txBody>
          <a:bodyPr wrap="square" lIns="101242" tIns="50621" rIns="101242" bIns="50621">
            <a:spAutoFit/>
          </a:bodyPr>
          <a:lstStyle/>
          <a:p>
            <a:pPr algn="ctr"/>
            <a:r>
              <a:rPr lang="bn-BD" sz="5400" b="1" dirty="0">
                <a:ln w="12700">
                  <a:solidFill>
                    <a:schemeClr val="accent1"/>
                  </a:solidFill>
                  <a:prstDash val="solid"/>
                </a:ln>
                <a:solidFill>
                  <a:srgbClr val="002060"/>
                </a:solidFill>
                <a:effectLst>
                  <a:outerShdw dist="38100" dir="2640000" algn="bl" rotWithShape="0">
                    <a:schemeClr val="accent1"/>
                  </a:outerShdw>
                </a:effectLst>
                <a:latin typeface="NikoshBAN" panose="02000000000000000000" pitchFamily="2" charset="0"/>
                <a:cs typeface="NikoshBAN" panose="02000000000000000000" pitchFamily="2" charset="0"/>
              </a:rPr>
              <a:t>আল কুরআনের বৈশিষ্ট্য</a:t>
            </a:r>
          </a:p>
        </p:txBody>
      </p:sp>
    </p:spTree>
    <p:extLst>
      <p:ext uri="{BB962C8B-B14F-4D97-AF65-F5344CB8AC3E}">
        <p14:creationId xmlns:p14="http://schemas.microsoft.com/office/powerpoint/2010/main" val="67010011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3"/>
                                        </p:tgtEl>
                                        <p:attrNameLst>
                                          <p:attrName>ppt_w</p:attrName>
                                        </p:attrNameLst>
                                      </p:cBhvr>
                                      <p:tavLst>
                                        <p:tav tm="0">
                                          <p:val>
                                            <p:strVal val="ppt_w"/>
                                          </p:val>
                                        </p:tav>
                                        <p:tav tm="100000">
                                          <p:val>
                                            <p:fltVal val="0"/>
                                          </p:val>
                                        </p:tav>
                                      </p:tavLst>
                                    </p:anim>
                                    <p:anim calcmode="lin" valueType="num">
                                      <p:cBhvr>
                                        <p:cTn id="40" dur="500"/>
                                        <p:tgtEl>
                                          <p:spTgt spid="3"/>
                                        </p:tgtEl>
                                        <p:attrNameLst>
                                          <p:attrName>ppt_h</p:attrName>
                                        </p:attrNameLst>
                                      </p:cBhvr>
                                      <p:tavLst>
                                        <p:tav tm="0">
                                          <p:val>
                                            <p:strVal val="ppt_h"/>
                                          </p:val>
                                        </p:tav>
                                        <p:tav tm="100000">
                                          <p:val>
                                            <p:fltVal val="0"/>
                                          </p:val>
                                        </p:tav>
                                      </p:tavLst>
                                    </p:anim>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grpId="1" nodeType="clickEffect">
                                  <p:stCondLst>
                                    <p:cond delay="0"/>
                                  </p:stCondLst>
                                  <p:childTnLst>
                                    <p:anim calcmode="lin" valueType="num">
                                      <p:cBhvr>
                                        <p:cTn id="46" dur="500"/>
                                        <p:tgtEl>
                                          <p:spTgt spid="4"/>
                                        </p:tgtEl>
                                        <p:attrNameLst>
                                          <p:attrName>ppt_w</p:attrName>
                                        </p:attrNameLst>
                                      </p:cBhvr>
                                      <p:tavLst>
                                        <p:tav tm="0">
                                          <p:val>
                                            <p:strVal val="ppt_w"/>
                                          </p:val>
                                        </p:tav>
                                        <p:tav tm="100000">
                                          <p:val>
                                            <p:fltVal val="0"/>
                                          </p:val>
                                        </p:tav>
                                      </p:tavLst>
                                    </p:anim>
                                    <p:anim calcmode="lin" valueType="num">
                                      <p:cBhvr>
                                        <p:cTn id="47" dur="500"/>
                                        <p:tgtEl>
                                          <p:spTgt spid="4"/>
                                        </p:tgtEl>
                                        <p:attrNameLst>
                                          <p:attrName>ppt_h</p:attrName>
                                        </p:attrNameLst>
                                      </p:cBhvr>
                                      <p:tavLst>
                                        <p:tav tm="0">
                                          <p:val>
                                            <p:strVal val="ppt_h"/>
                                          </p:val>
                                        </p:tav>
                                        <p:tav tm="100000">
                                          <p:val>
                                            <p:fltVal val="0"/>
                                          </p:val>
                                        </p:tav>
                                      </p:tavLst>
                                    </p:anim>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grpId="1" nodeType="clickEffect">
                                  <p:stCondLst>
                                    <p:cond delay="0"/>
                                  </p:stCondLst>
                                  <p:childTnLst>
                                    <p:anim calcmode="lin" valueType="num">
                                      <p:cBhvr>
                                        <p:cTn id="53" dur="500"/>
                                        <p:tgtEl>
                                          <p:spTgt spid="5"/>
                                        </p:tgtEl>
                                        <p:attrNameLst>
                                          <p:attrName>ppt_w</p:attrName>
                                        </p:attrNameLst>
                                      </p:cBhvr>
                                      <p:tavLst>
                                        <p:tav tm="0">
                                          <p:val>
                                            <p:strVal val="ppt_w"/>
                                          </p:val>
                                        </p:tav>
                                        <p:tav tm="100000">
                                          <p:val>
                                            <p:fltVal val="0"/>
                                          </p:val>
                                        </p:tav>
                                      </p:tavLst>
                                    </p:anim>
                                    <p:anim calcmode="lin" valueType="num">
                                      <p:cBhvr>
                                        <p:cTn id="54" dur="500"/>
                                        <p:tgtEl>
                                          <p:spTgt spid="5"/>
                                        </p:tgtEl>
                                        <p:attrNameLst>
                                          <p:attrName>ppt_h</p:attrName>
                                        </p:attrNameLst>
                                      </p:cBhvr>
                                      <p:tavLst>
                                        <p:tav tm="0">
                                          <p:val>
                                            <p:strVal val="ppt_h"/>
                                          </p:val>
                                        </p:tav>
                                        <p:tav tm="100000">
                                          <p:val>
                                            <p:fltVal val="0"/>
                                          </p:val>
                                        </p:tav>
                                      </p:tavLst>
                                    </p:anim>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d. Yunus Azad\Desktop\3\tilawat_e_quran_2-other.jpg">
            <a:extLst>
              <a:ext uri="{FF2B5EF4-FFF2-40B4-BE49-F238E27FC236}">
                <a16:creationId xmlns:a16="http://schemas.microsoft.com/office/drawing/2014/main" id="{2B2E11B5-5F41-49E0-BB90-B2CC3D3AA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5908902" y="1026936"/>
            <a:ext cx="2657928" cy="17798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040353-B36E-40D1-9C27-186203597BB3}"/>
              </a:ext>
            </a:extLst>
          </p:cNvPr>
          <p:cNvSpPr txBox="1"/>
          <p:nvPr/>
        </p:nvSpPr>
        <p:spPr>
          <a:xfrm>
            <a:off x="509667" y="1563974"/>
            <a:ext cx="5284646" cy="646323"/>
          </a:xfrm>
          <a:prstGeom prst="rect">
            <a:avLst/>
          </a:prstGeom>
          <a:solidFill>
            <a:schemeClr val="accent4">
              <a:lumMod val="40000"/>
              <a:lumOff val="60000"/>
            </a:schemeClr>
          </a:solidFill>
        </p:spPr>
        <p:txBody>
          <a:bodyPr wrap="square" lIns="91432" tIns="45716" rIns="91432" bIns="45716" rtlCol="0">
            <a:spAutoFit/>
          </a:bodyPr>
          <a:lstStyle/>
          <a:p>
            <a:pPr algn="ctr"/>
            <a:r>
              <a:rPr lang="en-US" sz="3600" b="1" dirty="0" err="1">
                <a:latin typeface="NikoshBAN" pitchFamily="2" charset="0"/>
                <a:cs typeface="NikoshBAN" pitchFamily="2" charset="0"/>
              </a:rPr>
              <a:t>আল-কুরআন</a:t>
            </a:r>
            <a:r>
              <a:rPr lang="en-US" sz="3600" b="1" dirty="0">
                <a:latin typeface="NikoshBAN" pitchFamily="2" charset="0"/>
                <a:cs typeface="NikoshBAN" pitchFamily="2" charset="0"/>
              </a:rPr>
              <a:t> </a:t>
            </a:r>
            <a:r>
              <a:rPr lang="bn-BD" sz="3600" b="1" dirty="0">
                <a:latin typeface="NikoshBAN" pitchFamily="2" charset="0"/>
                <a:cs typeface="NikoshBAN" pitchFamily="2" charset="0"/>
              </a:rPr>
              <a:t>জ্ঞান সমুহের ভান্ডার </a:t>
            </a:r>
            <a:endParaRPr lang="en-US" sz="3600" b="1"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820DFDB0-65A2-4932-B3D8-44B76026035D}"/>
              </a:ext>
            </a:extLst>
          </p:cNvPr>
          <p:cNvSpPr txBox="1"/>
          <p:nvPr/>
        </p:nvSpPr>
        <p:spPr>
          <a:xfrm>
            <a:off x="509667" y="3065896"/>
            <a:ext cx="5284647" cy="1200321"/>
          </a:xfrm>
          <a:prstGeom prst="rect">
            <a:avLst/>
          </a:prstGeom>
          <a:solidFill>
            <a:schemeClr val="accent4">
              <a:lumMod val="40000"/>
              <a:lumOff val="60000"/>
            </a:schemeClr>
          </a:solidFill>
        </p:spPr>
        <p:txBody>
          <a:bodyPr wrap="square" lIns="91432" tIns="45716" rIns="91432" bIns="45716" rtlCol="0">
            <a:spAutoFit/>
          </a:bodyPr>
          <a:lstStyle/>
          <a:p>
            <a:pPr algn="ctr"/>
            <a:r>
              <a:rPr lang="bn-BD" sz="3600" b="1" dirty="0">
                <a:latin typeface="NikoshBAN" pitchFamily="2" charset="0"/>
                <a:cs typeface="NikoshBAN" pitchFamily="2" charset="0"/>
              </a:rPr>
              <a:t>আল্লাহর গুণাবলী,ক্ষমতা ও নিয়ামত সমুহের বর্ণনা </a:t>
            </a:r>
            <a:endParaRPr lang="en-US" sz="3600" b="1" dirty="0">
              <a:latin typeface="NikoshBAN" pitchFamily="2" charset="0"/>
              <a:cs typeface="NikoshBAN" pitchFamily="2" charset="0"/>
            </a:endParaRPr>
          </a:p>
        </p:txBody>
      </p:sp>
      <p:pic>
        <p:nvPicPr>
          <p:cNvPr id="7" name="Picture 2" descr="C:\Users\Computer City\Pictures\asmaul-husna.jpg">
            <a:extLst>
              <a:ext uri="{FF2B5EF4-FFF2-40B4-BE49-F238E27FC236}">
                <a16:creationId xmlns:a16="http://schemas.microsoft.com/office/drawing/2014/main" id="{8FCBE889-237F-4D98-B78C-423EB1BF07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02" y="2992314"/>
            <a:ext cx="2476211" cy="1754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Photos\Received\ALLAH.gif">
            <a:extLst>
              <a:ext uri="{FF2B5EF4-FFF2-40B4-BE49-F238E27FC236}">
                <a16:creationId xmlns:a16="http://schemas.microsoft.com/office/drawing/2014/main" id="{5669AE20-71C6-42AC-83C4-44329E4DD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686" y="3498533"/>
            <a:ext cx="1264952" cy="871273"/>
          </a:xfrm>
          <a:prstGeom prst="rect">
            <a:avLst/>
          </a:prstGeom>
          <a:noFill/>
        </p:spPr>
      </p:pic>
      <p:pic>
        <p:nvPicPr>
          <p:cNvPr id="9" name="Picture 3" descr="C:\Users\Computer City\Pictures\Landscapes\17362434_1742152306095422_1901785092328941487_n.png">
            <a:extLst>
              <a:ext uri="{FF2B5EF4-FFF2-40B4-BE49-F238E27FC236}">
                <a16:creationId xmlns:a16="http://schemas.microsoft.com/office/drawing/2014/main" id="{6BB67656-A8BB-466F-BF11-663F22C43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9039" y="2956182"/>
            <a:ext cx="2362201" cy="1583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2E763F0-C7B7-46FA-A1DB-2B5DF67A252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053407" y="2956183"/>
            <a:ext cx="2590800" cy="1750747"/>
          </a:xfrm>
          <a:prstGeom prst="rect">
            <a:avLst/>
          </a:prstGeom>
          <a:ln>
            <a:noFill/>
          </a:ln>
        </p:spPr>
      </p:pic>
      <p:pic>
        <p:nvPicPr>
          <p:cNvPr id="11" name="Picture 2" descr="C:\Users\Computer City\Pictures\Landscapes\15740936_1821887248100177_4747693221626759271_n.jpg">
            <a:extLst>
              <a:ext uri="{FF2B5EF4-FFF2-40B4-BE49-F238E27FC236}">
                <a16:creationId xmlns:a16="http://schemas.microsoft.com/office/drawing/2014/main" id="{159C0AD4-36B8-490B-9F3D-7FC9E800A8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5114" y="2915820"/>
            <a:ext cx="3347024" cy="18314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D15DCF2-ED02-4F94-BAFA-1D6F2D6B44C8}"/>
              </a:ext>
            </a:extLst>
          </p:cNvPr>
          <p:cNvSpPr txBox="1"/>
          <p:nvPr/>
        </p:nvSpPr>
        <p:spPr>
          <a:xfrm>
            <a:off x="509667" y="5392335"/>
            <a:ext cx="5284646" cy="646323"/>
          </a:xfrm>
          <a:prstGeom prst="rect">
            <a:avLst/>
          </a:prstGeom>
          <a:solidFill>
            <a:schemeClr val="accent4">
              <a:lumMod val="40000"/>
              <a:lumOff val="60000"/>
            </a:schemeClr>
          </a:solidFill>
        </p:spPr>
        <p:txBody>
          <a:bodyPr wrap="square" lIns="91432" tIns="45716" rIns="91432" bIns="45716" rtlCol="0">
            <a:spAutoFit/>
          </a:bodyPr>
          <a:lstStyle/>
          <a:p>
            <a:pPr algn="ctr"/>
            <a:r>
              <a:rPr lang="bn-BD" sz="3600" b="1" dirty="0">
                <a:latin typeface="NikoshBAN" pitchFamily="2" charset="0"/>
                <a:cs typeface="NikoshBAN" pitchFamily="2" charset="0"/>
              </a:rPr>
              <a:t>মানব সৃষ্টির অবস্থা বর্ণনা </a:t>
            </a:r>
            <a:endParaRPr lang="en-US" sz="3600" b="1" dirty="0">
              <a:latin typeface="NikoshBAN" pitchFamily="2" charset="0"/>
              <a:cs typeface="NikoshBAN" pitchFamily="2" charset="0"/>
            </a:endParaRPr>
          </a:p>
        </p:txBody>
      </p:sp>
      <p:pic>
        <p:nvPicPr>
          <p:cNvPr id="13" name="Picture 4" descr="C:\Users\Computer City\Pictures\কুরআন,হাদিস\16997831_237394906730843_445089017788489379_n.jpg">
            <a:extLst>
              <a:ext uri="{FF2B5EF4-FFF2-40B4-BE49-F238E27FC236}">
                <a16:creationId xmlns:a16="http://schemas.microsoft.com/office/drawing/2014/main" id="{3632B3BF-7101-44A5-AF80-AE2397492C0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154" r="22187" b="56669"/>
          <a:stretch/>
        </p:blipFill>
        <p:spPr bwMode="auto">
          <a:xfrm>
            <a:off x="5922376" y="4867141"/>
            <a:ext cx="2462737" cy="15660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Computer City\Pictures\44291016061045.jpeg">
            <a:extLst>
              <a:ext uri="{FF2B5EF4-FFF2-40B4-BE49-F238E27FC236}">
                <a16:creationId xmlns:a16="http://schemas.microsoft.com/office/drawing/2014/main" id="{A2A492F0-BB8E-481D-BE4D-6A72E3E1C3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3316" y="4863590"/>
            <a:ext cx="2729386" cy="15834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descr="islamic li-1.jpg">
            <a:extLst>
              <a:ext uri="{FF2B5EF4-FFF2-40B4-BE49-F238E27FC236}">
                <a16:creationId xmlns:a16="http://schemas.microsoft.com/office/drawing/2014/main" id="{F289F0B9-EC49-49F4-893B-3B838C31F06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566830" y="983980"/>
            <a:ext cx="2883187" cy="185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DD73AFEA-6E26-4973-8A62-FCA83AC234E7}"/>
              </a:ext>
            </a:extLst>
          </p:cNvPr>
          <p:cNvSpPr txBox="1"/>
          <p:nvPr/>
        </p:nvSpPr>
        <p:spPr>
          <a:xfrm>
            <a:off x="4028818" y="255332"/>
            <a:ext cx="3767378" cy="769441"/>
          </a:xfrm>
          <a:prstGeom prst="rect">
            <a:avLst/>
          </a:prstGeom>
          <a:noFill/>
        </p:spPr>
        <p:txBody>
          <a:bodyPr wrap="none" rtlCol="0">
            <a:spAutoFit/>
          </a:bodyPr>
          <a:lstStyle/>
          <a:p>
            <a:r>
              <a:rPr lang="en-US" sz="4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আল-কুরআনের</a:t>
            </a:r>
            <a:r>
              <a:rPr lang="en-US" sz="4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4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গুরুত্ব</a:t>
            </a:r>
            <a:endParaRPr lang="en-US" sz="4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22500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par>
                                <p:cTn id="51" presetID="6" presetClass="entr" presetSubtype="16"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circle(in)">
                                      <p:cBhvr>
                                        <p:cTn id="53" dur="2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D73AFEA-6E26-4973-8A62-FCA83AC234E7}"/>
              </a:ext>
            </a:extLst>
          </p:cNvPr>
          <p:cNvSpPr txBox="1"/>
          <p:nvPr/>
        </p:nvSpPr>
        <p:spPr>
          <a:xfrm>
            <a:off x="3831695" y="272261"/>
            <a:ext cx="4580100" cy="923330"/>
          </a:xfrm>
          <a:prstGeom prst="rect">
            <a:avLst/>
          </a:prstGeom>
          <a:noFill/>
        </p:spPr>
        <p:txBody>
          <a:bodyPr wrap="none" rtlCol="0">
            <a:spAutoFit/>
          </a:bodyPr>
          <a:lstStyle/>
          <a:p>
            <a:r>
              <a:rPr lang="en-US" sz="5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আল-কুরআনের</a:t>
            </a:r>
            <a:r>
              <a:rPr lang="en-US" sz="5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5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গুরুত্ব</a:t>
            </a:r>
            <a:endParaRPr lang="en-US" sz="5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19" name="Picture 18">
            <a:extLst>
              <a:ext uri="{FF2B5EF4-FFF2-40B4-BE49-F238E27FC236}">
                <a16:creationId xmlns:a16="http://schemas.microsoft.com/office/drawing/2014/main" id="{247DFEF7-BD92-4F18-9711-A8480C977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501" y="1295400"/>
            <a:ext cx="3023173" cy="1963120"/>
          </a:xfrm>
          <a:prstGeom prst="rect">
            <a:avLst/>
          </a:prstGeom>
        </p:spPr>
      </p:pic>
      <p:sp>
        <p:nvSpPr>
          <p:cNvPr id="20" name="TextBox 19">
            <a:extLst>
              <a:ext uri="{FF2B5EF4-FFF2-40B4-BE49-F238E27FC236}">
                <a16:creationId xmlns:a16="http://schemas.microsoft.com/office/drawing/2014/main" id="{309558FF-38A7-4A36-A688-D1C22E6DDA40}"/>
              </a:ext>
            </a:extLst>
          </p:cNvPr>
          <p:cNvSpPr txBox="1"/>
          <p:nvPr/>
        </p:nvSpPr>
        <p:spPr>
          <a:xfrm>
            <a:off x="2531702" y="1761484"/>
            <a:ext cx="1744770" cy="646323"/>
          </a:xfrm>
          <a:prstGeom prst="rect">
            <a:avLst/>
          </a:prstGeom>
          <a:noFill/>
        </p:spPr>
        <p:txBody>
          <a:bodyPr wrap="square" lIns="91432" tIns="45716" rIns="91432" bIns="45716" rtlCol="0">
            <a:spAutoFit/>
          </a:bodyPr>
          <a:lstStyle/>
          <a:p>
            <a:pPr algn="ctr"/>
            <a:r>
              <a:rPr lang="bn-BD" sz="3600" b="1" dirty="0">
                <a:solidFill>
                  <a:schemeClr val="bg1"/>
                </a:solidFill>
                <a:latin typeface="NikoshBAN" pitchFamily="2" charset="0"/>
                <a:cs typeface="NikoshBAN" pitchFamily="2" charset="0"/>
              </a:rPr>
              <a:t>সৌরজগৎ</a:t>
            </a:r>
            <a:endParaRPr lang="en-US" sz="3600" b="1" dirty="0">
              <a:solidFill>
                <a:schemeClr val="bg1"/>
              </a:solidFill>
              <a:latin typeface="NikoshBAN" pitchFamily="2" charset="0"/>
              <a:cs typeface="NikoshBAN" pitchFamily="2" charset="0"/>
            </a:endParaRPr>
          </a:p>
        </p:txBody>
      </p:sp>
      <p:pic>
        <p:nvPicPr>
          <p:cNvPr id="21" name="Picture 20" descr="6e.jpg">
            <a:extLst>
              <a:ext uri="{FF2B5EF4-FFF2-40B4-BE49-F238E27FC236}">
                <a16:creationId xmlns:a16="http://schemas.microsoft.com/office/drawing/2014/main" id="{4E4DD14C-0F44-4CCA-8193-A324E36CBDA4}"/>
              </a:ext>
            </a:extLst>
          </p:cNvPr>
          <p:cNvPicPr>
            <a:picLocks noChangeAspect="1"/>
          </p:cNvPicPr>
          <p:nvPr/>
        </p:nvPicPr>
        <p:blipFill>
          <a:blip r:embed="rId3"/>
          <a:srcRect l="25172"/>
          <a:stretch>
            <a:fillRect/>
          </a:stretch>
        </p:blipFill>
        <p:spPr>
          <a:xfrm>
            <a:off x="5009812" y="1295400"/>
            <a:ext cx="2673890" cy="1963120"/>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E1A7E4C6-AFAA-4F44-8B3E-41630271D70F}"/>
              </a:ext>
            </a:extLst>
          </p:cNvPr>
          <p:cNvSpPr txBox="1"/>
          <p:nvPr/>
        </p:nvSpPr>
        <p:spPr>
          <a:xfrm>
            <a:off x="5363804" y="1941129"/>
            <a:ext cx="1744770" cy="646323"/>
          </a:xfrm>
          <a:prstGeom prst="rect">
            <a:avLst/>
          </a:prstGeom>
          <a:noFill/>
        </p:spPr>
        <p:txBody>
          <a:bodyPr wrap="square" lIns="91432" tIns="45716" rIns="91432" bIns="45716" rtlCol="0">
            <a:spAutoFit/>
          </a:bodyPr>
          <a:lstStyle/>
          <a:p>
            <a:pPr algn="ctr"/>
            <a:r>
              <a:rPr lang="bn-BD" sz="3600" b="1" dirty="0">
                <a:solidFill>
                  <a:schemeClr val="bg1"/>
                </a:solidFill>
                <a:latin typeface="NikoshBAN" pitchFamily="2" charset="0"/>
                <a:cs typeface="NikoshBAN" pitchFamily="2" charset="0"/>
              </a:rPr>
              <a:t> আসমান</a:t>
            </a:r>
            <a:endParaRPr lang="en-US" sz="3600" b="1" dirty="0">
              <a:solidFill>
                <a:schemeClr val="bg1"/>
              </a:solidFill>
              <a:latin typeface="NikoshBAN" pitchFamily="2" charset="0"/>
              <a:cs typeface="NikoshBAN" pitchFamily="2" charset="0"/>
            </a:endParaRPr>
          </a:p>
        </p:txBody>
      </p:sp>
      <p:pic>
        <p:nvPicPr>
          <p:cNvPr id="23" name="Picture 22" descr="02h.jpg">
            <a:extLst>
              <a:ext uri="{FF2B5EF4-FFF2-40B4-BE49-F238E27FC236}">
                <a16:creationId xmlns:a16="http://schemas.microsoft.com/office/drawing/2014/main" id="{A05C6D8F-4B9B-47B8-8BD0-26CC9DE10B70}"/>
              </a:ext>
            </a:extLst>
          </p:cNvPr>
          <p:cNvPicPr>
            <a:picLocks noChangeAspect="1"/>
          </p:cNvPicPr>
          <p:nvPr/>
        </p:nvPicPr>
        <p:blipFill>
          <a:blip r:embed="rId4"/>
          <a:srcRect l="6463" t="18713" b="21930"/>
          <a:stretch>
            <a:fillRect/>
          </a:stretch>
        </p:blipFill>
        <p:spPr>
          <a:xfrm>
            <a:off x="7741964" y="1295401"/>
            <a:ext cx="2837338" cy="1963120"/>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F614228B-96A3-445A-B733-69EC7FDB78FB}"/>
              </a:ext>
            </a:extLst>
          </p:cNvPr>
          <p:cNvSpPr txBox="1"/>
          <p:nvPr/>
        </p:nvSpPr>
        <p:spPr>
          <a:xfrm>
            <a:off x="8088369" y="1941129"/>
            <a:ext cx="1744770" cy="646323"/>
          </a:xfrm>
          <a:prstGeom prst="rect">
            <a:avLst/>
          </a:prstGeom>
          <a:noFill/>
        </p:spPr>
        <p:txBody>
          <a:bodyPr wrap="square" lIns="91432" tIns="45716" rIns="91432" bIns="45716" rtlCol="0">
            <a:spAutoFit/>
          </a:bodyPr>
          <a:lstStyle/>
          <a:p>
            <a:pPr algn="ctr"/>
            <a:r>
              <a:rPr lang="bn-BD" sz="3600" b="1" dirty="0">
                <a:solidFill>
                  <a:schemeClr val="bg1"/>
                </a:solidFill>
                <a:latin typeface="NikoshBAN" pitchFamily="2" charset="0"/>
                <a:cs typeface="NikoshBAN" pitchFamily="2" charset="0"/>
              </a:rPr>
              <a:t>জমিন </a:t>
            </a:r>
            <a:endParaRPr lang="en-US" sz="3600" b="1" dirty="0">
              <a:solidFill>
                <a:schemeClr val="bg1"/>
              </a:solidFill>
              <a:latin typeface="NikoshBAN" pitchFamily="2" charset="0"/>
              <a:cs typeface="NikoshBAN" pitchFamily="2" charset="0"/>
            </a:endParaRPr>
          </a:p>
        </p:txBody>
      </p:sp>
      <p:pic>
        <p:nvPicPr>
          <p:cNvPr id="25" name="Picture 24">
            <a:extLst>
              <a:ext uri="{FF2B5EF4-FFF2-40B4-BE49-F238E27FC236}">
                <a16:creationId xmlns:a16="http://schemas.microsoft.com/office/drawing/2014/main" id="{6244D32A-8C96-4C4A-ABFD-B92E0B7117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2501" y="3458139"/>
            <a:ext cx="2895600" cy="2068173"/>
          </a:xfrm>
          <a:prstGeom prst="rect">
            <a:avLst/>
          </a:prstGeom>
        </p:spPr>
      </p:pic>
      <p:sp>
        <p:nvSpPr>
          <p:cNvPr id="26" name="TextBox 25">
            <a:extLst>
              <a:ext uri="{FF2B5EF4-FFF2-40B4-BE49-F238E27FC236}">
                <a16:creationId xmlns:a16="http://schemas.microsoft.com/office/drawing/2014/main" id="{B39DC201-3F69-4CE3-A62C-A26CBA00E001}"/>
              </a:ext>
            </a:extLst>
          </p:cNvPr>
          <p:cNvSpPr txBox="1"/>
          <p:nvPr/>
        </p:nvSpPr>
        <p:spPr>
          <a:xfrm>
            <a:off x="2477273" y="4063811"/>
            <a:ext cx="1744770" cy="646323"/>
          </a:xfrm>
          <a:prstGeom prst="rect">
            <a:avLst/>
          </a:prstGeom>
          <a:noFill/>
        </p:spPr>
        <p:txBody>
          <a:bodyPr wrap="square" lIns="91432" tIns="45716" rIns="91432" bIns="45716" rtlCol="0">
            <a:spAutoFit/>
          </a:bodyPr>
          <a:lstStyle/>
          <a:p>
            <a:pPr algn="ctr"/>
            <a:r>
              <a:rPr lang="bn-BD" sz="3600" b="1" dirty="0">
                <a:solidFill>
                  <a:schemeClr val="bg1"/>
                </a:solidFill>
                <a:latin typeface="NikoshBAN" pitchFamily="2" charset="0"/>
                <a:cs typeface="NikoshBAN" pitchFamily="2" charset="0"/>
              </a:rPr>
              <a:t>নক্ষত্ররাজি</a:t>
            </a:r>
            <a:endParaRPr lang="en-US" sz="3600" b="1" dirty="0">
              <a:solidFill>
                <a:schemeClr val="bg1"/>
              </a:solidFill>
              <a:latin typeface="NikoshBAN" pitchFamily="2" charset="0"/>
              <a:cs typeface="NikoshBAN" pitchFamily="2" charset="0"/>
            </a:endParaRPr>
          </a:p>
        </p:txBody>
      </p:sp>
      <p:pic>
        <p:nvPicPr>
          <p:cNvPr id="27" name="Content Placeholder 3">
            <a:extLst>
              <a:ext uri="{FF2B5EF4-FFF2-40B4-BE49-F238E27FC236}">
                <a16:creationId xmlns:a16="http://schemas.microsoft.com/office/drawing/2014/main" id="{CF80F63A-40CD-4AC1-B274-A43B54DBFA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2518" y="3501711"/>
            <a:ext cx="2704813" cy="2024601"/>
          </a:xfrm>
          <a:prstGeom prst="rect">
            <a:avLst/>
          </a:prstGeom>
          <a:solidFill>
            <a:schemeClr val="accent4">
              <a:lumMod val="60000"/>
              <a:lumOff val="40000"/>
            </a:schemeClr>
          </a:solidFill>
        </p:spPr>
      </p:pic>
      <p:sp>
        <p:nvSpPr>
          <p:cNvPr id="28" name="TextBox 27">
            <a:extLst>
              <a:ext uri="{FF2B5EF4-FFF2-40B4-BE49-F238E27FC236}">
                <a16:creationId xmlns:a16="http://schemas.microsoft.com/office/drawing/2014/main" id="{AC358AF5-8B88-4835-ABA8-05958F6621E2}"/>
              </a:ext>
            </a:extLst>
          </p:cNvPr>
          <p:cNvSpPr txBox="1"/>
          <p:nvPr/>
        </p:nvSpPr>
        <p:spPr>
          <a:xfrm>
            <a:off x="5474372" y="4063810"/>
            <a:ext cx="1744770" cy="646323"/>
          </a:xfrm>
          <a:prstGeom prst="rect">
            <a:avLst/>
          </a:prstGeom>
          <a:noFill/>
        </p:spPr>
        <p:txBody>
          <a:bodyPr wrap="square" lIns="91432" tIns="45716" rIns="91432" bIns="45716" rtlCol="0">
            <a:spAutoFit/>
          </a:bodyPr>
          <a:lstStyle/>
          <a:p>
            <a:pPr algn="ctr"/>
            <a:r>
              <a:rPr lang="bn-BD" sz="3600" b="1" dirty="0">
                <a:solidFill>
                  <a:schemeClr val="bg1"/>
                </a:solidFill>
                <a:latin typeface="NikoshBAN" pitchFamily="2" charset="0"/>
                <a:cs typeface="NikoshBAN" pitchFamily="2" charset="0"/>
              </a:rPr>
              <a:t>পাহাড়,নদী</a:t>
            </a:r>
            <a:endParaRPr lang="en-US" sz="3600" b="1" dirty="0">
              <a:solidFill>
                <a:schemeClr val="bg1"/>
              </a:solidFill>
              <a:latin typeface="NikoshBAN" pitchFamily="2" charset="0"/>
              <a:cs typeface="NikoshBAN" pitchFamily="2" charset="0"/>
            </a:endParaRPr>
          </a:p>
        </p:txBody>
      </p:sp>
      <p:pic>
        <p:nvPicPr>
          <p:cNvPr id="29" name="Picture 2" descr="C:\Users\User\Desktop\Nirih Bangali\giphy.gif">
            <a:extLst>
              <a:ext uri="{FF2B5EF4-FFF2-40B4-BE49-F238E27FC236}">
                <a16:creationId xmlns:a16="http://schemas.microsoft.com/office/drawing/2014/main" id="{959F3A33-89B5-4DC4-8723-D881EA6A3D8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07502" y="3448523"/>
            <a:ext cx="3120571" cy="20777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FDDCCEB-F741-475E-BA15-BB7D6F29F880}"/>
              </a:ext>
            </a:extLst>
          </p:cNvPr>
          <p:cNvSpPr txBox="1"/>
          <p:nvPr/>
        </p:nvSpPr>
        <p:spPr>
          <a:xfrm>
            <a:off x="8088368" y="4063810"/>
            <a:ext cx="2186133" cy="1200321"/>
          </a:xfrm>
          <a:prstGeom prst="rect">
            <a:avLst/>
          </a:prstGeom>
          <a:noFill/>
        </p:spPr>
        <p:txBody>
          <a:bodyPr wrap="square" lIns="91432" tIns="45716" rIns="91432" bIns="45716" rtlCol="0">
            <a:spAutoFit/>
          </a:bodyPr>
          <a:lstStyle/>
          <a:p>
            <a:pPr algn="ctr"/>
            <a:r>
              <a:rPr lang="bn-BD" sz="3600" b="1" dirty="0">
                <a:solidFill>
                  <a:schemeClr val="bg1"/>
                </a:solidFill>
                <a:latin typeface="NikoshBAN" pitchFamily="2" charset="0"/>
                <a:cs typeface="NikoshBAN" pitchFamily="2" charset="0"/>
              </a:rPr>
              <a:t>সাগর ও তরঙ্গ</a:t>
            </a:r>
            <a:endParaRPr lang="en-US" sz="3600" b="1" dirty="0">
              <a:solidFill>
                <a:schemeClr val="bg1"/>
              </a:solidFill>
              <a:latin typeface="NikoshBAN" pitchFamily="2" charset="0"/>
              <a:cs typeface="NikoshBAN" pitchFamily="2" charset="0"/>
            </a:endParaRPr>
          </a:p>
        </p:txBody>
      </p:sp>
      <p:sp>
        <p:nvSpPr>
          <p:cNvPr id="31" name="TextBox 30">
            <a:extLst>
              <a:ext uri="{FF2B5EF4-FFF2-40B4-BE49-F238E27FC236}">
                <a16:creationId xmlns:a16="http://schemas.microsoft.com/office/drawing/2014/main" id="{DA2E6364-FF1D-4947-86D5-2B83535D08FE}"/>
              </a:ext>
            </a:extLst>
          </p:cNvPr>
          <p:cNvSpPr txBox="1"/>
          <p:nvPr/>
        </p:nvSpPr>
        <p:spPr>
          <a:xfrm>
            <a:off x="2197588" y="5870023"/>
            <a:ext cx="7848314" cy="646323"/>
          </a:xfrm>
          <a:prstGeom prst="rect">
            <a:avLst/>
          </a:prstGeom>
          <a:noFill/>
        </p:spPr>
        <p:txBody>
          <a:bodyPr wrap="square" lIns="91432" tIns="45716" rIns="91432" bIns="45716" rtlCol="0">
            <a:spAutoFit/>
          </a:bodyPr>
          <a:lstStyle/>
          <a:p>
            <a:pPr algn="ctr"/>
            <a:r>
              <a:rPr lang="bn-BD" sz="3600" b="1" dirty="0">
                <a:latin typeface="NikoshBAN" pitchFamily="2" charset="0"/>
                <a:cs typeface="NikoshBAN" pitchFamily="2" charset="0"/>
              </a:rPr>
              <a:t>ইত্যাদি বিষয় সম্পর্কে আল কুরআনে উল্লেখ রয়েছে ।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211869719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ircle(in)">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circle(in)">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circle(in)">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28"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FFGDG.jpg">
            <a:extLst>
              <a:ext uri="{FF2B5EF4-FFF2-40B4-BE49-F238E27FC236}">
                <a16:creationId xmlns:a16="http://schemas.microsoft.com/office/drawing/2014/main" id="{549C4687-D726-4652-8B4C-387E0975EB1A}"/>
              </a:ext>
            </a:extLst>
          </p:cNvPr>
          <p:cNvPicPr>
            <a:picLocks noChangeAspect="1"/>
          </p:cNvPicPr>
          <p:nvPr/>
        </p:nvPicPr>
        <p:blipFill>
          <a:blip r:embed="rId2"/>
          <a:stretch>
            <a:fillRect/>
          </a:stretch>
        </p:blipFill>
        <p:spPr>
          <a:xfrm>
            <a:off x="5325255" y="4017364"/>
            <a:ext cx="2209800" cy="2286000"/>
          </a:xfrm>
          <a:prstGeom prst="rect">
            <a:avLst/>
          </a:prstGeom>
          <a:ln>
            <a:noFill/>
          </a:ln>
          <a:effectLst>
            <a:softEdge rad="112500"/>
          </a:effectLst>
        </p:spPr>
      </p:pic>
      <p:sp>
        <p:nvSpPr>
          <p:cNvPr id="4" name="Rectangle 3">
            <a:extLst>
              <a:ext uri="{FF2B5EF4-FFF2-40B4-BE49-F238E27FC236}">
                <a16:creationId xmlns:a16="http://schemas.microsoft.com/office/drawing/2014/main" id="{53623CB0-7C8F-4A86-B7CE-DDAFCA9BBF5A}"/>
              </a:ext>
            </a:extLst>
          </p:cNvPr>
          <p:cNvSpPr/>
          <p:nvPr/>
        </p:nvSpPr>
        <p:spPr>
          <a:xfrm>
            <a:off x="3775771" y="338393"/>
            <a:ext cx="5070425" cy="769433"/>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lIns="91432" tIns="45716" rIns="91432" bIns="45716">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spc="50" dirty="0">
                <a:ln w="11430">
                  <a:noFill/>
                </a:ln>
                <a:solidFill>
                  <a:schemeClr val="tx1"/>
                </a:solidFill>
                <a:effectLst>
                  <a:glow rad="139700">
                    <a:schemeClr val="accent4">
                      <a:satMod val="175000"/>
                      <a:alpha val="40000"/>
                    </a:schemeClr>
                  </a:glow>
                </a:effectLst>
                <a:latin typeface="NikoshBAN" panose="02000000000000000000" pitchFamily="2" charset="0"/>
                <a:cs typeface="NikoshBAN" panose="02000000000000000000" pitchFamily="2" charset="0"/>
              </a:rPr>
              <a:t>আল কুরআনের গুরুত্ব</a:t>
            </a:r>
          </a:p>
        </p:txBody>
      </p:sp>
      <p:sp>
        <p:nvSpPr>
          <p:cNvPr id="5" name="TextBox 4">
            <a:extLst>
              <a:ext uri="{FF2B5EF4-FFF2-40B4-BE49-F238E27FC236}">
                <a16:creationId xmlns:a16="http://schemas.microsoft.com/office/drawing/2014/main" id="{53242BED-B7A9-42AC-A94E-E416B36A4060}"/>
              </a:ext>
            </a:extLst>
          </p:cNvPr>
          <p:cNvSpPr txBox="1"/>
          <p:nvPr/>
        </p:nvSpPr>
        <p:spPr>
          <a:xfrm>
            <a:off x="1543987" y="4569643"/>
            <a:ext cx="3674280" cy="1200321"/>
          </a:xfrm>
          <a:prstGeom prst="rect">
            <a:avLst/>
          </a:prstGeom>
          <a:noFill/>
        </p:spPr>
        <p:txBody>
          <a:bodyPr wrap="square" lIns="91432" tIns="45716" rIns="91432" bIns="45716" rtlCol="0">
            <a:spAutoFit/>
          </a:bodyPr>
          <a:lstStyle/>
          <a:p>
            <a:pPr algn="ctr"/>
            <a:r>
              <a:rPr lang="bn-BD" sz="3600" b="1" dirty="0">
                <a:latin typeface="NikoshBAN" pitchFamily="2" charset="0"/>
                <a:cs typeface="NikoshBAN" pitchFamily="2" charset="0"/>
              </a:rPr>
              <a:t>নানা রকম বিধি-বিধান ও আইন- কানুন </a:t>
            </a:r>
            <a:endParaRPr lang="en-US" sz="3600" b="1" dirty="0">
              <a:latin typeface="NikoshBAN" pitchFamily="2" charset="0"/>
              <a:cs typeface="NikoshBAN" pitchFamily="2" charset="0"/>
            </a:endParaRPr>
          </a:p>
        </p:txBody>
      </p:sp>
      <p:pic>
        <p:nvPicPr>
          <p:cNvPr id="6" name="Picture 5" descr="8.jpg">
            <a:extLst>
              <a:ext uri="{FF2B5EF4-FFF2-40B4-BE49-F238E27FC236}">
                <a16:creationId xmlns:a16="http://schemas.microsoft.com/office/drawing/2014/main" id="{BA81F8B8-B089-4BEF-980A-D99DF8FFFFAD}"/>
              </a:ext>
            </a:extLst>
          </p:cNvPr>
          <p:cNvPicPr>
            <a:picLocks noChangeAspect="1"/>
          </p:cNvPicPr>
          <p:nvPr/>
        </p:nvPicPr>
        <p:blipFill>
          <a:blip r:embed="rId3"/>
          <a:stretch>
            <a:fillRect/>
          </a:stretch>
        </p:blipFill>
        <p:spPr>
          <a:xfrm>
            <a:off x="7687455" y="4202421"/>
            <a:ext cx="2743200" cy="1948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C98E3372-E69B-42A3-BC48-E83453E081B4}"/>
              </a:ext>
            </a:extLst>
          </p:cNvPr>
          <p:cNvSpPr txBox="1"/>
          <p:nvPr/>
        </p:nvSpPr>
        <p:spPr>
          <a:xfrm>
            <a:off x="717878" y="3365126"/>
            <a:ext cx="7181094" cy="646323"/>
          </a:xfrm>
          <a:prstGeom prst="rect">
            <a:avLst/>
          </a:prstGeom>
          <a:noFill/>
        </p:spPr>
        <p:txBody>
          <a:bodyPr wrap="square" lIns="91432" tIns="45716" rIns="91432" bIns="45716" rtlCol="0">
            <a:spAutoFit/>
          </a:bodyPr>
          <a:lstStyle/>
          <a:p>
            <a:pPr algn="ctr"/>
            <a:r>
              <a:rPr lang="bn-BD" sz="3600" b="1" dirty="0">
                <a:latin typeface="NikoshBAN" pitchFamily="2" charset="0"/>
                <a:cs typeface="NikoshBAN" pitchFamily="2" charset="0"/>
              </a:rPr>
              <a:t>পূর্ববর্তী জাতি ওনবী রাসুল গনের বিবরণ </a:t>
            </a:r>
            <a:endParaRPr lang="en-US" sz="3600" b="1" dirty="0">
              <a:latin typeface="NikoshBAN" pitchFamily="2" charset="0"/>
              <a:cs typeface="NikoshBAN" pitchFamily="2" charset="0"/>
            </a:endParaRPr>
          </a:p>
        </p:txBody>
      </p:sp>
      <p:pic>
        <p:nvPicPr>
          <p:cNvPr id="8" name="Picture 2" descr="C:\Users\Computer City\Pictures\BLOK POST\th-2.jpg">
            <a:extLst>
              <a:ext uri="{FF2B5EF4-FFF2-40B4-BE49-F238E27FC236}">
                <a16:creationId xmlns:a16="http://schemas.microsoft.com/office/drawing/2014/main" id="{A5FD5EC5-5EF1-45FC-B6DA-B821B5E36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652" y="1308389"/>
            <a:ext cx="1323008" cy="21217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omputer City\Pictures\BLOK POST\maxresdefault.jpg">
            <a:extLst>
              <a:ext uri="{FF2B5EF4-FFF2-40B4-BE49-F238E27FC236}">
                <a16:creationId xmlns:a16="http://schemas.microsoft.com/office/drawing/2014/main" id="{1F1B9657-5ED7-421F-930C-89E37689C4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984" y="1274164"/>
            <a:ext cx="1572592" cy="215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2. IMAJE STORE\wallpaper\maxresdefault.jpg">
            <a:extLst>
              <a:ext uri="{FF2B5EF4-FFF2-40B4-BE49-F238E27FC236}">
                <a16:creationId xmlns:a16="http://schemas.microsoft.com/office/drawing/2014/main" id="{69B483BF-499F-4E02-819F-5F723E93A6D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3311"/>
          <a:stretch/>
        </p:blipFill>
        <p:spPr bwMode="auto">
          <a:xfrm>
            <a:off x="7883576" y="1253381"/>
            <a:ext cx="1447800" cy="21500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D:\2. IMAJE STORE\wallpaper\hqdefault.jpg">
            <a:extLst>
              <a:ext uri="{FF2B5EF4-FFF2-40B4-BE49-F238E27FC236}">
                <a16:creationId xmlns:a16="http://schemas.microsoft.com/office/drawing/2014/main" id="{D6789038-BFDA-4F40-A964-5B39D2B806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1376" y="1253381"/>
            <a:ext cx="1242022" cy="21500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4385007040_8078dbc868_z.jpg">
            <a:extLst>
              <a:ext uri="{FF2B5EF4-FFF2-40B4-BE49-F238E27FC236}">
                <a16:creationId xmlns:a16="http://schemas.microsoft.com/office/drawing/2014/main" id="{0E4CC530-E7CA-4F39-9749-9719EDA26D6D}"/>
              </a:ext>
            </a:extLst>
          </p:cNvPr>
          <p:cNvPicPr>
            <a:picLocks noChangeAspect="1"/>
          </p:cNvPicPr>
          <p:nvPr/>
        </p:nvPicPr>
        <p:blipFill>
          <a:blip r:embed="rId8"/>
          <a:stretch>
            <a:fillRect/>
          </a:stretch>
        </p:blipFill>
        <p:spPr>
          <a:xfrm>
            <a:off x="1725561" y="1238867"/>
            <a:ext cx="1618494" cy="2089113"/>
          </a:xfrm>
          <a:prstGeom prst="rect">
            <a:avLst/>
          </a:prstGeom>
        </p:spPr>
        <p:style>
          <a:lnRef idx="2">
            <a:schemeClr val="accent6">
              <a:shade val="50000"/>
            </a:schemeClr>
          </a:lnRef>
          <a:fillRef idx="1">
            <a:schemeClr val="accent6"/>
          </a:fillRef>
          <a:effectRef idx="0">
            <a:schemeClr val="accent6"/>
          </a:effectRef>
          <a:fontRef idx="minor">
            <a:schemeClr val="lt1"/>
          </a:fontRef>
        </p:style>
      </p:pic>
      <p:pic>
        <p:nvPicPr>
          <p:cNvPr id="13" name="Picture 2" descr="C:\Users\Computer City\Pictures\nabi adam.jpg">
            <a:extLst>
              <a:ext uri="{FF2B5EF4-FFF2-40B4-BE49-F238E27FC236}">
                <a16:creationId xmlns:a16="http://schemas.microsoft.com/office/drawing/2014/main" id="{AA52CCF4-C3C1-4ED4-819E-859D0032CC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7567" y="1199189"/>
            <a:ext cx="1497085" cy="215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1534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par>
                                <p:cTn id="36" presetID="6"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E88723-FB6D-4C7D-A3F1-9983056CE2F8}"/>
              </a:ext>
            </a:extLst>
          </p:cNvPr>
          <p:cNvSpPr txBox="1"/>
          <p:nvPr/>
        </p:nvSpPr>
        <p:spPr>
          <a:xfrm>
            <a:off x="734337" y="2921556"/>
            <a:ext cx="3879270" cy="646323"/>
          </a:xfrm>
          <a:prstGeom prst="rect">
            <a:avLst/>
          </a:prstGeom>
          <a:noFill/>
        </p:spPr>
        <p:txBody>
          <a:bodyPr wrap="square" lIns="91432" tIns="45716" rIns="91432" bIns="45716" rtlCol="0">
            <a:spAutoFit/>
          </a:bodyPr>
          <a:lstStyle/>
          <a:p>
            <a:pPr algn="ctr"/>
            <a:r>
              <a:rPr lang="bn-BD" sz="3600" b="1" dirty="0">
                <a:latin typeface="NikoshBAN" pitchFamily="2" charset="0"/>
                <a:cs typeface="NikoshBAN" pitchFamily="2" charset="0"/>
              </a:rPr>
              <a:t>পূর্ণবান ও পাপীদের অবস্থা </a:t>
            </a:r>
            <a:endParaRPr lang="en-US" sz="3600" b="1" dirty="0">
              <a:latin typeface="NikoshBAN" pitchFamily="2" charset="0"/>
              <a:cs typeface="NikoshBAN" pitchFamily="2" charset="0"/>
            </a:endParaRPr>
          </a:p>
        </p:txBody>
      </p:sp>
      <p:sp>
        <p:nvSpPr>
          <p:cNvPr id="4" name="Rectangle 3">
            <a:extLst>
              <a:ext uri="{FF2B5EF4-FFF2-40B4-BE49-F238E27FC236}">
                <a16:creationId xmlns:a16="http://schemas.microsoft.com/office/drawing/2014/main" id="{BB1538F6-9DC5-4305-97F8-C95C0F0C145A}"/>
              </a:ext>
            </a:extLst>
          </p:cNvPr>
          <p:cNvSpPr/>
          <p:nvPr/>
        </p:nvSpPr>
        <p:spPr>
          <a:xfrm>
            <a:off x="1190041" y="353459"/>
            <a:ext cx="3352800" cy="646323"/>
          </a:xfrm>
          <a:prstGeom prst="rect">
            <a:avLst/>
          </a:prstGeom>
          <a:noFill/>
        </p:spPr>
        <p:style>
          <a:lnRef idx="0">
            <a:schemeClr val="accent3"/>
          </a:lnRef>
          <a:fillRef idx="3">
            <a:schemeClr val="accent3"/>
          </a:fillRef>
          <a:effectRef idx="3">
            <a:schemeClr val="accent3"/>
          </a:effectRef>
          <a:fontRef idx="minor">
            <a:schemeClr val="lt1"/>
          </a:fontRef>
        </p:style>
        <p:txBody>
          <a:bodyPr wrap="square" lIns="91432" tIns="45716" rIns="91432" bIns="45716">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36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আল কুরআনের গুরুত্ব</a:t>
            </a:r>
          </a:p>
        </p:txBody>
      </p:sp>
      <p:sp>
        <p:nvSpPr>
          <p:cNvPr id="5" name="TextBox 4">
            <a:extLst>
              <a:ext uri="{FF2B5EF4-FFF2-40B4-BE49-F238E27FC236}">
                <a16:creationId xmlns:a16="http://schemas.microsoft.com/office/drawing/2014/main" id="{1359718A-A853-431F-946D-40DBDAD3C1F4}"/>
              </a:ext>
            </a:extLst>
          </p:cNvPr>
          <p:cNvSpPr txBox="1"/>
          <p:nvPr/>
        </p:nvSpPr>
        <p:spPr>
          <a:xfrm>
            <a:off x="1004341" y="1219200"/>
            <a:ext cx="3639427" cy="646323"/>
          </a:xfrm>
          <a:prstGeom prst="rect">
            <a:avLst/>
          </a:prstGeom>
          <a:noFill/>
        </p:spPr>
        <p:txBody>
          <a:bodyPr wrap="square" lIns="91432" tIns="45716" rIns="91432" bIns="45716" rtlCol="0">
            <a:spAutoFit/>
          </a:bodyPr>
          <a:lstStyle/>
          <a:p>
            <a:pPr algn="ctr"/>
            <a:r>
              <a:rPr lang="bn-BD" sz="3600" b="1" dirty="0">
                <a:latin typeface="NikoshBAN" pitchFamily="2" charset="0"/>
                <a:cs typeface="NikoshBAN" pitchFamily="2" charset="0"/>
              </a:rPr>
              <a:t>হালাল-হারাম </a:t>
            </a:r>
            <a:endParaRPr lang="en-US" sz="3600" b="1"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965BD2F8-8236-4C3B-BF59-4C22D1FB50C8}"/>
              </a:ext>
            </a:extLst>
          </p:cNvPr>
          <p:cNvSpPr txBox="1"/>
          <p:nvPr/>
        </p:nvSpPr>
        <p:spPr>
          <a:xfrm>
            <a:off x="899410" y="4992477"/>
            <a:ext cx="4274130" cy="646323"/>
          </a:xfrm>
          <a:prstGeom prst="rect">
            <a:avLst/>
          </a:prstGeom>
          <a:noFill/>
        </p:spPr>
        <p:txBody>
          <a:bodyPr wrap="square" lIns="91432" tIns="45716" rIns="91432" bIns="45716" rtlCol="0">
            <a:spAutoFit/>
          </a:bodyPr>
          <a:lstStyle/>
          <a:p>
            <a:pPr algn="ctr"/>
            <a:r>
              <a:rPr lang="bn-BD" sz="3600" b="1" dirty="0">
                <a:latin typeface="NikoshBAN" pitchFamily="2" charset="0"/>
                <a:cs typeface="NikoshBAN" pitchFamily="2" charset="0"/>
              </a:rPr>
              <a:t>জান্নাত ও জাহান্নাম  </a:t>
            </a:r>
            <a:endParaRPr lang="en-US" sz="3600" b="1"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5169BC27-4F34-46FE-BBFA-9047D31FA2F6}"/>
              </a:ext>
            </a:extLst>
          </p:cNvPr>
          <p:cNvSpPr txBox="1"/>
          <p:nvPr/>
        </p:nvSpPr>
        <p:spPr>
          <a:xfrm>
            <a:off x="2164834" y="5983077"/>
            <a:ext cx="7393214" cy="646323"/>
          </a:xfrm>
          <a:prstGeom prst="rect">
            <a:avLst/>
          </a:prstGeom>
          <a:noFill/>
        </p:spPr>
        <p:txBody>
          <a:bodyPr wrap="square" lIns="91432" tIns="45716" rIns="91432" bIns="45716" rtlCol="0">
            <a:spAutoFit/>
          </a:bodyPr>
          <a:lstStyle/>
          <a:p>
            <a:pPr algn="ctr"/>
            <a:r>
              <a:rPr lang="bn-BD" sz="3600" b="1" dirty="0">
                <a:latin typeface="NikoshBAN" pitchFamily="2" charset="0"/>
                <a:cs typeface="NikoshBAN" pitchFamily="2" charset="0"/>
              </a:rPr>
              <a:t>ইত্যাদি বিষয়ের বিশদ বর্ণনা আল কুরআনে রয়েছে । </a:t>
            </a:r>
            <a:endParaRPr lang="en-US" sz="3600" b="1" dirty="0">
              <a:latin typeface="NikoshBAN" pitchFamily="2" charset="0"/>
              <a:cs typeface="NikoshBAN" pitchFamily="2" charset="0"/>
            </a:endParaRPr>
          </a:p>
        </p:txBody>
      </p:sp>
      <p:pic>
        <p:nvPicPr>
          <p:cNvPr id="8" name="Picture 7">
            <a:extLst>
              <a:ext uri="{FF2B5EF4-FFF2-40B4-BE49-F238E27FC236}">
                <a16:creationId xmlns:a16="http://schemas.microsoft.com/office/drawing/2014/main" id="{C038654B-3686-4D62-B200-654256FC25A7}"/>
              </a:ext>
            </a:extLst>
          </p:cNvPr>
          <p:cNvPicPr>
            <a:picLocks noChangeAspect="1"/>
          </p:cNvPicPr>
          <p:nvPr/>
        </p:nvPicPr>
        <p:blipFill rotWithShape="1">
          <a:blip r:embed="rId2">
            <a:extLst>
              <a:ext uri="{28A0092B-C50C-407E-A947-70E740481C1C}">
                <a14:useLocalDpi xmlns:a14="http://schemas.microsoft.com/office/drawing/2010/main" val="0"/>
              </a:ext>
            </a:extLst>
          </a:blip>
          <a:srcRect l="6977" t="6234" r="4651" b="36711"/>
          <a:stretch/>
        </p:blipFill>
        <p:spPr>
          <a:xfrm>
            <a:off x="7620681" y="4114800"/>
            <a:ext cx="2760396" cy="1819630"/>
          </a:xfrm>
          <a:prstGeom prst="rect">
            <a:avLst/>
          </a:prstGeom>
          <a:ln w="57150">
            <a:solidFill>
              <a:schemeClr val="bg2">
                <a:lumMod val="50000"/>
              </a:schemeClr>
            </a:solidFill>
          </a:ln>
        </p:spPr>
      </p:pic>
      <p:pic>
        <p:nvPicPr>
          <p:cNvPr id="9" name="Picture 8">
            <a:extLst>
              <a:ext uri="{FF2B5EF4-FFF2-40B4-BE49-F238E27FC236}">
                <a16:creationId xmlns:a16="http://schemas.microsoft.com/office/drawing/2014/main" id="{1107BD11-DB59-46E9-9AE4-D428DE57F0FF}"/>
              </a:ext>
            </a:extLst>
          </p:cNvPr>
          <p:cNvPicPr>
            <a:picLocks noChangeAspect="1"/>
          </p:cNvPicPr>
          <p:nvPr/>
        </p:nvPicPr>
        <p:blipFill rotWithShape="1">
          <a:blip r:embed="rId3">
            <a:extLst>
              <a:ext uri="{28A0092B-C50C-407E-A947-70E740481C1C}">
                <a14:useLocalDpi xmlns:a14="http://schemas.microsoft.com/office/drawing/2010/main" val="0"/>
              </a:ext>
            </a:extLst>
          </a:blip>
          <a:srcRect l="-7430" t="960" r="19589" b="-960"/>
          <a:stretch/>
        </p:blipFill>
        <p:spPr>
          <a:xfrm>
            <a:off x="4362814" y="4114800"/>
            <a:ext cx="3257867" cy="1845476"/>
          </a:xfrm>
          <a:prstGeom prst="rect">
            <a:avLst/>
          </a:prstGeom>
        </p:spPr>
      </p:pic>
      <p:pic>
        <p:nvPicPr>
          <p:cNvPr id="10" name="Picture 9">
            <a:extLst>
              <a:ext uri="{FF2B5EF4-FFF2-40B4-BE49-F238E27FC236}">
                <a16:creationId xmlns:a16="http://schemas.microsoft.com/office/drawing/2014/main" id="{4B286026-981B-4645-B90A-901B33324781}"/>
              </a:ext>
            </a:extLst>
          </p:cNvPr>
          <p:cNvPicPr>
            <a:picLocks noChangeAspect="1"/>
          </p:cNvPicPr>
          <p:nvPr/>
        </p:nvPicPr>
        <p:blipFill rotWithShape="1">
          <a:blip r:embed="rId4">
            <a:extLst>
              <a:ext uri="{28A0092B-C50C-407E-A947-70E740481C1C}">
                <a14:useLocalDpi xmlns:a14="http://schemas.microsoft.com/office/drawing/2010/main" val="0"/>
              </a:ext>
            </a:extLst>
          </a:blip>
          <a:srcRect b="15480"/>
          <a:stretch/>
        </p:blipFill>
        <p:spPr>
          <a:xfrm>
            <a:off x="8680554" y="2313252"/>
            <a:ext cx="1700523" cy="1676400"/>
          </a:xfrm>
          <a:prstGeom prst="rect">
            <a:avLst/>
          </a:prstGeom>
        </p:spPr>
      </p:pic>
      <p:pic>
        <p:nvPicPr>
          <p:cNvPr id="11" name="Picture 2" descr="D:\936316_566267796739855_2043417244_n.jpg">
            <a:extLst>
              <a:ext uri="{FF2B5EF4-FFF2-40B4-BE49-F238E27FC236}">
                <a16:creationId xmlns:a16="http://schemas.microsoft.com/office/drawing/2014/main" id="{E9F631EB-ACD7-4B6C-A689-F9A5A1F7470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3541" b="17544"/>
          <a:stretch/>
        </p:blipFill>
        <p:spPr bwMode="auto">
          <a:xfrm>
            <a:off x="6667743" y="2433255"/>
            <a:ext cx="2012811" cy="1622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20EA54B6-1CBC-4F79-A86E-BAE5EF4CCC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3056" y="2481902"/>
            <a:ext cx="1950720" cy="162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5D6E5672-A937-40BC-B8FA-66DD88DFC4B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1954" y="2471929"/>
            <a:ext cx="1874520" cy="163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F9D2998-DE45-4320-9A89-C012032162A7}"/>
              </a:ext>
            </a:extLst>
          </p:cNvPr>
          <p:cNvPicPr>
            <a:picLocks noChangeAspect="1"/>
          </p:cNvPicPr>
          <p:nvPr/>
        </p:nvPicPr>
        <p:blipFill rotWithShape="1">
          <a:blip r:embed="rId8">
            <a:extLst>
              <a:ext uri="{28A0092B-C50C-407E-A947-70E740481C1C}">
                <a14:useLocalDpi xmlns:a14="http://schemas.microsoft.com/office/drawing/2010/main" val="0"/>
              </a:ext>
            </a:extLst>
          </a:blip>
          <a:srcRect r="6645" b="9687"/>
          <a:stretch/>
        </p:blipFill>
        <p:spPr>
          <a:xfrm>
            <a:off x="7104088" y="1008562"/>
            <a:ext cx="1828800" cy="1313473"/>
          </a:xfrm>
          <a:prstGeom prst="rect">
            <a:avLst/>
          </a:prstGeom>
        </p:spPr>
      </p:pic>
      <p:pic>
        <p:nvPicPr>
          <p:cNvPr id="15" name="Picture 14">
            <a:extLst>
              <a:ext uri="{FF2B5EF4-FFF2-40B4-BE49-F238E27FC236}">
                <a16:creationId xmlns:a16="http://schemas.microsoft.com/office/drawing/2014/main" id="{414A96A1-0BD6-412A-A567-CC2DDB611DC0}"/>
              </a:ext>
            </a:extLst>
          </p:cNvPr>
          <p:cNvPicPr>
            <a:picLocks noChangeAspect="1"/>
          </p:cNvPicPr>
          <p:nvPr/>
        </p:nvPicPr>
        <p:blipFill rotWithShape="1">
          <a:blip r:embed="rId9">
            <a:extLst>
              <a:ext uri="{28A0092B-C50C-407E-A947-70E740481C1C}">
                <a14:useLocalDpi xmlns:a14="http://schemas.microsoft.com/office/drawing/2010/main" val="0"/>
              </a:ext>
            </a:extLst>
          </a:blip>
          <a:srcRect l="1990" r="4154" b="6994"/>
          <a:stretch/>
        </p:blipFill>
        <p:spPr>
          <a:xfrm>
            <a:off x="8909154" y="1008562"/>
            <a:ext cx="1371600" cy="1330090"/>
          </a:xfrm>
          <a:prstGeom prst="rect">
            <a:avLst/>
          </a:prstGeom>
        </p:spPr>
      </p:pic>
      <p:grpSp>
        <p:nvGrpSpPr>
          <p:cNvPr id="16" name="Group 15">
            <a:extLst>
              <a:ext uri="{FF2B5EF4-FFF2-40B4-BE49-F238E27FC236}">
                <a16:creationId xmlns:a16="http://schemas.microsoft.com/office/drawing/2014/main" id="{753EDE3A-AA1D-4A56-A777-916797C9AE6B}"/>
              </a:ext>
            </a:extLst>
          </p:cNvPr>
          <p:cNvGrpSpPr/>
          <p:nvPr/>
        </p:nvGrpSpPr>
        <p:grpSpPr>
          <a:xfrm>
            <a:off x="4541631" y="925824"/>
            <a:ext cx="1277326" cy="1556078"/>
            <a:chOff x="7145941" y="1079181"/>
            <a:chExt cx="1704666" cy="2942003"/>
          </a:xfrm>
        </p:grpSpPr>
        <p:sp>
          <p:nvSpPr>
            <p:cNvPr id="17" name="Rounded Rectangle 18">
              <a:extLst>
                <a:ext uri="{FF2B5EF4-FFF2-40B4-BE49-F238E27FC236}">
                  <a16:creationId xmlns:a16="http://schemas.microsoft.com/office/drawing/2014/main" id="{E938BF47-6C87-4354-B3C2-A70C744D2D1E}"/>
                </a:ext>
              </a:extLst>
            </p:cNvPr>
            <p:cNvSpPr/>
            <p:nvPr/>
          </p:nvSpPr>
          <p:spPr>
            <a:xfrm>
              <a:off x="7145941" y="1079181"/>
              <a:ext cx="1704666" cy="2942003"/>
            </a:xfrm>
            <a:prstGeom prst="roundRect">
              <a:avLst/>
            </a:prstGeom>
            <a:blipFill dpi="0" rotWithShape="0">
              <a:blip r:embed="rId1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9B24D738-C8B3-416C-99B9-E9BEABEE46BD}"/>
                </a:ext>
              </a:extLst>
            </p:cNvPr>
            <p:cNvSpPr/>
            <p:nvPr/>
          </p:nvSpPr>
          <p:spPr>
            <a:xfrm>
              <a:off x="7229156" y="1162396"/>
              <a:ext cx="1538236" cy="2775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endParaRPr lang="en-US" sz="3500" b="1" kern="1200" dirty="0">
                <a:latin typeface="NikoshBAN" pitchFamily="2" charset="0"/>
                <a:cs typeface="NikoshBAN" pitchFamily="2" charset="0"/>
              </a:endParaRPr>
            </a:p>
          </p:txBody>
        </p:sp>
      </p:grpSp>
      <p:grpSp>
        <p:nvGrpSpPr>
          <p:cNvPr id="19" name="Group 18">
            <a:extLst>
              <a:ext uri="{FF2B5EF4-FFF2-40B4-BE49-F238E27FC236}">
                <a16:creationId xmlns:a16="http://schemas.microsoft.com/office/drawing/2014/main" id="{AA55B3F0-F624-42CC-A411-F253756133DF}"/>
              </a:ext>
            </a:extLst>
          </p:cNvPr>
          <p:cNvGrpSpPr/>
          <p:nvPr/>
        </p:nvGrpSpPr>
        <p:grpSpPr>
          <a:xfrm>
            <a:off x="5876843" y="969838"/>
            <a:ext cx="1096431" cy="1396888"/>
            <a:chOff x="1144102" y="1591977"/>
            <a:chExt cx="1400381" cy="2465897"/>
          </a:xfrm>
        </p:grpSpPr>
        <p:sp>
          <p:nvSpPr>
            <p:cNvPr id="20" name="Rounded Rectangle 21">
              <a:extLst>
                <a:ext uri="{FF2B5EF4-FFF2-40B4-BE49-F238E27FC236}">
                  <a16:creationId xmlns:a16="http://schemas.microsoft.com/office/drawing/2014/main" id="{59D4E941-1782-4BAA-AEB7-B7C16ECCBDC5}"/>
                </a:ext>
              </a:extLst>
            </p:cNvPr>
            <p:cNvSpPr/>
            <p:nvPr/>
          </p:nvSpPr>
          <p:spPr>
            <a:xfrm>
              <a:off x="1144102" y="1591977"/>
              <a:ext cx="1400381" cy="2465897"/>
            </a:xfrm>
            <a:prstGeom prst="roundRect">
              <a:avLst/>
            </a:prstGeom>
            <a:blipFill dpi="0" rotWithShape="0">
              <a:blip r:embed="rId11">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a:extLst>
                <a:ext uri="{FF2B5EF4-FFF2-40B4-BE49-F238E27FC236}">
                  <a16:creationId xmlns:a16="http://schemas.microsoft.com/office/drawing/2014/main" id="{94E13E65-460B-4353-92CA-8E2E21A49E69}"/>
                </a:ext>
              </a:extLst>
            </p:cNvPr>
            <p:cNvSpPr/>
            <p:nvPr/>
          </p:nvSpPr>
          <p:spPr>
            <a:xfrm>
              <a:off x="1212463" y="1660338"/>
              <a:ext cx="1263659" cy="2329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en-US" sz="3600" b="1" kern="1200" dirty="0">
                <a:latin typeface="NikoshBAN" pitchFamily="2" charset="0"/>
                <a:cs typeface="NikoshBAN" pitchFamily="2" charset="0"/>
              </a:endParaRPr>
            </a:p>
          </p:txBody>
        </p:sp>
      </p:grpSp>
    </p:spTree>
    <p:extLst>
      <p:ext uri="{BB962C8B-B14F-4D97-AF65-F5344CB8AC3E}">
        <p14:creationId xmlns:p14="http://schemas.microsoft.com/office/powerpoint/2010/main" val="23831427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par>
                                <p:cTn id="14" presetID="6"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par>
                                <p:cTn id="37" presetID="6"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2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 Same Side Corner Rectangle 8">
            <a:extLst>
              <a:ext uri="{FF2B5EF4-FFF2-40B4-BE49-F238E27FC236}">
                <a16:creationId xmlns:a16="http://schemas.microsoft.com/office/drawing/2014/main" id="{6A14F237-BBE4-4429-90C4-0D91E5A26685}"/>
              </a:ext>
            </a:extLst>
          </p:cNvPr>
          <p:cNvSpPr/>
          <p:nvPr/>
        </p:nvSpPr>
        <p:spPr>
          <a:xfrm>
            <a:off x="4489737" y="472356"/>
            <a:ext cx="3500935" cy="1056640"/>
          </a:xfrm>
          <a:prstGeom prst="round2Same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101242" tIns="50621" rIns="101242" bIns="50621"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600" b="1" spc="55"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দলীয়</a:t>
            </a:r>
            <a:r>
              <a:rPr lang="bn-BD" sz="5300" b="1" spc="55"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bn-BD" sz="6600" b="1" spc="55"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5300" b="1" spc="55"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9" name="Rounded Rectangle 9">
            <a:extLst>
              <a:ext uri="{FF2B5EF4-FFF2-40B4-BE49-F238E27FC236}">
                <a16:creationId xmlns:a16="http://schemas.microsoft.com/office/drawing/2014/main" id="{4ED3569D-3321-4C86-A1B7-1676F035A803}"/>
              </a:ext>
            </a:extLst>
          </p:cNvPr>
          <p:cNvSpPr/>
          <p:nvPr/>
        </p:nvSpPr>
        <p:spPr>
          <a:xfrm>
            <a:off x="1230992" y="4550140"/>
            <a:ext cx="10018427" cy="1557727"/>
          </a:xfrm>
          <a:prstGeom prst="roundRect">
            <a:avLst/>
          </a:prstGeom>
          <a:blipFill>
            <a:blip r:embed="rId2"/>
            <a:tile tx="0" ty="0" sx="100000" sy="100000" flip="none" algn="tl"/>
          </a:blipFill>
          <a:ln w="38100" cap="flat" cmpd="tri">
            <a:solidFill>
              <a:srgbClr val="002060"/>
            </a:solidFill>
            <a:prstDash val="solid"/>
            <a:bevel/>
          </a:ln>
        </p:spPr>
        <p:style>
          <a:lnRef idx="2">
            <a:schemeClr val="accent2"/>
          </a:lnRef>
          <a:fillRef idx="1">
            <a:schemeClr val="lt1"/>
          </a:fillRef>
          <a:effectRef idx="0">
            <a:schemeClr val="accent2"/>
          </a:effectRef>
          <a:fontRef idx="minor">
            <a:schemeClr val="dk1"/>
          </a:fontRef>
        </p:style>
        <p:txBody>
          <a:bodyPr lIns="101242" tIns="50621" rIns="101242" bIns="50621" rtlCol="0" anchor="ctr"/>
          <a:lstStyle/>
          <a:p>
            <a:pPr algn="ctr"/>
            <a:r>
              <a:rPr lang="bn-BD"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জ্ঞান-বিজ্ঞানে আল কুরআন এর অবদান মুল্যায়ন কর।</a:t>
            </a:r>
            <a:endParaRPr lang="en-US"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80" name="Picture 79">
            <a:extLst>
              <a:ext uri="{FF2B5EF4-FFF2-40B4-BE49-F238E27FC236}">
                <a16:creationId xmlns:a16="http://schemas.microsoft.com/office/drawing/2014/main" id="{D261B7B2-55B6-4848-9300-D223C5AC6654}"/>
              </a:ext>
            </a:extLst>
          </p:cNvPr>
          <p:cNvPicPr>
            <a:picLocks noChangeAspect="1"/>
          </p:cNvPicPr>
          <p:nvPr/>
        </p:nvPicPr>
        <p:blipFill rotWithShape="1">
          <a:blip r:embed="rId3">
            <a:extLst>
              <a:ext uri="{28A0092B-C50C-407E-A947-70E740481C1C}">
                <a14:useLocalDpi xmlns:a14="http://schemas.microsoft.com/office/drawing/2010/main" val="0"/>
              </a:ext>
            </a:extLst>
          </a:blip>
          <a:srcRect b="9036"/>
          <a:stretch/>
        </p:blipFill>
        <p:spPr>
          <a:xfrm>
            <a:off x="3909675" y="1828800"/>
            <a:ext cx="4372649" cy="2498701"/>
          </a:xfrm>
          <a:prstGeom prst="rect">
            <a:avLst/>
          </a:prstGeom>
        </p:spPr>
      </p:pic>
      <p:pic>
        <p:nvPicPr>
          <p:cNvPr id="82" name="Picture 2" descr="F:\r\IMG_4628.JPG">
            <a:extLst>
              <a:ext uri="{FF2B5EF4-FFF2-40B4-BE49-F238E27FC236}">
                <a16:creationId xmlns:a16="http://schemas.microsoft.com/office/drawing/2014/main" id="{4B56D235-5F98-4B9F-8C4B-D9657C69DC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863"/>
          <a:stretch/>
        </p:blipFill>
        <p:spPr bwMode="auto">
          <a:xfrm>
            <a:off x="8739266" y="584677"/>
            <a:ext cx="2879361" cy="24882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5280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strips(downRight)">
                                      <p:cBhvr>
                                        <p:cTn id="7" dur="500"/>
                                        <p:tgtEl>
                                          <p:spTgt spid="82"/>
                                        </p:tgtEl>
                                      </p:cBhvr>
                                    </p:animEffect>
                                  </p:childTnLst>
                                </p:cTn>
                              </p:par>
                              <p:par>
                                <p:cTn id="8" presetID="18" presetClass="entr" presetSubtype="6"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strips(downRight)">
                                      <p:cBhvr>
                                        <p:cTn id="10" dur="500"/>
                                        <p:tgtEl>
                                          <p:spTgt spid="80"/>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strips(downRight)">
                                      <p:cBhvr>
                                        <p:cTn id="1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79B9E-1D52-4CBD-8980-80ED720E77E6}"/>
              </a:ext>
            </a:extLst>
          </p:cNvPr>
          <p:cNvSpPr txBox="1"/>
          <p:nvPr/>
        </p:nvSpPr>
        <p:spPr>
          <a:xfrm>
            <a:off x="936885" y="2169428"/>
            <a:ext cx="9871023" cy="3477875"/>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742950" indent="-742950" algn="just">
              <a:buFont typeface="+mj-lt"/>
              <a:buAutoNum type="arabicPeriod"/>
            </a:pPr>
            <a:r>
              <a:rPr lang="bn-BD" sz="4400" b="1" dirty="0">
                <a:solidFill>
                  <a:schemeClr val="tx1"/>
                </a:solidFill>
                <a:latin typeface="NikoshBAN" panose="02000000000000000000" pitchFamily="2" charset="0"/>
                <a:cs typeface="NikoshBAN" panose="02000000000000000000" pitchFamily="2" charset="0"/>
              </a:rPr>
              <a:t>কুরআন শব্দের অর্থ কি ?			</a:t>
            </a:r>
          </a:p>
          <a:p>
            <a:pPr marL="742950" indent="-742950" algn="just">
              <a:buFont typeface="+mj-lt"/>
              <a:buAutoNum type="arabicPeriod"/>
            </a:pPr>
            <a:r>
              <a:rPr lang="bn-BD" sz="4400" b="1" dirty="0">
                <a:solidFill>
                  <a:schemeClr val="tx1"/>
                </a:solidFill>
                <a:latin typeface="NikoshBAN" panose="02000000000000000000" pitchFamily="2" charset="0"/>
                <a:cs typeface="NikoshBAN" panose="02000000000000000000" pitchFamily="2" charset="0"/>
              </a:rPr>
              <a:t>সর্বশেষ আসমানি কিতাব কোনটি ?	</a:t>
            </a:r>
          </a:p>
          <a:p>
            <a:pPr marL="742950" indent="-742950" algn="just">
              <a:buFont typeface="+mj-lt"/>
              <a:buAutoNum type="arabicPeriod"/>
            </a:pPr>
            <a:r>
              <a:rPr lang="bn-BD" sz="4400" b="1" dirty="0">
                <a:solidFill>
                  <a:schemeClr val="tx1"/>
                </a:solidFill>
                <a:latin typeface="NikoshBAN" panose="02000000000000000000" pitchFamily="2" charset="0"/>
                <a:cs typeface="NikoshBAN" panose="02000000000000000000" pitchFamily="2" charset="0"/>
              </a:rPr>
              <a:t>কুরআন কয় বছর যাবৎ নাজিল হয় ?	 </a:t>
            </a:r>
          </a:p>
          <a:p>
            <a:pPr marL="742950" indent="-742950" algn="just">
              <a:buFont typeface="+mj-lt"/>
              <a:buAutoNum type="arabicPeriod"/>
            </a:pPr>
            <a:r>
              <a:rPr lang="bn-BD" sz="4400" b="1" dirty="0">
                <a:solidFill>
                  <a:schemeClr val="tx1"/>
                </a:solidFill>
                <a:latin typeface="NikoshBAN" panose="02000000000000000000" pitchFamily="2" charset="0"/>
                <a:cs typeface="NikoshBAN" panose="02000000000000000000" pitchFamily="2" charset="0"/>
              </a:rPr>
              <a:t>কুরআন সর্বপ্রথম কোথায় সংরক্ষিত</a:t>
            </a:r>
            <a:r>
              <a:rPr lang="en-US" sz="4400" b="1" dirty="0">
                <a:solidFill>
                  <a:schemeClr val="tx1"/>
                </a:solidFill>
                <a:latin typeface="NikoshBAN" panose="02000000000000000000" pitchFamily="2" charset="0"/>
                <a:cs typeface="NikoshBAN" panose="02000000000000000000" pitchFamily="2" charset="0"/>
              </a:rPr>
              <a:t> </a:t>
            </a:r>
            <a:r>
              <a:rPr lang="bn-BD" sz="4400" b="1" dirty="0">
                <a:solidFill>
                  <a:schemeClr val="tx1"/>
                </a:solidFill>
                <a:latin typeface="NikoshBAN" panose="02000000000000000000" pitchFamily="2" charset="0"/>
                <a:cs typeface="NikoshBAN" panose="02000000000000000000" pitchFamily="2" charset="0"/>
              </a:rPr>
              <a:t>ছিল ?</a:t>
            </a:r>
            <a:endParaRPr lang="en-US" sz="4400" b="1" dirty="0">
              <a:solidFill>
                <a:schemeClr val="tx1"/>
              </a:solidFill>
              <a:latin typeface="NikoshBAN" panose="02000000000000000000" pitchFamily="2" charset="0"/>
              <a:cs typeface="NikoshBAN" panose="02000000000000000000" pitchFamily="2" charset="0"/>
            </a:endParaRPr>
          </a:p>
          <a:p>
            <a:pPr marL="742950" indent="-742950" algn="just">
              <a:buFont typeface="+mj-lt"/>
              <a:buAutoNum type="arabicPeriod"/>
            </a:pPr>
            <a:r>
              <a:rPr lang="bn-BD" sz="4400" b="1" dirty="0">
                <a:solidFill>
                  <a:schemeClr val="tx1"/>
                </a:solidFill>
                <a:latin typeface="NikoshBAN" panose="02000000000000000000" pitchFamily="2" charset="0"/>
                <a:cs typeface="NikoshBAN" panose="02000000000000000000" pitchFamily="2" charset="0"/>
              </a:rPr>
              <a:t>আল কোরানের বৈশিষ্ট্য গুলো কী কী ?	</a:t>
            </a:r>
            <a:endParaRPr lang="en-US" sz="4400" b="1" dirty="0">
              <a:solidFill>
                <a:schemeClr val="tx1"/>
              </a:solidFill>
              <a:latin typeface="NikoshBAN" panose="02000000000000000000" pitchFamily="2" charset="0"/>
              <a:cs typeface="NikoshBAN" panose="02000000000000000000" pitchFamily="2" charset="0"/>
            </a:endParaRPr>
          </a:p>
        </p:txBody>
      </p:sp>
      <p:sp>
        <p:nvSpPr>
          <p:cNvPr id="5" name="Round Diagonal Corner Rectangle 1">
            <a:extLst>
              <a:ext uri="{FF2B5EF4-FFF2-40B4-BE49-F238E27FC236}">
                <a16:creationId xmlns:a16="http://schemas.microsoft.com/office/drawing/2014/main" id="{53A46B71-130C-4581-B47A-46F70D951D9F}"/>
              </a:ext>
            </a:extLst>
          </p:cNvPr>
          <p:cNvSpPr/>
          <p:nvPr/>
        </p:nvSpPr>
        <p:spPr>
          <a:xfrm>
            <a:off x="4225272" y="629644"/>
            <a:ext cx="3294248" cy="1056640"/>
          </a:xfrm>
          <a:prstGeom prst="round2DiagRect">
            <a:avLst/>
          </a:prstGeom>
          <a:blipFill>
            <a:blip r:embed="rId2"/>
            <a:tile tx="0" ty="0" sx="100000" sy="100000" flip="none" algn="tl"/>
          </a:blipFill>
          <a:effectLst>
            <a:glow rad="228600">
              <a:schemeClr val="accent6">
                <a:satMod val="175000"/>
                <a:alpha val="40000"/>
              </a:schemeClr>
            </a:glow>
            <a:outerShdw blurRad="76200" dist="50800" dir="5400000" rotWithShape="0">
              <a:srgbClr val="4E3B30">
                <a:alpha val="60000"/>
              </a:srgbClr>
            </a:outerShdw>
          </a:effectLst>
        </p:spPr>
        <p:style>
          <a:lnRef idx="3">
            <a:schemeClr val="lt1"/>
          </a:lnRef>
          <a:fillRef idx="1">
            <a:schemeClr val="accent5"/>
          </a:fillRef>
          <a:effectRef idx="1">
            <a:schemeClr val="accent5"/>
          </a:effectRef>
          <a:fontRef idx="minor">
            <a:schemeClr val="lt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72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উত্তর বলি</a:t>
            </a:r>
            <a:endParaRPr lang="en-US" sz="72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3745014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225777" y="555974"/>
            <a:ext cx="1917270" cy="4552375"/>
            <a:chOff x="7868231" y="584549"/>
            <a:chExt cx="1917270" cy="4552375"/>
          </a:xfrm>
          <a:solidFill>
            <a:srgbClr val="00B050"/>
          </a:solidFill>
        </p:grpSpPr>
        <p:sp>
          <p:nvSpPr>
            <p:cNvPr id="8" name="Freeform 7"/>
            <p:cNvSpPr/>
            <p:nvPr/>
          </p:nvSpPr>
          <p:spPr>
            <a:xfrm>
              <a:off x="8297467" y="584549"/>
              <a:ext cx="802693" cy="826718"/>
            </a:xfrm>
            <a:custGeom>
              <a:avLst/>
              <a:gdLst>
                <a:gd name="connsiteX0" fmla="*/ 389334 w 802693"/>
                <a:gd name="connsiteY0" fmla="*/ 0 h 826718"/>
                <a:gd name="connsiteX1" fmla="*/ 802693 w 802693"/>
                <a:gd name="connsiteY1" fmla="*/ 413359 h 826718"/>
                <a:gd name="connsiteX2" fmla="*/ 389334 w 802693"/>
                <a:gd name="connsiteY2" fmla="*/ 826718 h 826718"/>
                <a:gd name="connsiteX3" fmla="*/ 8459 w 802693"/>
                <a:gd name="connsiteY3" fmla="*/ 574257 h 826718"/>
                <a:gd name="connsiteX4" fmla="*/ 0 w 802693"/>
                <a:gd name="connsiteY4" fmla="*/ 532356 h 826718"/>
                <a:gd name="connsiteX5" fmla="*/ 224887 w 802693"/>
                <a:gd name="connsiteY5" fmla="*/ 532356 h 826718"/>
                <a:gd name="connsiteX6" fmla="*/ 243190 w 802693"/>
                <a:gd name="connsiteY6" fmla="*/ 559504 h 826718"/>
                <a:gd name="connsiteX7" fmla="*/ 389335 w 802693"/>
                <a:gd name="connsiteY7" fmla="*/ 620039 h 826718"/>
                <a:gd name="connsiteX8" fmla="*/ 596015 w 802693"/>
                <a:gd name="connsiteY8" fmla="*/ 413359 h 826718"/>
                <a:gd name="connsiteX9" fmla="*/ 389335 w 802693"/>
                <a:gd name="connsiteY9" fmla="*/ 206679 h 826718"/>
                <a:gd name="connsiteX10" fmla="*/ 243190 w 802693"/>
                <a:gd name="connsiteY10" fmla="*/ 267214 h 826718"/>
                <a:gd name="connsiteX11" fmla="*/ 224887 w 802693"/>
                <a:gd name="connsiteY11" fmla="*/ 294362 h 826718"/>
                <a:gd name="connsiteX12" fmla="*/ 0 w 802693"/>
                <a:gd name="connsiteY12" fmla="*/ 294362 h 826718"/>
                <a:gd name="connsiteX13" fmla="*/ 8459 w 802693"/>
                <a:gd name="connsiteY13" fmla="*/ 252461 h 826718"/>
                <a:gd name="connsiteX14" fmla="*/ 389334 w 802693"/>
                <a:gd name="connsiteY14" fmla="*/ 0 h 82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693" h="826718">
                  <a:moveTo>
                    <a:pt x="389334" y="0"/>
                  </a:moveTo>
                  <a:cubicBezTo>
                    <a:pt x="617626" y="0"/>
                    <a:pt x="802693" y="185067"/>
                    <a:pt x="802693" y="413359"/>
                  </a:cubicBezTo>
                  <a:cubicBezTo>
                    <a:pt x="802693" y="641651"/>
                    <a:pt x="617626" y="826718"/>
                    <a:pt x="389334" y="826718"/>
                  </a:cubicBezTo>
                  <a:cubicBezTo>
                    <a:pt x="218115" y="826718"/>
                    <a:pt x="71210" y="722618"/>
                    <a:pt x="8459" y="574257"/>
                  </a:cubicBezTo>
                  <a:lnTo>
                    <a:pt x="0" y="532356"/>
                  </a:lnTo>
                  <a:lnTo>
                    <a:pt x="224887" y="532356"/>
                  </a:lnTo>
                  <a:lnTo>
                    <a:pt x="243190" y="559504"/>
                  </a:lnTo>
                  <a:cubicBezTo>
                    <a:pt x="280592" y="596906"/>
                    <a:pt x="332262" y="620039"/>
                    <a:pt x="389335" y="620039"/>
                  </a:cubicBezTo>
                  <a:cubicBezTo>
                    <a:pt x="503481" y="620039"/>
                    <a:pt x="596015" y="527505"/>
                    <a:pt x="596015" y="413359"/>
                  </a:cubicBezTo>
                  <a:cubicBezTo>
                    <a:pt x="596015" y="299213"/>
                    <a:pt x="503481" y="206679"/>
                    <a:pt x="389335" y="206679"/>
                  </a:cubicBezTo>
                  <a:cubicBezTo>
                    <a:pt x="332262" y="206679"/>
                    <a:pt x="280592" y="229813"/>
                    <a:pt x="243190" y="267214"/>
                  </a:cubicBezTo>
                  <a:lnTo>
                    <a:pt x="224887" y="294362"/>
                  </a:lnTo>
                  <a:lnTo>
                    <a:pt x="0" y="294362"/>
                  </a:lnTo>
                  <a:lnTo>
                    <a:pt x="8459" y="252461"/>
                  </a:lnTo>
                  <a:cubicBezTo>
                    <a:pt x="71210" y="104100"/>
                    <a:pt x="218115" y="0"/>
                    <a:pt x="3893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rot="6887645">
              <a:off x="8154445" y="3767804"/>
              <a:ext cx="1453019" cy="12852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rot="2700000">
              <a:off x="7868231" y="1763653"/>
              <a:ext cx="1661160" cy="1661160"/>
              <a:chOff x="3770334" y="3056351"/>
              <a:chExt cx="1661160" cy="1661160"/>
            </a:xfrm>
            <a:grpFill/>
          </p:grpSpPr>
          <p:sp>
            <p:nvSpPr>
              <p:cNvPr id="12" name="Oval 11"/>
              <p:cNvSpPr/>
              <p:nvPr/>
            </p:nvSpPr>
            <p:spPr>
              <a:xfrm>
                <a:off x="3770334" y="30563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22734" y="32087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75134" y="33611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27534" y="35135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79934" y="36659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32334" y="38183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684734" y="39707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37134" y="41231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989534" y="42755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41934" y="44279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94334" y="4580351"/>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rot="17742500">
              <a:off x="8625408" y="3692667"/>
              <a:ext cx="750526" cy="1569660"/>
            </a:xfrm>
            <a:prstGeom prst="rect">
              <a:avLst/>
            </a:prstGeom>
            <a:noFill/>
          </p:spPr>
          <p:txBody>
            <a:bodyPr wrap="none" rtlCol="0">
              <a:spAutoFit/>
            </a:bodyPr>
            <a:lstStyle/>
            <a:p>
              <a:r>
                <a:rPr lang="en-US" sz="9600" dirty="0">
                  <a:solidFill>
                    <a:schemeClr val="bg1"/>
                  </a:solidFill>
                  <a:latin typeface="NikoshBAN" panose="02000000000000000000" pitchFamily="2" charset="0"/>
                  <a:cs typeface="NikoshBAN" panose="02000000000000000000" pitchFamily="2" charset="0"/>
                </a:rPr>
                <a:t>গ</a:t>
              </a:r>
            </a:p>
          </p:txBody>
        </p:sp>
      </p:grpSp>
      <p:grpSp>
        <p:nvGrpSpPr>
          <p:cNvPr id="23" name="Group 22"/>
          <p:cNvGrpSpPr/>
          <p:nvPr/>
        </p:nvGrpSpPr>
        <p:grpSpPr>
          <a:xfrm>
            <a:off x="-3522237" y="555974"/>
            <a:ext cx="1917270" cy="4552375"/>
            <a:chOff x="7868231" y="584549"/>
            <a:chExt cx="1917270" cy="4552375"/>
          </a:xfrm>
          <a:solidFill>
            <a:srgbClr val="0070C0"/>
          </a:solidFill>
        </p:grpSpPr>
        <p:sp>
          <p:nvSpPr>
            <p:cNvPr id="24" name="Freeform 23"/>
            <p:cNvSpPr/>
            <p:nvPr/>
          </p:nvSpPr>
          <p:spPr>
            <a:xfrm>
              <a:off x="8297467" y="584549"/>
              <a:ext cx="802693" cy="826718"/>
            </a:xfrm>
            <a:custGeom>
              <a:avLst/>
              <a:gdLst>
                <a:gd name="connsiteX0" fmla="*/ 389334 w 802693"/>
                <a:gd name="connsiteY0" fmla="*/ 0 h 826718"/>
                <a:gd name="connsiteX1" fmla="*/ 802693 w 802693"/>
                <a:gd name="connsiteY1" fmla="*/ 413359 h 826718"/>
                <a:gd name="connsiteX2" fmla="*/ 389334 w 802693"/>
                <a:gd name="connsiteY2" fmla="*/ 826718 h 826718"/>
                <a:gd name="connsiteX3" fmla="*/ 8459 w 802693"/>
                <a:gd name="connsiteY3" fmla="*/ 574257 h 826718"/>
                <a:gd name="connsiteX4" fmla="*/ 0 w 802693"/>
                <a:gd name="connsiteY4" fmla="*/ 532356 h 826718"/>
                <a:gd name="connsiteX5" fmla="*/ 224887 w 802693"/>
                <a:gd name="connsiteY5" fmla="*/ 532356 h 826718"/>
                <a:gd name="connsiteX6" fmla="*/ 243190 w 802693"/>
                <a:gd name="connsiteY6" fmla="*/ 559504 h 826718"/>
                <a:gd name="connsiteX7" fmla="*/ 389335 w 802693"/>
                <a:gd name="connsiteY7" fmla="*/ 620039 h 826718"/>
                <a:gd name="connsiteX8" fmla="*/ 596015 w 802693"/>
                <a:gd name="connsiteY8" fmla="*/ 413359 h 826718"/>
                <a:gd name="connsiteX9" fmla="*/ 389335 w 802693"/>
                <a:gd name="connsiteY9" fmla="*/ 206679 h 826718"/>
                <a:gd name="connsiteX10" fmla="*/ 243190 w 802693"/>
                <a:gd name="connsiteY10" fmla="*/ 267214 h 826718"/>
                <a:gd name="connsiteX11" fmla="*/ 224887 w 802693"/>
                <a:gd name="connsiteY11" fmla="*/ 294362 h 826718"/>
                <a:gd name="connsiteX12" fmla="*/ 0 w 802693"/>
                <a:gd name="connsiteY12" fmla="*/ 294362 h 826718"/>
                <a:gd name="connsiteX13" fmla="*/ 8459 w 802693"/>
                <a:gd name="connsiteY13" fmla="*/ 252461 h 826718"/>
                <a:gd name="connsiteX14" fmla="*/ 389334 w 802693"/>
                <a:gd name="connsiteY14" fmla="*/ 0 h 82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693" h="826718">
                  <a:moveTo>
                    <a:pt x="389334" y="0"/>
                  </a:moveTo>
                  <a:cubicBezTo>
                    <a:pt x="617626" y="0"/>
                    <a:pt x="802693" y="185067"/>
                    <a:pt x="802693" y="413359"/>
                  </a:cubicBezTo>
                  <a:cubicBezTo>
                    <a:pt x="802693" y="641651"/>
                    <a:pt x="617626" y="826718"/>
                    <a:pt x="389334" y="826718"/>
                  </a:cubicBezTo>
                  <a:cubicBezTo>
                    <a:pt x="218115" y="826718"/>
                    <a:pt x="71210" y="722618"/>
                    <a:pt x="8459" y="574257"/>
                  </a:cubicBezTo>
                  <a:lnTo>
                    <a:pt x="0" y="532356"/>
                  </a:lnTo>
                  <a:lnTo>
                    <a:pt x="224887" y="532356"/>
                  </a:lnTo>
                  <a:lnTo>
                    <a:pt x="243190" y="559504"/>
                  </a:lnTo>
                  <a:cubicBezTo>
                    <a:pt x="280592" y="596906"/>
                    <a:pt x="332262" y="620039"/>
                    <a:pt x="389335" y="620039"/>
                  </a:cubicBezTo>
                  <a:cubicBezTo>
                    <a:pt x="503481" y="620039"/>
                    <a:pt x="596015" y="527505"/>
                    <a:pt x="596015" y="413359"/>
                  </a:cubicBezTo>
                  <a:cubicBezTo>
                    <a:pt x="596015" y="299213"/>
                    <a:pt x="503481" y="206679"/>
                    <a:pt x="389335" y="206679"/>
                  </a:cubicBezTo>
                  <a:cubicBezTo>
                    <a:pt x="332262" y="206679"/>
                    <a:pt x="280592" y="229813"/>
                    <a:pt x="243190" y="267214"/>
                  </a:cubicBezTo>
                  <a:lnTo>
                    <a:pt x="224887" y="294362"/>
                  </a:lnTo>
                  <a:lnTo>
                    <a:pt x="0" y="294362"/>
                  </a:lnTo>
                  <a:lnTo>
                    <a:pt x="8459" y="252461"/>
                  </a:lnTo>
                  <a:cubicBezTo>
                    <a:pt x="71210" y="104100"/>
                    <a:pt x="218115" y="0"/>
                    <a:pt x="3893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le 24"/>
            <p:cNvSpPr/>
            <p:nvPr/>
          </p:nvSpPr>
          <p:spPr>
            <a:xfrm rot="6887645">
              <a:off x="8154445" y="3767804"/>
              <a:ext cx="1453019" cy="12852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rot="2700000">
              <a:off x="7868231" y="1763653"/>
              <a:ext cx="1661160" cy="1661160"/>
              <a:chOff x="3770334" y="3056351"/>
              <a:chExt cx="1661160" cy="1661160"/>
            </a:xfrm>
            <a:grpFill/>
          </p:grpSpPr>
          <p:sp>
            <p:nvSpPr>
              <p:cNvPr id="28" name="Oval 27"/>
              <p:cNvSpPr/>
              <p:nvPr/>
            </p:nvSpPr>
            <p:spPr>
              <a:xfrm>
                <a:off x="3770334" y="30563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922734" y="32087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075134" y="33611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227534" y="35135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79934" y="36659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532334" y="38183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84734" y="39707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37134" y="41231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989534" y="42755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41934" y="44279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294334" y="4580351"/>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rot="17742500">
              <a:off x="8562089" y="3692667"/>
              <a:ext cx="877163" cy="1569660"/>
            </a:xfrm>
            <a:prstGeom prst="rect">
              <a:avLst/>
            </a:prstGeom>
            <a:noFill/>
          </p:spPr>
          <p:txBody>
            <a:bodyPr wrap="none" rtlCol="0">
              <a:spAutoFit/>
            </a:bodyPr>
            <a:lstStyle/>
            <a:p>
              <a:r>
                <a:rPr lang="en-US" sz="9600" dirty="0">
                  <a:solidFill>
                    <a:schemeClr val="bg1"/>
                  </a:solidFill>
                  <a:latin typeface="NikoshBAN" panose="02000000000000000000" pitchFamily="2" charset="0"/>
                  <a:cs typeface="NikoshBAN" panose="02000000000000000000" pitchFamily="2" charset="0"/>
                </a:rPr>
                <a:t>ত</a:t>
              </a:r>
            </a:p>
          </p:txBody>
        </p:sp>
      </p:grpSp>
      <p:grpSp>
        <p:nvGrpSpPr>
          <p:cNvPr id="39" name="Group 38"/>
          <p:cNvGrpSpPr/>
          <p:nvPr/>
        </p:nvGrpSpPr>
        <p:grpSpPr>
          <a:xfrm>
            <a:off x="-1917270" y="555974"/>
            <a:ext cx="1917270" cy="4552375"/>
            <a:chOff x="7868231" y="584549"/>
            <a:chExt cx="1917270" cy="4552375"/>
          </a:xfrm>
        </p:grpSpPr>
        <p:sp>
          <p:nvSpPr>
            <p:cNvPr id="40" name="Freeform 39"/>
            <p:cNvSpPr/>
            <p:nvPr/>
          </p:nvSpPr>
          <p:spPr>
            <a:xfrm>
              <a:off x="8297467" y="584549"/>
              <a:ext cx="802693" cy="826718"/>
            </a:xfrm>
            <a:custGeom>
              <a:avLst/>
              <a:gdLst>
                <a:gd name="connsiteX0" fmla="*/ 389334 w 802693"/>
                <a:gd name="connsiteY0" fmla="*/ 0 h 826718"/>
                <a:gd name="connsiteX1" fmla="*/ 802693 w 802693"/>
                <a:gd name="connsiteY1" fmla="*/ 413359 h 826718"/>
                <a:gd name="connsiteX2" fmla="*/ 389334 w 802693"/>
                <a:gd name="connsiteY2" fmla="*/ 826718 h 826718"/>
                <a:gd name="connsiteX3" fmla="*/ 8459 w 802693"/>
                <a:gd name="connsiteY3" fmla="*/ 574257 h 826718"/>
                <a:gd name="connsiteX4" fmla="*/ 0 w 802693"/>
                <a:gd name="connsiteY4" fmla="*/ 532356 h 826718"/>
                <a:gd name="connsiteX5" fmla="*/ 224887 w 802693"/>
                <a:gd name="connsiteY5" fmla="*/ 532356 h 826718"/>
                <a:gd name="connsiteX6" fmla="*/ 243190 w 802693"/>
                <a:gd name="connsiteY6" fmla="*/ 559504 h 826718"/>
                <a:gd name="connsiteX7" fmla="*/ 389335 w 802693"/>
                <a:gd name="connsiteY7" fmla="*/ 620039 h 826718"/>
                <a:gd name="connsiteX8" fmla="*/ 596015 w 802693"/>
                <a:gd name="connsiteY8" fmla="*/ 413359 h 826718"/>
                <a:gd name="connsiteX9" fmla="*/ 389335 w 802693"/>
                <a:gd name="connsiteY9" fmla="*/ 206679 h 826718"/>
                <a:gd name="connsiteX10" fmla="*/ 243190 w 802693"/>
                <a:gd name="connsiteY10" fmla="*/ 267214 h 826718"/>
                <a:gd name="connsiteX11" fmla="*/ 224887 w 802693"/>
                <a:gd name="connsiteY11" fmla="*/ 294362 h 826718"/>
                <a:gd name="connsiteX12" fmla="*/ 0 w 802693"/>
                <a:gd name="connsiteY12" fmla="*/ 294362 h 826718"/>
                <a:gd name="connsiteX13" fmla="*/ 8459 w 802693"/>
                <a:gd name="connsiteY13" fmla="*/ 252461 h 826718"/>
                <a:gd name="connsiteX14" fmla="*/ 389334 w 802693"/>
                <a:gd name="connsiteY14" fmla="*/ 0 h 82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693" h="826718">
                  <a:moveTo>
                    <a:pt x="389334" y="0"/>
                  </a:moveTo>
                  <a:cubicBezTo>
                    <a:pt x="617626" y="0"/>
                    <a:pt x="802693" y="185067"/>
                    <a:pt x="802693" y="413359"/>
                  </a:cubicBezTo>
                  <a:cubicBezTo>
                    <a:pt x="802693" y="641651"/>
                    <a:pt x="617626" y="826718"/>
                    <a:pt x="389334" y="826718"/>
                  </a:cubicBezTo>
                  <a:cubicBezTo>
                    <a:pt x="218115" y="826718"/>
                    <a:pt x="71210" y="722618"/>
                    <a:pt x="8459" y="574257"/>
                  </a:cubicBezTo>
                  <a:lnTo>
                    <a:pt x="0" y="532356"/>
                  </a:lnTo>
                  <a:lnTo>
                    <a:pt x="224887" y="532356"/>
                  </a:lnTo>
                  <a:lnTo>
                    <a:pt x="243190" y="559504"/>
                  </a:lnTo>
                  <a:cubicBezTo>
                    <a:pt x="280592" y="596906"/>
                    <a:pt x="332262" y="620039"/>
                    <a:pt x="389335" y="620039"/>
                  </a:cubicBezTo>
                  <a:cubicBezTo>
                    <a:pt x="503481" y="620039"/>
                    <a:pt x="596015" y="527505"/>
                    <a:pt x="596015" y="413359"/>
                  </a:cubicBezTo>
                  <a:cubicBezTo>
                    <a:pt x="596015" y="299213"/>
                    <a:pt x="503481" y="206679"/>
                    <a:pt x="389335" y="206679"/>
                  </a:cubicBezTo>
                  <a:cubicBezTo>
                    <a:pt x="332262" y="206679"/>
                    <a:pt x="280592" y="229813"/>
                    <a:pt x="243190" y="267214"/>
                  </a:cubicBezTo>
                  <a:lnTo>
                    <a:pt x="224887" y="294362"/>
                  </a:lnTo>
                  <a:lnTo>
                    <a:pt x="0" y="294362"/>
                  </a:lnTo>
                  <a:lnTo>
                    <a:pt x="8459" y="252461"/>
                  </a:lnTo>
                  <a:cubicBezTo>
                    <a:pt x="71210" y="104100"/>
                    <a:pt x="218115" y="0"/>
                    <a:pt x="389334"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ounded Rectangle 40"/>
            <p:cNvSpPr/>
            <p:nvPr/>
          </p:nvSpPr>
          <p:spPr>
            <a:xfrm rot="6887645">
              <a:off x="8154445" y="3767804"/>
              <a:ext cx="1453019" cy="128522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rot="2700000">
              <a:off x="7868231" y="1763653"/>
              <a:ext cx="1661160" cy="1661160"/>
              <a:chOff x="3770334" y="3056351"/>
              <a:chExt cx="1661160" cy="1661160"/>
            </a:xfrm>
            <a:solidFill>
              <a:srgbClr val="FF0000"/>
            </a:solidFill>
          </p:grpSpPr>
          <p:sp>
            <p:nvSpPr>
              <p:cNvPr id="44" name="Oval 43"/>
              <p:cNvSpPr/>
              <p:nvPr/>
            </p:nvSpPr>
            <p:spPr>
              <a:xfrm>
                <a:off x="3770334" y="30563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922734" y="32087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075134" y="33611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227534" y="35135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379934" y="36659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532334" y="38183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684734" y="39707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837134" y="41231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989534" y="42755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141934" y="44279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294334" y="4580351"/>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rot="17742500">
              <a:off x="8592546" y="3692667"/>
              <a:ext cx="816249" cy="1569660"/>
            </a:xfrm>
            <a:prstGeom prst="rect">
              <a:avLst/>
            </a:prstGeom>
            <a:noFill/>
          </p:spPr>
          <p:txBody>
            <a:bodyPr wrap="none" rtlCol="0">
              <a:spAutoFit/>
            </a:bodyPr>
            <a:lstStyle/>
            <a:p>
              <a:r>
                <a:rPr lang="en-US" sz="9600" dirty="0">
                  <a:solidFill>
                    <a:schemeClr val="bg1"/>
                  </a:solidFill>
                  <a:latin typeface="NikoshBAN" panose="02000000000000000000" pitchFamily="2" charset="0"/>
                  <a:cs typeface="NikoshBAN" panose="02000000000000000000" pitchFamily="2" charset="0"/>
                </a:rPr>
                <a:t>ম</a:t>
              </a:r>
            </a:p>
          </p:txBody>
        </p:sp>
      </p:grpSp>
      <p:grpSp>
        <p:nvGrpSpPr>
          <p:cNvPr id="55" name="Group 54"/>
          <p:cNvGrpSpPr/>
          <p:nvPr/>
        </p:nvGrpSpPr>
        <p:grpSpPr>
          <a:xfrm>
            <a:off x="-6881987" y="568500"/>
            <a:ext cx="1917270" cy="4552375"/>
            <a:chOff x="7868231" y="584549"/>
            <a:chExt cx="1917270" cy="4552375"/>
          </a:xfrm>
          <a:solidFill>
            <a:srgbClr val="002060"/>
          </a:solidFill>
        </p:grpSpPr>
        <p:sp>
          <p:nvSpPr>
            <p:cNvPr id="56" name="Freeform 55"/>
            <p:cNvSpPr/>
            <p:nvPr/>
          </p:nvSpPr>
          <p:spPr>
            <a:xfrm>
              <a:off x="8297467" y="584549"/>
              <a:ext cx="802693" cy="826718"/>
            </a:xfrm>
            <a:custGeom>
              <a:avLst/>
              <a:gdLst>
                <a:gd name="connsiteX0" fmla="*/ 389334 w 802693"/>
                <a:gd name="connsiteY0" fmla="*/ 0 h 826718"/>
                <a:gd name="connsiteX1" fmla="*/ 802693 w 802693"/>
                <a:gd name="connsiteY1" fmla="*/ 413359 h 826718"/>
                <a:gd name="connsiteX2" fmla="*/ 389334 w 802693"/>
                <a:gd name="connsiteY2" fmla="*/ 826718 h 826718"/>
                <a:gd name="connsiteX3" fmla="*/ 8459 w 802693"/>
                <a:gd name="connsiteY3" fmla="*/ 574257 h 826718"/>
                <a:gd name="connsiteX4" fmla="*/ 0 w 802693"/>
                <a:gd name="connsiteY4" fmla="*/ 532356 h 826718"/>
                <a:gd name="connsiteX5" fmla="*/ 224887 w 802693"/>
                <a:gd name="connsiteY5" fmla="*/ 532356 h 826718"/>
                <a:gd name="connsiteX6" fmla="*/ 243190 w 802693"/>
                <a:gd name="connsiteY6" fmla="*/ 559504 h 826718"/>
                <a:gd name="connsiteX7" fmla="*/ 389335 w 802693"/>
                <a:gd name="connsiteY7" fmla="*/ 620039 h 826718"/>
                <a:gd name="connsiteX8" fmla="*/ 596015 w 802693"/>
                <a:gd name="connsiteY8" fmla="*/ 413359 h 826718"/>
                <a:gd name="connsiteX9" fmla="*/ 389335 w 802693"/>
                <a:gd name="connsiteY9" fmla="*/ 206679 h 826718"/>
                <a:gd name="connsiteX10" fmla="*/ 243190 w 802693"/>
                <a:gd name="connsiteY10" fmla="*/ 267214 h 826718"/>
                <a:gd name="connsiteX11" fmla="*/ 224887 w 802693"/>
                <a:gd name="connsiteY11" fmla="*/ 294362 h 826718"/>
                <a:gd name="connsiteX12" fmla="*/ 0 w 802693"/>
                <a:gd name="connsiteY12" fmla="*/ 294362 h 826718"/>
                <a:gd name="connsiteX13" fmla="*/ 8459 w 802693"/>
                <a:gd name="connsiteY13" fmla="*/ 252461 h 826718"/>
                <a:gd name="connsiteX14" fmla="*/ 389334 w 802693"/>
                <a:gd name="connsiteY14" fmla="*/ 0 h 82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693" h="826718">
                  <a:moveTo>
                    <a:pt x="389334" y="0"/>
                  </a:moveTo>
                  <a:cubicBezTo>
                    <a:pt x="617626" y="0"/>
                    <a:pt x="802693" y="185067"/>
                    <a:pt x="802693" y="413359"/>
                  </a:cubicBezTo>
                  <a:cubicBezTo>
                    <a:pt x="802693" y="641651"/>
                    <a:pt x="617626" y="826718"/>
                    <a:pt x="389334" y="826718"/>
                  </a:cubicBezTo>
                  <a:cubicBezTo>
                    <a:pt x="218115" y="826718"/>
                    <a:pt x="71210" y="722618"/>
                    <a:pt x="8459" y="574257"/>
                  </a:cubicBezTo>
                  <a:lnTo>
                    <a:pt x="0" y="532356"/>
                  </a:lnTo>
                  <a:lnTo>
                    <a:pt x="224887" y="532356"/>
                  </a:lnTo>
                  <a:lnTo>
                    <a:pt x="243190" y="559504"/>
                  </a:lnTo>
                  <a:cubicBezTo>
                    <a:pt x="280592" y="596906"/>
                    <a:pt x="332262" y="620039"/>
                    <a:pt x="389335" y="620039"/>
                  </a:cubicBezTo>
                  <a:cubicBezTo>
                    <a:pt x="503481" y="620039"/>
                    <a:pt x="596015" y="527505"/>
                    <a:pt x="596015" y="413359"/>
                  </a:cubicBezTo>
                  <a:cubicBezTo>
                    <a:pt x="596015" y="299213"/>
                    <a:pt x="503481" y="206679"/>
                    <a:pt x="389335" y="206679"/>
                  </a:cubicBezTo>
                  <a:cubicBezTo>
                    <a:pt x="332262" y="206679"/>
                    <a:pt x="280592" y="229813"/>
                    <a:pt x="243190" y="267214"/>
                  </a:cubicBezTo>
                  <a:lnTo>
                    <a:pt x="224887" y="294362"/>
                  </a:lnTo>
                  <a:lnTo>
                    <a:pt x="0" y="294362"/>
                  </a:lnTo>
                  <a:lnTo>
                    <a:pt x="8459" y="252461"/>
                  </a:lnTo>
                  <a:cubicBezTo>
                    <a:pt x="71210" y="104100"/>
                    <a:pt x="218115" y="0"/>
                    <a:pt x="3893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ounded Rectangle 56"/>
            <p:cNvSpPr/>
            <p:nvPr/>
          </p:nvSpPr>
          <p:spPr>
            <a:xfrm rot="6887645">
              <a:off x="8154445" y="3767804"/>
              <a:ext cx="1453019" cy="12852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rot="2700000">
              <a:off x="7868231" y="1763653"/>
              <a:ext cx="1661160" cy="1661160"/>
              <a:chOff x="3770334" y="3056351"/>
              <a:chExt cx="1661160" cy="1661160"/>
            </a:xfrm>
            <a:grpFill/>
          </p:grpSpPr>
          <p:sp>
            <p:nvSpPr>
              <p:cNvPr id="60" name="Oval 59"/>
              <p:cNvSpPr/>
              <p:nvPr/>
            </p:nvSpPr>
            <p:spPr>
              <a:xfrm>
                <a:off x="3770334" y="30563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922734" y="32087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075134" y="33611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227534" y="35135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379934" y="36659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532334" y="38183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684734" y="39707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837134" y="41231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989534" y="42755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141934" y="442795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294334" y="4580351"/>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rot="17742500">
              <a:off x="8438658" y="3692667"/>
              <a:ext cx="1124026" cy="1569660"/>
            </a:xfrm>
            <a:prstGeom prst="rect">
              <a:avLst/>
            </a:prstGeom>
            <a:noFill/>
          </p:spPr>
          <p:txBody>
            <a:bodyPr wrap="none" rtlCol="0">
              <a:spAutoFit/>
            </a:bodyPr>
            <a:lstStyle/>
            <a:p>
              <a:r>
                <a:rPr lang="en-US" sz="9600" dirty="0" err="1">
                  <a:solidFill>
                    <a:schemeClr val="bg1"/>
                  </a:solidFill>
                  <a:latin typeface="NikoshBAN" panose="02000000000000000000" pitchFamily="2" charset="0"/>
                  <a:cs typeface="NikoshBAN" panose="02000000000000000000" pitchFamily="2" charset="0"/>
                </a:rPr>
                <a:t>স্বা</a:t>
              </a:r>
              <a:endParaRPr lang="en-US" sz="9600" dirty="0">
                <a:solidFill>
                  <a:schemeClr val="bg1"/>
                </a:solidFill>
                <a:latin typeface="NikoshBAN" panose="02000000000000000000" pitchFamily="2" charset="0"/>
                <a:cs typeface="NikoshBAN" panose="02000000000000000000" pitchFamily="2" charset="0"/>
              </a:endParaRPr>
            </a:p>
          </p:txBody>
        </p:sp>
      </p:grpSp>
      <p:cxnSp>
        <p:nvCxnSpPr>
          <p:cNvPr id="72" name="Straight Connector 71"/>
          <p:cNvCxnSpPr/>
          <p:nvPr/>
        </p:nvCxnSpPr>
        <p:spPr>
          <a:xfrm>
            <a:off x="365760" y="1278188"/>
            <a:ext cx="11482251"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84" name="Group 83"/>
          <p:cNvGrpSpPr/>
          <p:nvPr/>
        </p:nvGrpSpPr>
        <p:grpSpPr>
          <a:xfrm>
            <a:off x="757646" y="222386"/>
            <a:ext cx="10546078" cy="6100037"/>
            <a:chOff x="757646" y="222386"/>
            <a:chExt cx="10546078" cy="6100037"/>
          </a:xfrm>
        </p:grpSpPr>
        <p:sp>
          <p:nvSpPr>
            <p:cNvPr id="73" name="TextBox 72"/>
            <p:cNvSpPr txBox="1"/>
            <p:nvPr/>
          </p:nvSpPr>
          <p:spPr>
            <a:xfrm>
              <a:off x="4648328" y="222386"/>
              <a:ext cx="2895344" cy="1323439"/>
            </a:xfrm>
            <a:prstGeom prst="rect">
              <a:avLst/>
            </a:prstGeom>
            <a:noFill/>
          </p:spPr>
          <p:txBody>
            <a:bodyPr wrap="none" rtlCol="0">
              <a:spAutoFit/>
            </a:bodyPr>
            <a:lstStyle/>
            <a:p>
              <a:r>
                <a:rPr lang="en-US" sz="8000" b="1" dirty="0" err="1">
                  <a:ln>
                    <a:solidFill>
                      <a:srgbClr val="002060"/>
                    </a:solidFill>
                  </a:ln>
                  <a:effectLst>
                    <a:glow rad="139700">
                      <a:schemeClr val="accent6">
                        <a:satMod val="175000"/>
                        <a:alpha val="40000"/>
                      </a:schemeClr>
                    </a:glow>
                  </a:effectLst>
                  <a:latin typeface="NikoshBAN" panose="02000000000000000000" pitchFamily="2" charset="0"/>
                  <a:cs typeface="NikoshBAN" panose="02000000000000000000" pitchFamily="2" charset="0"/>
                </a:rPr>
                <a:t>পরিচিতি</a:t>
              </a:r>
              <a:endParaRPr lang="en-US" sz="8000" b="1" dirty="0">
                <a:ln>
                  <a:solidFill>
                    <a:srgbClr val="002060"/>
                  </a:solidFill>
                </a:ln>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74" name="Picture 73"/>
            <p:cNvPicPr>
              <a:picLocks noChangeAspect="1"/>
            </p:cNvPicPr>
            <p:nvPr/>
          </p:nvPicPr>
          <p:blipFill>
            <a:blip r:embed="rId2"/>
            <a:stretch>
              <a:fillRect/>
            </a:stretch>
          </p:blipFill>
          <p:spPr>
            <a:xfrm>
              <a:off x="5447526" y="1350087"/>
              <a:ext cx="1266782" cy="4972336"/>
            </a:xfrm>
            <a:prstGeom prst="rect">
              <a:avLst/>
            </a:prstGeom>
          </p:spPr>
        </p:pic>
        <p:sp>
          <p:nvSpPr>
            <p:cNvPr id="75" name="Rectangle 74"/>
            <p:cNvSpPr/>
            <p:nvPr/>
          </p:nvSpPr>
          <p:spPr>
            <a:xfrm>
              <a:off x="757646" y="1416629"/>
              <a:ext cx="4637314" cy="468372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666410" y="1415221"/>
              <a:ext cx="4637314" cy="468372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3762" y="1505122"/>
              <a:ext cx="1703142" cy="1900972"/>
            </a:xfrm>
            <a:prstGeom prst="roundRect">
              <a:avLst>
                <a:gd name="adj" fmla="val 4167"/>
              </a:avLst>
            </a:prstGeom>
            <a:solidFill>
              <a:srgbClr val="FFFFFF"/>
            </a:solidFill>
            <a:ln w="76200" cap="sq">
              <a:solidFill>
                <a:srgbClr val="FFC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8" name="TextBox 77"/>
            <p:cNvSpPr txBox="1"/>
            <p:nvPr/>
          </p:nvSpPr>
          <p:spPr>
            <a:xfrm>
              <a:off x="836020" y="3362707"/>
              <a:ext cx="4376371" cy="2492990"/>
            </a:xfrm>
            <a:prstGeom prst="rect">
              <a:avLst/>
            </a:prstGeom>
            <a:noFill/>
          </p:spPr>
          <p:txBody>
            <a:bodyPr wrap="square" rtlCol="0">
              <a:spAutoFit/>
            </a:bodyPr>
            <a:lstStyle/>
            <a:p>
              <a:pPr algn="ctr"/>
              <a:r>
                <a:rPr lang="en-US" sz="4400" b="1" dirty="0" err="1">
                  <a:solidFill>
                    <a:srgbClr val="00B050"/>
                  </a:solidFill>
                  <a:latin typeface="NikoshBAN" panose="02000000000000000000" pitchFamily="2" charset="0"/>
                  <a:cs typeface="NikoshBAN" panose="02000000000000000000" pitchFamily="2" charset="0"/>
                </a:rPr>
                <a:t>মোঃ</a:t>
              </a:r>
              <a:r>
                <a:rPr lang="en-US" sz="4400" b="1" dirty="0">
                  <a:solidFill>
                    <a:srgbClr val="00B050"/>
                  </a:solidFill>
                  <a:latin typeface="NikoshBAN" panose="02000000000000000000" pitchFamily="2" charset="0"/>
                  <a:cs typeface="NikoshBAN" panose="02000000000000000000" pitchFamily="2" charset="0"/>
                </a:rPr>
                <a:t> </a:t>
              </a:r>
              <a:r>
                <a:rPr lang="en-US" sz="4400" b="1" dirty="0" err="1">
                  <a:solidFill>
                    <a:srgbClr val="00B050"/>
                  </a:solidFill>
                  <a:latin typeface="NikoshBAN" panose="02000000000000000000" pitchFamily="2" charset="0"/>
                  <a:cs typeface="NikoshBAN" panose="02000000000000000000" pitchFamily="2" charset="0"/>
                </a:rPr>
                <a:t>আব্দুল</a:t>
              </a:r>
              <a:r>
                <a:rPr lang="en-US" sz="4400" b="1" dirty="0">
                  <a:solidFill>
                    <a:srgbClr val="00B050"/>
                  </a:solidFill>
                  <a:latin typeface="NikoshBAN" panose="02000000000000000000" pitchFamily="2" charset="0"/>
                  <a:cs typeface="NikoshBAN" panose="02000000000000000000" pitchFamily="2" charset="0"/>
                </a:rPr>
                <a:t> </a:t>
              </a:r>
              <a:r>
                <a:rPr lang="en-US" sz="4400" b="1" dirty="0" err="1">
                  <a:solidFill>
                    <a:srgbClr val="00B050"/>
                  </a:solidFill>
                  <a:latin typeface="NikoshBAN" panose="02000000000000000000" pitchFamily="2" charset="0"/>
                  <a:cs typeface="NikoshBAN" panose="02000000000000000000" pitchFamily="2" charset="0"/>
                </a:rPr>
                <a:t>হালিম</a:t>
              </a:r>
              <a:endParaRPr lang="en-US" sz="4400" b="1" dirty="0">
                <a:solidFill>
                  <a:srgbClr val="00B050"/>
                </a:solidFill>
                <a:latin typeface="NikoshBAN" panose="02000000000000000000" pitchFamily="2" charset="0"/>
                <a:cs typeface="NikoshBAN" panose="02000000000000000000" pitchFamily="2" charset="0"/>
              </a:endParaRPr>
            </a:p>
            <a:p>
              <a:pPr algn="ctr"/>
              <a:r>
                <a:rPr lang="en-US" sz="2800" dirty="0" err="1">
                  <a:solidFill>
                    <a:srgbClr val="0070C0"/>
                  </a:solidFill>
                  <a:latin typeface="NikoshBAN" panose="02000000000000000000" pitchFamily="2" charset="0"/>
                  <a:cs typeface="NikoshBAN" panose="02000000000000000000" pitchFamily="2" charset="0"/>
                </a:rPr>
                <a:t>সহকারী</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শিক্ষক</a:t>
              </a:r>
              <a:endParaRPr lang="en-US" sz="2800" dirty="0">
                <a:solidFill>
                  <a:srgbClr val="0070C0"/>
                </a:solidFill>
                <a:latin typeface="NikoshBAN" panose="02000000000000000000" pitchFamily="2" charset="0"/>
                <a:cs typeface="NikoshBAN" panose="02000000000000000000" pitchFamily="2" charset="0"/>
              </a:endParaRPr>
            </a:p>
            <a:p>
              <a:pPr algn="ctr"/>
              <a:r>
                <a:rPr lang="en-US" sz="2800" dirty="0" err="1">
                  <a:latin typeface="NikoshBAN" panose="02000000000000000000" pitchFamily="2" charset="0"/>
                  <a:cs typeface="NikoshBAN" panose="02000000000000000000" pitchFamily="2" charset="0"/>
                </a:rPr>
                <a:t>কাহালু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সরকারি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মডেল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উচ্চ</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বিদ্যলয়</a:t>
              </a:r>
              <a:endParaRPr lang="en-US" sz="2800" dirty="0">
                <a:latin typeface="NikoshBAN" panose="02000000000000000000" pitchFamily="2" charset="0"/>
                <a:cs typeface="NikoshBAN" panose="02000000000000000000" pitchFamily="2" charset="0"/>
              </a:endParaRPr>
            </a:p>
            <a:p>
              <a:pPr algn="ctr"/>
              <a:r>
                <a:rPr lang="en-US" sz="2800" dirty="0" err="1">
                  <a:latin typeface="NikoshBAN" panose="02000000000000000000" pitchFamily="2" charset="0"/>
                  <a:cs typeface="NikoshBAN" panose="02000000000000000000" pitchFamily="2" charset="0"/>
                </a:rPr>
                <a:t>কাহালু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বগুড়া</a:t>
              </a:r>
              <a:r>
                <a:rPr lang="en-US" sz="2800" dirty="0">
                  <a:latin typeface="NikoshBAN" panose="02000000000000000000" pitchFamily="2" charset="0"/>
                  <a:cs typeface="NikoshBAN" panose="02000000000000000000" pitchFamily="2" charset="0"/>
                </a:rPr>
                <a:t>।</a:t>
              </a:r>
            </a:p>
            <a:p>
              <a:pPr algn="ctr"/>
              <a:r>
                <a:rPr lang="en-US" sz="2800" dirty="0" err="1">
                  <a:solidFill>
                    <a:srgbClr val="FF0000"/>
                  </a:solidFill>
                  <a:latin typeface="NikoshBAN" panose="02000000000000000000" pitchFamily="2" charset="0"/>
                  <a:cs typeface="NikoshBAN" panose="02000000000000000000" pitchFamily="2" charset="0"/>
                </a:rPr>
                <a:t>মোবাইল</a:t>
              </a:r>
              <a:r>
                <a:rPr lang="en-US" sz="2800" dirty="0">
                  <a:solidFill>
                    <a:srgbClr val="FF0000"/>
                  </a:solidFill>
                  <a:latin typeface="NikoshBAN" panose="02000000000000000000" pitchFamily="2" charset="0"/>
                  <a:cs typeface="NikoshBAN" panose="02000000000000000000" pitchFamily="2" charset="0"/>
                </a:rPr>
                <a:t> -01917767044</a:t>
              </a:r>
            </a:p>
          </p:txBody>
        </p:sp>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951" y="1649560"/>
              <a:ext cx="1530235" cy="1530235"/>
            </a:xfrm>
            <a:prstGeom prst="rect">
              <a:avLst/>
            </a:prstGeom>
          </p:spPr>
        </p:pic>
        <p:pic>
          <p:nvPicPr>
            <p:cNvPr id="80" name="Picture 79">
              <a:extLst>
                <a:ext uri="{FF2B5EF4-FFF2-40B4-BE49-F238E27FC236}">
                  <a16:creationId xmlns:a16="http://schemas.microsoft.com/office/drawing/2014/main" id="{4711F0AD-F4BA-4F7E-BDE4-3B666C1935B0}"/>
                </a:ext>
              </a:extLst>
            </p:cNvPr>
            <p:cNvPicPr>
              <a:picLocks noChangeAspect="1"/>
            </p:cNvPicPr>
            <p:nvPr/>
          </p:nvPicPr>
          <p:blipFill rotWithShape="1">
            <a:blip r:embed="rId5">
              <a:extLst>
                <a:ext uri="{28A0092B-C50C-407E-A947-70E740481C1C}">
                  <a14:useLocalDpi xmlns:a14="http://schemas.microsoft.com/office/drawing/2010/main" val="0"/>
                </a:ext>
              </a:extLst>
            </a:blip>
            <a:srcRect l="2148" t="1999" r="3331" b="2011"/>
            <a:stretch/>
          </p:blipFill>
          <p:spPr>
            <a:xfrm>
              <a:off x="7201738" y="1585014"/>
              <a:ext cx="3644248" cy="4339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 name="Picture 80">
              <a:extLst>
                <a:ext uri="{FF2B5EF4-FFF2-40B4-BE49-F238E27FC236}">
                  <a16:creationId xmlns:a16="http://schemas.microsoft.com/office/drawing/2014/main" id="{697F6CF8-4368-433A-AB52-94420A772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13243" y="394191"/>
              <a:ext cx="1126496" cy="839526"/>
            </a:xfrm>
            <a:prstGeom prst="rect">
              <a:avLst/>
            </a:prstGeom>
          </p:spPr>
        </p:pic>
        <p:pic>
          <p:nvPicPr>
            <p:cNvPr id="82" name="Picture 81">
              <a:extLst>
                <a:ext uri="{FF2B5EF4-FFF2-40B4-BE49-F238E27FC236}">
                  <a16:creationId xmlns:a16="http://schemas.microsoft.com/office/drawing/2014/main" id="{AC3787D9-EF91-4FFB-AE9B-A022F48962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4205" y="370891"/>
              <a:ext cx="1252469" cy="877955"/>
            </a:xfrm>
            <a:prstGeom prst="rect">
              <a:avLst/>
            </a:prstGeom>
          </p:spPr>
        </p:pic>
        <p:sp>
          <p:nvSpPr>
            <p:cNvPr id="83" name="TextBox 82"/>
            <p:cNvSpPr txBox="1"/>
            <p:nvPr/>
          </p:nvSpPr>
          <p:spPr>
            <a:xfrm>
              <a:off x="8449306" y="2947208"/>
              <a:ext cx="1459054" cy="830997"/>
            </a:xfrm>
            <a:prstGeom prst="rect">
              <a:avLst/>
            </a:prstGeom>
            <a:noFill/>
          </p:spPr>
          <p:txBody>
            <a:bodyPr wrap="none" rtlCol="0">
              <a:spAutoFit/>
            </a:bodyPr>
            <a:lstStyle/>
            <a:p>
              <a:r>
                <a:rPr lang="en-US" sz="2400" dirty="0" err="1">
                  <a:solidFill>
                    <a:schemeClr val="bg1"/>
                  </a:solidFill>
                  <a:latin typeface="NikoshBAN" panose="02000000000000000000" pitchFamily="2" charset="0"/>
                  <a:cs typeface="NikoshBAN" panose="02000000000000000000" pitchFamily="2" charset="0"/>
                </a:rPr>
                <a:t>অধ্যায়-দ্বিতীয়</a:t>
              </a:r>
              <a:endParaRPr lang="en-US" sz="2400" dirty="0">
                <a:solidFill>
                  <a:schemeClr val="bg1"/>
                </a:solidFill>
                <a:latin typeface="NikoshBAN" panose="02000000000000000000" pitchFamily="2" charset="0"/>
                <a:cs typeface="NikoshBAN" panose="02000000000000000000" pitchFamily="2" charset="0"/>
              </a:endParaRPr>
            </a:p>
            <a:p>
              <a:r>
                <a:rPr lang="en-US" sz="2400" dirty="0">
                  <a:solidFill>
                    <a:schemeClr val="bg1"/>
                  </a:solidFill>
                  <a:latin typeface="NikoshBAN" panose="02000000000000000000" pitchFamily="2" charset="0"/>
                  <a:cs typeface="NikoshBAN" panose="02000000000000000000" pitchFamily="2" charset="0"/>
                </a:rPr>
                <a:t>পাঠ-৬</a:t>
              </a:r>
            </a:p>
          </p:txBody>
        </p:sp>
      </p:grpSp>
    </p:spTree>
    <p:extLst>
      <p:ext uri="{BB962C8B-B14F-4D97-AF65-F5344CB8AC3E}">
        <p14:creationId xmlns:p14="http://schemas.microsoft.com/office/powerpoint/2010/main" val="20039715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45128" y="346884"/>
            <a:ext cx="9992710" cy="5961940"/>
            <a:chOff x="1145128" y="346884"/>
            <a:chExt cx="9992710" cy="5961940"/>
          </a:xfrm>
        </p:grpSpPr>
        <p:grpSp>
          <p:nvGrpSpPr>
            <p:cNvPr id="2" name="Group 1"/>
            <p:cNvGrpSpPr/>
            <p:nvPr/>
          </p:nvGrpSpPr>
          <p:grpSpPr>
            <a:xfrm>
              <a:off x="3852472" y="346884"/>
              <a:ext cx="4487056" cy="2368448"/>
              <a:chOff x="3852472" y="2244776"/>
              <a:chExt cx="4487056" cy="2368448"/>
            </a:xfrm>
          </p:grpSpPr>
          <p:sp>
            <p:nvSpPr>
              <p:cNvPr id="73" name="Isosceles Triangle 72">
                <a:extLst>
                  <a:ext uri="{FF2B5EF4-FFF2-40B4-BE49-F238E27FC236}">
                    <a16:creationId xmlns:a16="http://schemas.microsoft.com/office/drawing/2014/main" id="{949E7759-5DE8-44F1-8D3A-EFE5050C2BB2}"/>
                  </a:ext>
                </a:extLst>
              </p:cNvPr>
              <p:cNvSpPr/>
              <p:nvPr/>
            </p:nvSpPr>
            <p:spPr>
              <a:xfrm>
                <a:off x="3852472" y="2244776"/>
                <a:ext cx="4487056" cy="845874"/>
              </a:xfrm>
              <a:prstGeom prst="triangle">
                <a:avLst>
                  <a:gd name="adj" fmla="val 52285"/>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Rectangle 73">
                <a:extLst>
                  <a:ext uri="{FF2B5EF4-FFF2-40B4-BE49-F238E27FC236}">
                    <a16:creationId xmlns:a16="http://schemas.microsoft.com/office/drawing/2014/main" id="{A135E3A6-8419-4D3D-B646-498CB5CA6813}"/>
                  </a:ext>
                </a:extLst>
              </p:cNvPr>
              <p:cNvSpPr/>
              <p:nvPr/>
            </p:nvSpPr>
            <p:spPr>
              <a:xfrm>
                <a:off x="4286667" y="3062454"/>
                <a:ext cx="3664429" cy="1071440"/>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0800000" scaled="1"/>
                <a:tileRect/>
              </a:gradFill>
              <a:ln/>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Rectangle 74">
                <a:extLst>
                  <a:ext uri="{FF2B5EF4-FFF2-40B4-BE49-F238E27FC236}">
                    <a16:creationId xmlns:a16="http://schemas.microsoft.com/office/drawing/2014/main" id="{3AF386E2-59F6-4282-BAC3-378F85C3F404}"/>
                  </a:ext>
                </a:extLst>
              </p:cNvPr>
              <p:cNvSpPr/>
              <p:nvPr/>
            </p:nvSpPr>
            <p:spPr>
              <a:xfrm>
                <a:off x="4301178" y="4105699"/>
                <a:ext cx="3664429" cy="507525"/>
              </a:xfrm>
              <a:prstGeom prst="rect">
                <a:avLst/>
              </a:prstGeom>
              <a:solidFill>
                <a:srgbClr val="002060"/>
              </a:solidFill>
              <a:ln w="38100">
                <a:solidFill>
                  <a:srgbClr val="00B050"/>
                </a:solidFill>
              </a:ln>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6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বাড়ি</a:t>
                </a:r>
                <a:r>
                  <a:rPr lang="en-US" sz="6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র </a:t>
                </a:r>
                <a:r>
                  <a:rPr lang="en-US" sz="6000" b="1" dirty="0" err="1">
                    <a:solidFill>
                      <a:schemeClr val="bg1"/>
                    </a:solidFill>
                    <a:effectLst>
                      <a:outerShdw blurRad="38100" dist="38100" dir="2700000" algn="tl">
                        <a:srgbClr val="000000">
                          <a:alpha val="43137"/>
                        </a:srgbClr>
                      </a:outerShdw>
                    </a:effectLst>
                    <a:latin typeface="NikoshBAN" pitchFamily="2" charset="0"/>
                    <a:cs typeface="NikoshBAN" pitchFamily="2" charset="0"/>
                  </a:rPr>
                  <a:t>কাজ</a:t>
                </a:r>
                <a:endParaRPr lang="en-US" sz="60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6" name="Flowchart: Process 75">
                <a:extLst>
                  <a:ext uri="{FF2B5EF4-FFF2-40B4-BE49-F238E27FC236}">
                    <a16:creationId xmlns:a16="http://schemas.microsoft.com/office/drawing/2014/main" id="{22643210-CAF1-4647-9785-49991352C426}"/>
                  </a:ext>
                </a:extLst>
              </p:cNvPr>
              <p:cNvSpPr/>
              <p:nvPr/>
            </p:nvSpPr>
            <p:spPr>
              <a:xfrm>
                <a:off x="6021216" y="3147042"/>
                <a:ext cx="523490" cy="845874"/>
              </a:xfrm>
              <a:prstGeom prst="flowChartProcess">
                <a:avLst/>
              </a:prstGeom>
              <a:solidFill>
                <a:srgbClr val="00B0F0"/>
              </a:solidFill>
              <a:ln w="28575"/>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0000"/>
                  </a:solidFill>
                </a:endParaRPr>
              </a:p>
            </p:txBody>
          </p:sp>
        </p:grpSp>
        <p:sp>
          <p:nvSpPr>
            <p:cNvPr id="3" name="Curved Right Arrow 2"/>
            <p:cNvSpPr/>
            <p:nvPr/>
          </p:nvSpPr>
          <p:spPr>
            <a:xfrm flipH="1">
              <a:off x="8007529" y="2231592"/>
              <a:ext cx="3130309" cy="4064705"/>
            </a:xfrm>
            <a:prstGeom prst="curvedRightArrow">
              <a:avLst>
                <a:gd name="adj1" fmla="val 15737"/>
                <a:gd name="adj2" fmla="val 50000"/>
                <a:gd name="adj3" fmla="val 18740"/>
              </a:avLst>
            </a:prstGeom>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Curved Right Arrow 76"/>
            <p:cNvSpPr/>
            <p:nvPr/>
          </p:nvSpPr>
          <p:spPr>
            <a:xfrm>
              <a:off x="1145128" y="2244119"/>
              <a:ext cx="3130309" cy="4064705"/>
            </a:xfrm>
            <a:prstGeom prst="curvedRightArrow">
              <a:avLst>
                <a:gd name="adj1" fmla="val 15737"/>
                <a:gd name="adj2" fmla="val 50000"/>
                <a:gd name="adj3" fmla="val 18740"/>
              </a:avLst>
            </a:prstGeom>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26C3152A-313E-44C4-8AF5-723E1900F14B}"/>
              </a:ext>
            </a:extLst>
          </p:cNvPr>
          <p:cNvSpPr txBox="1"/>
          <p:nvPr/>
        </p:nvSpPr>
        <p:spPr>
          <a:xfrm>
            <a:off x="1909735" y="3386711"/>
            <a:ext cx="8786380" cy="2123658"/>
          </a:xfrm>
          <a:prstGeom prst="rect">
            <a:avLst/>
          </a:prstGeom>
          <a:noFill/>
        </p:spPr>
        <p:txBody>
          <a:bodyPr wrap="none" rtlCol="0">
            <a:spAutoFit/>
          </a:bodyPr>
          <a:lstStyle/>
          <a:p>
            <a:r>
              <a:rPr lang="bn-BD" sz="4400" dirty="0">
                <a:solidFill>
                  <a:schemeClr val="tx1"/>
                </a:solidFill>
                <a:effectLst>
                  <a:glow rad="101600">
                    <a:schemeClr val="accent6">
                      <a:satMod val="175000"/>
                      <a:alpha val="40000"/>
                    </a:schemeClr>
                  </a:glow>
                </a:effectLst>
                <a:latin typeface="NikoshBAN" panose="02000000000000000000" pitchFamily="2" charset="0"/>
                <a:cs typeface="NikoshBAN" panose="02000000000000000000" pitchFamily="2" charset="0"/>
              </a:rPr>
              <a:t>ইহকালীন শান্তি ও পরকালীন মুক্তির দিকনির্দেশনায়</a:t>
            </a:r>
            <a:endParaRPr lang="en-US" sz="4400" dirty="0">
              <a:solidFill>
                <a:schemeClr val="tx1"/>
              </a:solidFill>
              <a:effectLst>
                <a:glow rad="101600">
                  <a:schemeClr val="accent6">
                    <a:satMod val="175000"/>
                    <a:alpha val="40000"/>
                  </a:schemeClr>
                </a:glow>
              </a:effectLst>
              <a:latin typeface="NikoshBAN" panose="02000000000000000000" pitchFamily="2" charset="0"/>
              <a:cs typeface="NikoshBAN" panose="02000000000000000000" pitchFamily="2" charset="0"/>
            </a:endParaRPr>
          </a:p>
          <a:p>
            <a:pPr algn="ctr"/>
            <a:r>
              <a:rPr lang="bn-BD" sz="4400" dirty="0">
                <a:solidFill>
                  <a:schemeClr val="tx1"/>
                </a:solidFill>
                <a:effectLst>
                  <a:glow rad="101600">
                    <a:schemeClr val="accent6">
                      <a:satMod val="175000"/>
                      <a:alpha val="40000"/>
                    </a:schemeClr>
                  </a:glow>
                </a:effectLst>
                <a:latin typeface="NikoshBAN" panose="02000000000000000000" pitchFamily="2" charset="0"/>
                <a:cs typeface="NikoshBAN" panose="02000000000000000000" pitchFamily="2" charset="0"/>
              </a:rPr>
              <a:t> কুরআনের ভূমিকা বিশ্লেষণ কর।</a:t>
            </a:r>
            <a:endParaRPr lang="en-US" sz="4400" dirty="0">
              <a:solidFill>
                <a:schemeClr val="tx1"/>
              </a:solidFill>
              <a:effectLst>
                <a:glow rad="101600">
                  <a:schemeClr val="accent6">
                    <a:satMod val="175000"/>
                    <a:alpha val="40000"/>
                  </a:schemeClr>
                </a:glow>
              </a:effectLst>
              <a:latin typeface="NikoshBAN" panose="02000000000000000000" pitchFamily="2" charset="0"/>
              <a:cs typeface="NikoshBAN" panose="02000000000000000000" pitchFamily="2" charset="0"/>
            </a:endParaRPr>
          </a:p>
          <a:p>
            <a:endParaRPr lang="en-US" sz="4400" dirty="0">
              <a:effectLst>
                <a:glow rad="101600">
                  <a:schemeClr val="accent6">
                    <a:satMod val="175000"/>
                    <a:alpha val="40000"/>
                  </a:schemeClr>
                </a:glow>
              </a:effectLst>
            </a:endParaRPr>
          </a:p>
        </p:txBody>
      </p:sp>
    </p:spTree>
    <p:extLst>
      <p:ext uri="{BB962C8B-B14F-4D97-AF65-F5344CB8AC3E}">
        <p14:creationId xmlns:p14="http://schemas.microsoft.com/office/powerpoint/2010/main" val="183613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3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E837C98-F4BC-4B76-9088-1508706471C2}"/>
              </a:ext>
            </a:extLst>
          </p:cNvPr>
          <p:cNvPicPr>
            <a:picLocks noChangeAspect="1"/>
          </p:cNvPicPr>
          <p:nvPr/>
        </p:nvPicPr>
        <p:blipFill rotWithShape="1">
          <a:blip r:embed="rId2">
            <a:extLst>
              <a:ext uri="{28A0092B-C50C-407E-A947-70E740481C1C}">
                <a14:useLocalDpi xmlns:a14="http://schemas.microsoft.com/office/drawing/2010/main" val="0"/>
              </a:ext>
            </a:extLst>
          </a:blip>
          <a:srcRect l="11207" t="2248" r="10452" b="3570"/>
          <a:stretch/>
        </p:blipFill>
        <p:spPr>
          <a:xfrm>
            <a:off x="6387605" y="1364105"/>
            <a:ext cx="4842015" cy="47818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p:cNvSpPr txBox="1"/>
          <p:nvPr/>
        </p:nvSpPr>
        <p:spPr>
          <a:xfrm>
            <a:off x="1124855" y="93192"/>
            <a:ext cx="10065576" cy="1446550"/>
          </a:xfrm>
          <a:prstGeom prst="rect">
            <a:avLst/>
          </a:prstGeom>
          <a:noFill/>
        </p:spPr>
        <p:txBody>
          <a:bodyPr wrap="none" rtlCol="0">
            <a:spAutoFit/>
          </a:bodyPr>
          <a:lstStyle/>
          <a:p>
            <a:r>
              <a:rPr lang="en-US" sz="8800" b="1" dirty="0" err="1">
                <a:ln>
                  <a:solidFill>
                    <a:srgbClr val="FFFF00"/>
                  </a:solidFill>
                </a:ln>
                <a:solidFill>
                  <a:srgbClr val="00B0F0"/>
                </a:solidFill>
                <a:effectLst>
                  <a:glow rad="139700">
                    <a:schemeClr val="accent4">
                      <a:satMod val="175000"/>
                      <a:alpha val="40000"/>
                    </a:schemeClr>
                  </a:glow>
                </a:effectLst>
                <a:latin typeface="NikoshBAN" panose="02000000000000000000" pitchFamily="2" charset="0"/>
                <a:cs typeface="NikoshBAN" panose="02000000000000000000" pitchFamily="2" charset="0"/>
              </a:rPr>
              <a:t>আজ</a:t>
            </a:r>
            <a:r>
              <a:rPr lang="en-US" sz="8800" b="1" dirty="0">
                <a:ln>
                  <a:solidFill>
                    <a:srgbClr val="FFFF00"/>
                  </a:solidFill>
                </a:ln>
                <a:solidFill>
                  <a:srgbClr val="00B0F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8800" b="1" dirty="0" err="1">
                <a:ln>
                  <a:solidFill>
                    <a:srgbClr val="FFFF00"/>
                  </a:solidFill>
                </a:ln>
                <a:solidFill>
                  <a:srgbClr val="00B0F0"/>
                </a:solidFill>
                <a:effectLst>
                  <a:glow rad="139700">
                    <a:schemeClr val="accent4">
                      <a:satMod val="175000"/>
                      <a:alpha val="40000"/>
                    </a:schemeClr>
                  </a:glow>
                </a:effectLst>
                <a:latin typeface="NikoshBAN" panose="02000000000000000000" pitchFamily="2" charset="0"/>
                <a:cs typeface="NikoshBAN" panose="02000000000000000000" pitchFamily="2" charset="0"/>
              </a:rPr>
              <a:t>আর</a:t>
            </a:r>
            <a:r>
              <a:rPr lang="en-US" sz="8800" b="1" dirty="0">
                <a:ln>
                  <a:solidFill>
                    <a:srgbClr val="FFFF00"/>
                  </a:solidFill>
                </a:ln>
                <a:solidFill>
                  <a:srgbClr val="00B0F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8800" b="1" dirty="0" err="1">
                <a:ln>
                  <a:solidFill>
                    <a:srgbClr val="FFFF00"/>
                  </a:solidFill>
                </a:ln>
                <a:solidFill>
                  <a:srgbClr val="00B0F0"/>
                </a:solidFill>
                <a:effectLst>
                  <a:glow rad="139700">
                    <a:schemeClr val="accent4">
                      <a:satMod val="175000"/>
                      <a:alpha val="40000"/>
                    </a:schemeClr>
                  </a:glow>
                </a:effectLst>
                <a:latin typeface="NikoshBAN" panose="02000000000000000000" pitchFamily="2" charset="0"/>
                <a:cs typeface="NikoshBAN" panose="02000000000000000000" pitchFamily="2" charset="0"/>
              </a:rPr>
              <a:t>নয়</a:t>
            </a:r>
            <a:r>
              <a:rPr lang="en-US" sz="8800" b="1" dirty="0">
                <a:ln>
                  <a:solidFill>
                    <a:srgbClr val="FFFF00"/>
                  </a:solidFill>
                </a:ln>
                <a:solidFill>
                  <a:srgbClr val="00B0F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8800" b="1" dirty="0" err="1">
                <a:ln>
                  <a:solidFill>
                    <a:srgbClr val="FFFF00"/>
                  </a:solidFill>
                </a:ln>
                <a:solidFill>
                  <a:srgbClr val="C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আল্লাহ্</a:t>
            </a:r>
            <a:r>
              <a:rPr lang="en-US" sz="8800" b="1" dirty="0">
                <a:ln>
                  <a:solidFill>
                    <a:srgbClr val="FFFF00"/>
                  </a:solidFill>
                </a:ln>
                <a:solidFill>
                  <a:srgbClr val="C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8800" b="1" dirty="0" err="1">
                <a:ln>
                  <a:solidFill>
                    <a:srgbClr val="FFFF00"/>
                  </a:solidFill>
                </a:ln>
                <a:solidFill>
                  <a:srgbClr val="C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হাফেজ</a:t>
            </a:r>
            <a:endParaRPr lang="en-US" sz="8800" b="1" dirty="0">
              <a:ln>
                <a:solidFill>
                  <a:srgbClr val="FFFF00"/>
                </a:solidFill>
              </a:ln>
              <a:solidFill>
                <a:srgbClr val="C00000"/>
              </a:solidFill>
              <a:effectLst>
                <a:glow rad="1397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3" name="Picture 3" descr="C:\Users\Md. Yunus Azad\Desktop\Untitled2.png">
            <a:extLst>
              <a:ext uri="{FF2B5EF4-FFF2-40B4-BE49-F238E27FC236}">
                <a16:creationId xmlns:a16="http://schemas.microsoft.com/office/drawing/2014/main" id="{B52A79E3-0C4A-41AD-A69E-03260FEC13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03" t="9904" r="54868" b="35643"/>
          <a:stretch/>
        </p:blipFill>
        <p:spPr bwMode="auto">
          <a:xfrm>
            <a:off x="854439" y="1364105"/>
            <a:ext cx="5021706" cy="46019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17906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nodeType="withEffect">
                                  <p:stCondLst>
                                    <p:cond delay="0"/>
                                  </p:stCondLst>
                                  <p:childTnLst>
                                    <p:animClr clrSpc="rgb" dir="cw">
                                      <p:cBhvr override="childStyle">
                                        <p:cTn id="6" dur="2000" fill="hold"/>
                                        <p:tgtEl>
                                          <p:spTgt spid="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365760" y="1278188"/>
            <a:ext cx="11482251"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71" name="Picture 70">
            <a:extLst>
              <a:ext uri="{FF2B5EF4-FFF2-40B4-BE49-F238E27FC236}">
                <a16:creationId xmlns:a16="http://schemas.microsoft.com/office/drawing/2014/main" id="{49C14534-11E1-44CB-8476-23DBCEFB0D3A}"/>
              </a:ext>
            </a:extLst>
          </p:cNvPr>
          <p:cNvPicPr>
            <a:picLocks noChangeAspect="1"/>
          </p:cNvPicPr>
          <p:nvPr/>
        </p:nvPicPr>
        <p:blipFill rotWithShape="1">
          <a:blip r:embed="rId4">
            <a:extLst>
              <a:ext uri="{28A0092B-C50C-407E-A947-70E740481C1C}">
                <a14:useLocalDpi xmlns:a14="http://schemas.microsoft.com/office/drawing/2010/main" val="0"/>
              </a:ext>
            </a:extLst>
          </a:blip>
          <a:srcRect l="8334" t="6010" r="8332" b="24357"/>
          <a:stretch/>
        </p:blipFill>
        <p:spPr>
          <a:xfrm>
            <a:off x="3999871" y="1324130"/>
            <a:ext cx="5588000" cy="3236686"/>
          </a:xfrm>
          <a:prstGeom prst="rect">
            <a:avLst/>
          </a:prstGeom>
        </p:spPr>
      </p:pic>
      <p:sp>
        <p:nvSpPr>
          <p:cNvPr id="73" name="TextBox 72">
            <a:extLst>
              <a:ext uri="{FF2B5EF4-FFF2-40B4-BE49-F238E27FC236}">
                <a16:creationId xmlns:a16="http://schemas.microsoft.com/office/drawing/2014/main" id="{7CB81782-F11A-4D29-AA63-398937C19187}"/>
              </a:ext>
            </a:extLst>
          </p:cNvPr>
          <p:cNvSpPr txBox="1"/>
          <p:nvPr/>
        </p:nvSpPr>
        <p:spPr>
          <a:xfrm>
            <a:off x="2147717" y="418768"/>
            <a:ext cx="7896567" cy="830997"/>
          </a:xfrm>
          <a:prstGeom prst="rect">
            <a:avLst/>
          </a:prstGeom>
          <a:noFill/>
          <a:ln>
            <a:noFill/>
          </a:ln>
        </p:spPr>
        <p:txBody>
          <a:bodyPr wrap="square" rtlCol="0">
            <a:spAutoFit/>
          </a:bodyPr>
          <a:lstStyle/>
          <a:p>
            <a:pPr algn="ctr"/>
            <a:r>
              <a:rPr lang="bn-BD" sz="4800" b="1" dirty="0">
                <a:effectLst>
                  <a:glow rad="101600">
                    <a:schemeClr val="accent6">
                      <a:satMod val="175000"/>
                      <a:alpha val="40000"/>
                    </a:schemeClr>
                  </a:glow>
                </a:effectLst>
                <a:latin typeface="NikoshBAN" pitchFamily="2" charset="0"/>
                <a:cs typeface="NikoshBAN" pitchFamily="2" charset="0"/>
              </a:rPr>
              <a:t>বলতো দেখি  কীসের</a:t>
            </a:r>
            <a:r>
              <a:rPr lang="en-US" sz="4800" b="1" dirty="0">
                <a:effectLst>
                  <a:glow rad="101600">
                    <a:schemeClr val="accent6">
                      <a:satMod val="175000"/>
                      <a:alpha val="40000"/>
                    </a:schemeClr>
                  </a:glow>
                </a:effectLst>
                <a:latin typeface="NikoshBAN" pitchFamily="2" charset="0"/>
                <a:cs typeface="NikoshBAN" pitchFamily="2" charset="0"/>
              </a:rPr>
              <a:t> </a:t>
            </a:r>
            <a:r>
              <a:rPr lang="en-US" sz="4800" b="1" dirty="0" err="1">
                <a:effectLst>
                  <a:glow rad="101600">
                    <a:schemeClr val="accent6">
                      <a:satMod val="175000"/>
                      <a:alpha val="40000"/>
                    </a:schemeClr>
                  </a:glow>
                </a:effectLst>
                <a:latin typeface="NikoshBAN" pitchFamily="2" charset="0"/>
                <a:cs typeface="NikoshBAN" pitchFamily="2" charset="0"/>
              </a:rPr>
              <a:t>ছবি</a:t>
            </a:r>
            <a:r>
              <a:rPr lang="en-US" sz="4800" b="1" dirty="0">
                <a:effectLst>
                  <a:glow rad="101600">
                    <a:schemeClr val="accent6">
                      <a:satMod val="175000"/>
                      <a:alpha val="40000"/>
                    </a:schemeClr>
                  </a:glow>
                </a:effectLst>
                <a:latin typeface="NikoshBAN" pitchFamily="2" charset="0"/>
                <a:cs typeface="NikoshBAN" pitchFamily="2" charset="0"/>
              </a:rPr>
              <a:t> </a:t>
            </a:r>
            <a:r>
              <a:rPr lang="en-US" sz="4800" b="1" dirty="0" err="1">
                <a:effectLst>
                  <a:glow rad="101600">
                    <a:schemeClr val="accent6">
                      <a:satMod val="175000"/>
                      <a:alpha val="40000"/>
                    </a:schemeClr>
                  </a:glow>
                </a:effectLst>
                <a:latin typeface="NikoshBAN" pitchFamily="2" charset="0"/>
                <a:cs typeface="NikoshBAN" pitchFamily="2" charset="0"/>
              </a:rPr>
              <a:t>দেখতে</a:t>
            </a:r>
            <a:r>
              <a:rPr lang="en-US" sz="4800" b="1" dirty="0">
                <a:effectLst>
                  <a:glow rad="101600">
                    <a:schemeClr val="accent6">
                      <a:satMod val="175000"/>
                      <a:alpha val="40000"/>
                    </a:schemeClr>
                  </a:glow>
                </a:effectLst>
                <a:latin typeface="NikoshBAN" pitchFamily="2" charset="0"/>
                <a:cs typeface="NikoshBAN" pitchFamily="2" charset="0"/>
              </a:rPr>
              <a:t> </a:t>
            </a:r>
            <a:r>
              <a:rPr lang="en-US" sz="4800" b="1" dirty="0" err="1">
                <a:effectLst>
                  <a:glow rad="101600">
                    <a:schemeClr val="accent6">
                      <a:satMod val="175000"/>
                      <a:alpha val="40000"/>
                    </a:schemeClr>
                  </a:glow>
                </a:effectLst>
                <a:latin typeface="NikoshBAN" pitchFamily="2" charset="0"/>
                <a:cs typeface="NikoshBAN" pitchFamily="2" charset="0"/>
              </a:rPr>
              <a:t>পাচ্ছ</a:t>
            </a:r>
            <a:r>
              <a:rPr lang="bn-BD" sz="4800" b="1" dirty="0">
                <a:effectLst>
                  <a:glow rad="101600">
                    <a:schemeClr val="accent6">
                      <a:satMod val="175000"/>
                      <a:alpha val="40000"/>
                    </a:schemeClr>
                  </a:glow>
                </a:effectLst>
                <a:latin typeface="NikoshBAN" pitchFamily="2" charset="0"/>
                <a:cs typeface="NikoshBAN" pitchFamily="2" charset="0"/>
              </a:rPr>
              <a:t> ?</a:t>
            </a:r>
            <a:endParaRPr lang="en-US" sz="4800" b="1" dirty="0">
              <a:effectLst>
                <a:glow rad="101600">
                  <a:schemeClr val="accent6">
                    <a:satMod val="175000"/>
                    <a:alpha val="40000"/>
                  </a:schemeClr>
                </a:glow>
              </a:effectLst>
              <a:latin typeface="NikoshBAN" pitchFamily="2" charset="0"/>
              <a:cs typeface="NikoshBAN" pitchFamily="2" charset="0"/>
            </a:endParaRPr>
          </a:p>
        </p:txBody>
      </p:sp>
      <p:pic>
        <p:nvPicPr>
          <p:cNvPr id="75" name="~HBT-100.MP3">
            <a:hlinkClick r:id="" action="ppaction://media"/>
            <a:extLst>
              <a:ext uri="{FF2B5EF4-FFF2-40B4-BE49-F238E27FC236}">
                <a16:creationId xmlns:a16="http://schemas.microsoft.com/office/drawing/2014/main" id="{0CD29BC8-EDD3-47C5-88AE-4A721F0587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64087" y="2516947"/>
            <a:ext cx="1844840" cy="1844840"/>
          </a:xfrm>
          <a:prstGeom prst="rect">
            <a:avLst/>
          </a:prstGeom>
          <a:ln w="38100">
            <a:solidFill>
              <a:schemeClr val="tx1"/>
            </a:solidFill>
          </a:ln>
        </p:spPr>
      </p:pic>
      <p:sp>
        <p:nvSpPr>
          <p:cNvPr id="76" name="TextBox 75">
            <a:extLst>
              <a:ext uri="{FF2B5EF4-FFF2-40B4-BE49-F238E27FC236}">
                <a16:creationId xmlns:a16="http://schemas.microsoft.com/office/drawing/2014/main" id="{2F8F64DD-765B-4580-8BBA-020ED17DED64}"/>
              </a:ext>
            </a:extLst>
          </p:cNvPr>
          <p:cNvSpPr txBox="1"/>
          <p:nvPr/>
        </p:nvSpPr>
        <p:spPr>
          <a:xfrm>
            <a:off x="1237956" y="5368394"/>
            <a:ext cx="4723360" cy="707886"/>
          </a:xfrm>
          <a:prstGeom prst="rect">
            <a:avLst/>
          </a:prstGeom>
          <a:noFill/>
          <a:ln w="38100">
            <a:solidFill>
              <a:schemeClr val="accent1"/>
            </a:solidFill>
            <a:prstDash val="dash"/>
          </a:ln>
        </p:spPr>
        <p:txBody>
          <a:bodyPr wrap="square" rtlCol="0">
            <a:spAutoFit/>
          </a:bodyPr>
          <a:lstStyle/>
          <a:p>
            <a:pPr algn="ctr"/>
            <a:r>
              <a:rPr lang="en-US" sz="4000" b="1" dirty="0">
                <a:latin typeface="NikoshBAN" pitchFamily="2" charset="0"/>
                <a:cs typeface="NikoshBAN" pitchFamily="2" charset="0"/>
              </a:rPr>
              <a:t>অ</a:t>
            </a:r>
            <a:r>
              <a:rPr lang="bn-BD" sz="4000" b="1" dirty="0">
                <a:latin typeface="NikoshBAN" pitchFamily="2" charset="0"/>
                <a:cs typeface="NikoshBAN" pitchFamily="2" charset="0"/>
              </a:rPr>
              <a:t>ডিওতে কী শুনতে পেলে ? </a:t>
            </a:r>
            <a:endParaRPr lang="en-US" sz="4000" b="1" dirty="0">
              <a:latin typeface="NikoshBAN" pitchFamily="2" charset="0"/>
              <a:cs typeface="NikoshBAN" pitchFamily="2" charset="0"/>
            </a:endParaRPr>
          </a:p>
        </p:txBody>
      </p:sp>
      <p:sp>
        <p:nvSpPr>
          <p:cNvPr id="77" name="TextBox 76">
            <a:extLst>
              <a:ext uri="{FF2B5EF4-FFF2-40B4-BE49-F238E27FC236}">
                <a16:creationId xmlns:a16="http://schemas.microsoft.com/office/drawing/2014/main" id="{F21F998E-9598-4ADC-8052-90991DA13AAC}"/>
              </a:ext>
            </a:extLst>
          </p:cNvPr>
          <p:cNvSpPr txBox="1"/>
          <p:nvPr/>
        </p:nvSpPr>
        <p:spPr>
          <a:xfrm>
            <a:off x="723270" y="3061045"/>
            <a:ext cx="6007313" cy="707886"/>
          </a:xfrm>
          <a:prstGeom prst="rect">
            <a:avLst/>
          </a:prstGeom>
          <a:noFill/>
          <a:ln>
            <a:noFill/>
          </a:ln>
        </p:spPr>
        <p:txBody>
          <a:bodyPr wrap="square" rtlCol="0">
            <a:spAutoFit/>
          </a:bodyPr>
          <a:lstStyle/>
          <a:p>
            <a:pPr algn="ctr"/>
            <a:r>
              <a:rPr lang="bn-BD" sz="4000" b="1" dirty="0">
                <a:effectLst>
                  <a:glow rad="139700">
                    <a:schemeClr val="accent4">
                      <a:satMod val="175000"/>
                      <a:alpha val="40000"/>
                    </a:schemeClr>
                  </a:glow>
                </a:effectLst>
                <a:latin typeface="NikoshBAN" pitchFamily="2" charset="0"/>
                <a:cs typeface="NikoshBAN" pitchFamily="2" charset="0"/>
              </a:rPr>
              <a:t>এখন আমরা  অডিও টি শুনব  </a:t>
            </a:r>
            <a:endParaRPr lang="en-US" sz="4000" b="1" dirty="0">
              <a:effectLst>
                <a:glow rad="139700">
                  <a:schemeClr val="accent4">
                    <a:satMod val="175000"/>
                    <a:alpha val="40000"/>
                  </a:schemeClr>
                </a:glow>
              </a:effectLst>
              <a:latin typeface="NikoshBAN" pitchFamily="2" charset="0"/>
              <a:cs typeface="NikoshBAN" pitchFamily="2" charset="0"/>
            </a:endParaRPr>
          </a:p>
        </p:txBody>
      </p:sp>
      <p:sp>
        <p:nvSpPr>
          <p:cNvPr id="78" name="TextBox 77">
            <a:extLst>
              <a:ext uri="{FF2B5EF4-FFF2-40B4-BE49-F238E27FC236}">
                <a16:creationId xmlns:a16="http://schemas.microsoft.com/office/drawing/2014/main" id="{371DEF5F-4CAE-44BE-8504-B24D4B970CB1}"/>
              </a:ext>
            </a:extLst>
          </p:cNvPr>
          <p:cNvSpPr txBox="1"/>
          <p:nvPr/>
        </p:nvSpPr>
        <p:spPr>
          <a:xfrm>
            <a:off x="7032569" y="5461245"/>
            <a:ext cx="3602605" cy="646331"/>
          </a:xfrm>
          <a:prstGeom prst="rect">
            <a:avLst/>
          </a:prstGeom>
          <a:noFill/>
          <a:ln w="57150">
            <a:solidFill>
              <a:schemeClr val="accent1"/>
            </a:solidFill>
          </a:ln>
        </p:spPr>
        <p:txBody>
          <a:bodyPr wrap="square" rtlCol="0">
            <a:spAutoFit/>
          </a:bodyPr>
          <a:lstStyle/>
          <a:p>
            <a:pPr algn="ctr"/>
            <a:r>
              <a:rPr lang="bn-BD" sz="3600" b="1" dirty="0">
                <a:solidFill>
                  <a:srgbClr val="FF0000"/>
                </a:solidFill>
                <a:latin typeface="NikoshBAN" pitchFamily="2" charset="0"/>
                <a:cs typeface="NikoshBAN" pitchFamily="2" charset="0"/>
              </a:rPr>
              <a:t>কোরআন তিলাওয়াত </a:t>
            </a:r>
            <a:endParaRPr lang="en-US" sz="36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863206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73"/>
                                        </p:tgtEl>
                                      </p:cBhvr>
                                    </p:animEffect>
                                    <p:set>
                                      <p:cBhvr>
                                        <p:cTn id="7" dur="1" fill="hold">
                                          <p:stCondLst>
                                            <p:cond delay="499"/>
                                          </p:stCondLst>
                                        </p:cTn>
                                        <p:tgtEl>
                                          <p:spTgt spid="73"/>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71"/>
                                        </p:tgtEl>
                                      </p:cBhvr>
                                    </p:animEffect>
                                    <p:set>
                                      <p:cBhvr>
                                        <p:cTn id="10" dur="1" fill="hold">
                                          <p:stCondLst>
                                            <p:cond delay="499"/>
                                          </p:stCondLst>
                                        </p:cTn>
                                        <p:tgtEl>
                                          <p:spTgt spid="7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arn(inVertical)">
                                      <p:cBhvr>
                                        <p:cTn id="15" dur="500"/>
                                        <p:tgtEl>
                                          <p:spTgt spid="77"/>
                                        </p:tgtEl>
                                      </p:cBhvr>
                                    </p:animEffect>
                                  </p:childTnLst>
                                </p:cTn>
                              </p:par>
                              <p:par>
                                <p:cTn id="16" presetID="16" presetClass="entr" presetSubtype="21" fill="hold"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barn(inVertical)">
                                      <p:cBhvr>
                                        <p:cTn id="18" dur="5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barn(inVertical)">
                                      <p:cBhvr>
                                        <p:cTn id="23" dur="500"/>
                                        <p:tgtEl>
                                          <p:spTgt spid="7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circle(in)">
                                      <p:cBhvr>
                                        <p:cTn id="28"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6604">
                <p:cTn id="29" fill="hold" display="0">
                  <p:stCondLst>
                    <p:cond delay="indefinite"/>
                  </p:stCondLst>
                  <p:endCondLst>
                    <p:cond evt="onStopAudio" delay="0">
                      <p:tgtEl>
                        <p:sldTgt/>
                      </p:tgtEl>
                    </p:cond>
                  </p:endCondLst>
                </p:cTn>
                <p:tgtEl>
                  <p:spTgt spid="75"/>
                </p:tgtEl>
              </p:cMediaNode>
            </p:audio>
          </p:childTnLst>
        </p:cTn>
      </p:par>
    </p:tnLst>
    <p:bldLst>
      <p:bldP spid="73" grpId="0" animBg="1"/>
      <p:bldP spid="76" grpId="0" animBg="1"/>
      <p:bldP spid="77" grpId="0" animBg="1"/>
      <p:bldP spid="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365760" y="1278188"/>
            <a:ext cx="1148225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3" name="TextBox 72">
            <a:extLst>
              <a:ext uri="{FF2B5EF4-FFF2-40B4-BE49-F238E27FC236}">
                <a16:creationId xmlns:a16="http://schemas.microsoft.com/office/drawing/2014/main" id="{7CB81782-F11A-4D29-AA63-398937C19187}"/>
              </a:ext>
            </a:extLst>
          </p:cNvPr>
          <p:cNvSpPr txBox="1"/>
          <p:nvPr/>
        </p:nvSpPr>
        <p:spPr>
          <a:xfrm>
            <a:off x="3873329" y="213477"/>
            <a:ext cx="5012738" cy="1323439"/>
          </a:xfrm>
          <a:prstGeom prst="rect">
            <a:avLst/>
          </a:prstGeom>
          <a:noFill/>
          <a:ln>
            <a:noFill/>
          </a:ln>
        </p:spPr>
        <p:txBody>
          <a:bodyPr wrap="square" rtlCol="0">
            <a:spAutoFit/>
          </a:bodyPr>
          <a:lstStyle/>
          <a:p>
            <a:pPr algn="ctr"/>
            <a:r>
              <a:rPr lang="en-US" sz="8000" b="1" dirty="0" err="1">
                <a:ln w="38100">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latin typeface="NikoshBAN" pitchFamily="2" charset="0"/>
                <a:cs typeface="NikoshBAN" pitchFamily="2" charset="0"/>
              </a:rPr>
              <a:t>আজকের</a:t>
            </a:r>
            <a:r>
              <a:rPr lang="en-US" sz="8000" b="1" dirty="0">
                <a:ln w="38100">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latin typeface="NikoshBAN" pitchFamily="2" charset="0"/>
                <a:cs typeface="NikoshBAN" pitchFamily="2" charset="0"/>
              </a:rPr>
              <a:t> </a:t>
            </a:r>
            <a:r>
              <a:rPr lang="en-US" sz="8000" b="1" dirty="0" err="1">
                <a:ln w="38100">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latin typeface="NikoshBAN" pitchFamily="2" charset="0"/>
                <a:cs typeface="NikoshBAN" pitchFamily="2" charset="0"/>
              </a:rPr>
              <a:t>পাঠ</a:t>
            </a:r>
            <a:endParaRPr lang="en-US" sz="8000" b="1" dirty="0">
              <a:ln w="38100">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latin typeface="NikoshBAN" pitchFamily="2" charset="0"/>
              <a:cs typeface="NikoshBAN" pitchFamily="2" charset="0"/>
            </a:endParaRPr>
          </a:p>
        </p:txBody>
      </p:sp>
      <p:pic>
        <p:nvPicPr>
          <p:cNvPr id="9" name="Picture 8">
            <a:extLst>
              <a:ext uri="{FF2B5EF4-FFF2-40B4-BE49-F238E27FC236}">
                <a16:creationId xmlns:a16="http://schemas.microsoft.com/office/drawing/2014/main" id="{0221FA3D-1133-45A3-A8D4-2409C31D6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304" y="1437583"/>
            <a:ext cx="8060789" cy="3668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A5C1FB9F-C2E4-4417-81C2-87B0340B306E}"/>
              </a:ext>
            </a:extLst>
          </p:cNvPr>
          <p:cNvSpPr/>
          <p:nvPr/>
        </p:nvSpPr>
        <p:spPr>
          <a:xfrm>
            <a:off x="2980010" y="5265967"/>
            <a:ext cx="6597748" cy="1041007"/>
          </a:xfrm>
          <a:prstGeom prst="rect">
            <a:avLst/>
          </a:prstGeom>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ibl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ctr"/>
            <a:r>
              <a:rPr lang="en-US" sz="7200" b="1" dirty="0" err="1">
                <a:latin typeface="NikoshBAN" panose="02000000000000000000" pitchFamily="2" charset="0"/>
                <a:cs typeface="NikoshBAN" panose="02000000000000000000" pitchFamily="2" charset="0"/>
              </a:rPr>
              <a:t>আল-কুরআনের</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পরিচয়</a:t>
            </a:r>
            <a:endParaRPr lang="en-US" sz="7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56486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365760" y="1278188"/>
            <a:ext cx="1148225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3" name="TextBox 72">
            <a:extLst>
              <a:ext uri="{FF2B5EF4-FFF2-40B4-BE49-F238E27FC236}">
                <a16:creationId xmlns:a16="http://schemas.microsoft.com/office/drawing/2014/main" id="{7CB81782-F11A-4D29-AA63-398937C19187}"/>
              </a:ext>
            </a:extLst>
          </p:cNvPr>
          <p:cNvSpPr txBox="1"/>
          <p:nvPr/>
        </p:nvSpPr>
        <p:spPr>
          <a:xfrm>
            <a:off x="2147716" y="220872"/>
            <a:ext cx="7896567" cy="1323439"/>
          </a:xfrm>
          <a:prstGeom prst="rect">
            <a:avLst/>
          </a:prstGeom>
          <a:noFill/>
          <a:ln>
            <a:noFill/>
          </a:ln>
        </p:spPr>
        <p:txBody>
          <a:bodyPr wrap="square" rtlCol="0">
            <a:spAutoFit/>
          </a:bodyPr>
          <a:lstStyle/>
          <a:p>
            <a:pPr algn="ctr"/>
            <a:r>
              <a:rPr lang="en-US" sz="8000" b="1" dirty="0" err="1">
                <a:effectLst>
                  <a:glow rad="101600">
                    <a:schemeClr val="accent6">
                      <a:satMod val="175000"/>
                      <a:alpha val="40000"/>
                    </a:schemeClr>
                  </a:glow>
                </a:effectLst>
                <a:latin typeface="NikoshBAN" pitchFamily="2" charset="0"/>
                <a:cs typeface="NikoshBAN" pitchFamily="2" charset="0"/>
              </a:rPr>
              <a:t>শিখনফল</a:t>
            </a:r>
            <a:endParaRPr lang="en-US" sz="8000" b="1" dirty="0">
              <a:effectLst>
                <a:glow rad="101600">
                  <a:schemeClr val="accent6">
                    <a:satMod val="175000"/>
                    <a:alpha val="40000"/>
                  </a:schemeClr>
                </a:glow>
              </a:effectLst>
              <a:latin typeface="NikoshBAN" pitchFamily="2" charset="0"/>
              <a:cs typeface="NikoshBAN" pitchFamily="2" charset="0"/>
            </a:endParaRPr>
          </a:p>
        </p:txBody>
      </p:sp>
      <p:sp>
        <p:nvSpPr>
          <p:cNvPr id="4" name="Rectangle 3">
            <a:extLst>
              <a:ext uri="{FF2B5EF4-FFF2-40B4-BE49-F238E27FC236}">
                <a16:creationId xmlns:a16="http://schemas.microsoft.com/office/drawing/2014/main" id="{877F44CC-04E9-4598-8A5F-9079EEF33958}"/>
              </a:ext>
            </a:extLst>
          </p:cNvPr>
          <p:cNvSpPr/>
          <p:nvPr/>
        </p:nvSpPr>
        <p:spPr>
          <a:xfrm>
            <a:off x="739055" y="2806019"/>
            <a:ext cx="10047808" cy="1938992"/>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742950" indent="-742950">
              <a:buFont typeface="+mj-lt"/>
              <a:buAutoNum type="arabicPeriod"/>
            </a:pPr>
            <a:r>
              <a:rPr lang="bn-BD" sz="4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আল কুরআনের পরিচিতি বলতে পারবে। </a:t>
            </a:r>
          </a:p>
          <a:p>
            <a:pPr marL="742950" indent="-742950">
              <a:buFont typeface="+mj-lt"/>
              <a:buAutoNum type="arabicPeriod"/>
            </a:pPr>
            <a:r>
              <a:rPr lang="bn-BD" sz="4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আল কুরআন অবতরণ  সর্ম্পকে বর্ণনা করতে  পারবে। </a:t>
            </a:r>
          </a:p>
          <a:p>
            <a:pPr marL="742950" indent="-742950">
              <a:buFont typeface="+mj-lt"/>
              <a:buAutoNum type="arabicPeriod"/>
            </a:pPr>
            <a:r>
              <a:rPr lang="bn-BD" sz="4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আল কুরআনের  বৈশিষ্ট্য ও গুরুত্ব বিশ্লেষণ করতে পারবে।</a:t>
            </a:r>
            <a:r>
              <a:rPr lang="bn-BD" sz="40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p>
        </p:txBody>
      </p:sp>
      <p:sp>
        <p:nvSpPr>
          <p:cNvPr id="5" name="Rectangle 4">
            <a:extLst>
              <a:ext uri="{FF2B5EF4-FFF2-40B4-BE49-F238E27FC236}">
                <a16:creationId xmlns:a16="http://schemas.microsoft.com/office/drawing/2014/main" id="{79508354-8984-43E4-9E2C-B5A15BF95D8D}"/>
              </a:ext>
            </a:extLst>
          </p:cNvPr>
          <p:cNvSpPr/>
          <p:nvPr/>
        </p:nvSpPr>
        <p:spPr>
          <a:xfrm>
            <a:off x="1134855" y="1690514"/>
            <a:ext cx="4792996" cy="646331"/>
          </a:xfrm>
          <a:prstGeom prst="rect">
            <a:avLst/>
          </a:prstGeom>
        </p:spPr>
        <p:txBody>
          <a:bodyPr wrap="square">
            <a:spAutoFit/>
          </a:bodyPr>
          <a:lstStyle/>
          <a:p>
            <a:r>
              <a:rPr lang="bn-BD" sz="3600" b="1" dirty="0">
                <a:solidFill>
                  <a:srgbClr val="002060"/>
                </a:solidFill>
                <a:effectLst>
                  <a:glow rad="101600">
                    <a:schemeClr val="accent2">
                      <a:satMod val="175000"/>
                      <a:alpha val="40000"/>
                    </a:schemeClr>
                  </a:glow>
                </a:effectLst>
                <a:latin typeface="NikoshBAN" panose="02000000000000000000" pitchFamily="2" charset="0"/>
                <a:cs typeface="NikoshBAN" panose="02000000000000000000" pitchFamily="2" charset="0"/>
              </a:rPr>
              <a:t>এ</a:t>
            </a:r>
            <a:r>
              <a:rPr lang="en-US" sz="3600" b="1" dirty="0">
                <a:solidFill>
                  <a:srgbClr val="002060"/>
                </a:solidFill>
                <a:effectLst>
                  <a:glow rad="101600">
                    <a:schemeClr val="accent2">
                      <a:satMod val="175000"/>
                      <a:alpha val="40000"/>
                    </a:schemeClr>
                  </a:glow>
                </a:effectLst>
                <a:latin typeface="NikoshBAN" panose="02000000000000000000" pitchFamily="2" charset="0"/>
                <a:cs typeface="NikoshBAN" panose="02000000000000000000" pitchFamily="2" charset="0"/>
              </a:rPr>
              <a:t>ই</a:t>
            </a:r>
            <a:r>
              <a:rPr lang="bn-BD" sz="3600" b="1" dirty="0">
                <a:solidFill>
                  <a:srgbClr val="002060"/>
                </a:solidFill>
                <a:effectLst>
                  <a:glow rad="101600">
                    <a:schemeClr val="accent2">
                      <a:satMod val="175000"/>
                      <a:alpha val="40000"/>
                    </a:schemeClr>
                  </a:glow>
                </a:effectLst>
                <a:latin typeface="NikoshBAN" panose="02000000000000000000" pitchFamily="2" charset="0"/>
                <a:cs typeface="NikoshBAN" panose="02000000000000000000" pitchFamily="2" charset="0"/>
              </a:rPr>
              <a:t> পাঠ শেষে শিক্ষার্থীরা</a:t>
            </a:r>
            <a:r>
              <a:rPr lang="en-US" sz="2800" b="1" dirty="0">
                <a:solidFill>
                  <a:srgbClr val="002060"/>
                </a:solidFill>
                <a:effectLst>
                  <a:glow rad="101600">
                    <a:schemeClr val="accent2">
                      <a:satMod val="175000"/>
                      <a:alpha val="40000"/>
                    </a:schemeClr>
                  </a:glow>
                </a:effectLst>
              </a:rPr>
              <a:t>…</a:t>
            </a:r>
            <a:endParaRPr lang="bn-BD" sz="2800" b="1" dirty="0">
              <a:solidFill>
                <a:srgbClr val="002060"/>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6932579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1" presetClass="entr" presetSubtype="0" fill="hold" grpId="0" nodeType="withEffect">
                                  <p:stCondLst>
                                    <p:cond delay="0"/>
                                  </p:stCondLst>
                                  <p:iterate type="lt">
                                    <p:tmPct val="20000"/>
                                  </p:iterate>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
                                        </p:tgtEl>
                                        <p:attrNameLst>
                                          <p:attrName>ppt_y</p:attrName>
                                        </p:attrNameLst>
                                      </p:cBhvr>
                                      <p:tavLst>
                                        <p:tav tm="0">
                                          <p:val>
                                            <p:strVal val="#ppt_y"/>
                                          </p:val>
                                        </p:tav>
                                        <p:tav tm="100000">
                                          <p:val>
                                            <p:strVal val="#ppt_y"/>
                                          </p:val>
                                        </p:tav>
                                      </p:tavLst>
                                    </p:anim>
                                    <p:anim calcmode="lin" valueType="num">
                                      <p:cBhvr>
                                        <p:cTn id="1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365760" y="1278188"/>
            <a:ext cx="1148225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3" name="TextBox 72">
            <a:extLst>
              <a:ext uri="{FF2B5EF4-FFF2-40B4-BE49-F238E27FC236}">
                <a16:creationId xmlns:a16="http://schemas.microsoft.com/office/drawing/2014/main" id="{7CB81782-F11A-4D29-AA63-398937C19187}"/>
              </a:ext>
            </a:extLst>
          </p:cNvPr>
          <p:cNvSpPr txBox="1"/>
          <p:nvPr/>
        </p:nvSpPr>
        <p:spPr>
          <a:xfrm>
            <a:off x="2140167" y="327840"/>
            <a:ext cx="7896567" cy="923330"/>
          </a:xfrm>
          <a:prstGeom prst="rect">
            <a:avLst/>
          </a:prstGeom>
          <a:noFill/>
          <a:ln>
            <a:noFill/>
          </a:ln>
        </p:spPr>
        <p:txBody>
          <a:bodyPr wrap="square" rtlCol="0">
            <a:spAutoFit/>
          </a:bodyPr>
          <a:lstStyle/>
          <a:p>
            <a:pPr algn="ctr"/>
            <a:r>
              <a:rPr lang="en-US" sz="5400" b="1" dirty="0" err="1">
                <a:effectLst>
                  <a:glow rad="101600">
                    <a:schemeClr val="accent6">
                      <a:satMod val="175000"/>
                      <a:alpha val="40000"/>
                    </a:schemeClr>
                  </a:glow>
                </a:effectLst>
                <a:latin typeface="NikoshBAN" pitchFamily="2" charset="0"/>
                <a:cs typeface="NikoshBAN" pitchFamily="2" charset="0"/>
              </a:rPr>
              <a:t>আল-কুরআনের</a:t>
            </a:r>
            <a:r>
              <a:rPr lang="en-US" sz="5400" b="1" dirty="0">
                <a:effectLst>
                  <a:glow rad="101600">
                    <a:schemeClr val="accent6">
                      <a:satMod val="175000"/>
                      <a:alpha val="40000"/>
                    </a:schemeClr>
                  </a:glow>
                </a:effectLst>
                <a:latin typeface="NikoshBAN" pitchFamily="2" charset="0"/>
                <a:cs typeface="NikoshBAN" pitchFamily="2" charset="0"/>
              </a:rPr>
              <a:t> </a:t>
            </a:r>
            <a:r>
              <a:rPr lang="en-US" sz="5400" b="1" dirty="0" err="1">
                <a:effectLst>
                  <a:glow rad="101600">
                    <a:schemeClr val="accent6">
                      <a:satMod val="175000"/>
                      <a:alpha val="40000"/>
                    </a:schemeClr>
                  </a:glow>
                </a:effectLst>
                <a:latin typeface="NikoshBAN" pitchFamily="2" charset="0"/>
                <a:cs typeface="NikoshBAN" pitchFamily="2" charset="0"/>
              </a:rPr>
              <a:t>পরিচয়</a:t>
            </a:r>
            <a:endParaRPr lang="en-US" sz="5400" b="1" dirty="0">
              <a:effectLst>
                <a:glow rad="101600">
                  <a:schemeClr val="accent6">
                    <a:satMod val="175000"/>
                    <a:alpha val="40000"/>
                  </a:schemeClr>
                </a:glow>
              </a:effectLst>
              <a:latin typeface="NikoshBAN" pitchFamily="2" charset="0"/>
              <a:cs typeface="NikoshBAN" pitchFamily="2" charset="0"/>
            </a:endParaRPr>
          </a:p>
        </p:txBody>
      </p:sp>
      <p:sp>
        <p:nvSpPr>
          <p:cNvPr id="6" name="Rectangle 5">
            <a:extLst>
              <a:ext uri="{FF2B5EF4-FFF2-40B4-BE49-F238E27FC236}">
                <a16:creationId xmlns:a16="http://schemas.microsoft.com/office/drawing/2014/main" id="{63128DB7-C046-4484-BB86-E310F4FB63BA}"/>
              </a:ext>
            </a:extLst>
          </p:cNvPr>
          <p:cNvSpPr/>
          <p:nvPr/>
        </p:nvSpPr>
        <p:spPr>
          <a:xfrm>
            <a:off x="1717179" y="1320233"/>
            <a:ext cx="6576128" cy="584767"/>
          </a:xfrm>
          <a:prstGeom prst="rect">
            <a:avLst/>
          </a:prstGeom>
          <a:noFill/>
        </p:spPr>
        <p:txBody>
          <a:bodyPr wrap="square" lIns="91432" tIns="45716" rIns="91432" bIns="45716">
            <a:spAutoFit/>
          </a:bodyPr>
          <a:lstStyle/>
          <a:p>
            <a:pPr algn="ctr"/>
            <a:r>
              <a:rPr lang="bn-BD" sz="3200" b="1" dirty="0">
                <a:latin typeface="NikoshBAN" panose="02000000000000000000" pitchFamily="2" charset="0"/>
                <a:cs typeface="NikoshBAN" panose="02000000000000000000" pitchFamily="2" charset="0"/>
              </a:rPr>
              <a:t>কুরআন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আরবি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শব্দ</a:t>
            </a:r>
            <a:r>
              <a:rPr lang="en-US" sz="3200" b="1" dirty="0">
                <a:latin typeface="NikoshBAN" panose="02000000000000000000" pitchFamily="2" charset="0"/>
                <a:cs typeface="NikoshBAN" panose="02000000000000000000" pitchFamily="2" charset="0"/>
              </a:rPr>
              <a:t>,</a:t>
            </a:r>
            <a:r>
              <a:rPr lang="bn-BD" sz="3200" b="1" dirty="0">
                <a:latin typeface="NikoshBAN" panose="02000000000000000000" pitchFamily="2" charset="0"/>
                <a:cs typeface="NikoshBAN" panose="02000000000000000000" pitchFamily="2" charset="0"/>
              </a:rPr>
              <a:t> যার অর্থ পঠিত </a:t>
            </a:r>
            <a:r>
              <a:rPr lang="en-US" sz="3200" b="1" dirty="0" err="1">
                <a:latin typeface="NikoshBAN" panose="02000000000000000000" pitchFamily="2" charset="0"/>
                <a:cs typeface="NikoshBAN" panose="02000000000000000000" pitchFamily="2" charset="0"/>
              </a:rPr>
              <a:t>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বহুল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পঠিত</a:t>
            </a:r>
            <a:r>
              <a:rPr lang="en-US" sz="3200" b="1" dirty="0">
                <a:latin typeface="NikoshBAN" panose="02000000000000000000" pitchFamily="2" charset="0"/>
                <a:cs typeface="NikoshBAN" panose="02000000000000000000" pitchFamily="2" charset="0"/>
              </a:rPr>
              <a:t>।</a:t>
            </a:r>
            <a:endParaRPr lang="bn-BD" sz="3200" b="1" dirty="0">
              <a:latin typeface="NikoshBAN" panose="02000000000000000000" pitchFamily="2" charset="0"/>
              <a:cs typeface="NikoshBAN" panose="02000000000000000000" pitchFamily="2" charset="0"/>
            </a:endParaRPr>
          </a:p>
        </p:txBody>
      </p:sp>
      <p:sp>
        <p:nvSpPr>
          <p:cNvPr id="7" name="Rounded Rectangle 7">
            <a:extLst>
              <a:ext uri="{FF2B5EF4-FFF2-40B4-BE49-F238E27FC236}">
                <a16:creationId xmlns:a16="http://schemas.microsoft.com/office/drawing/2014/main" id="{2CE0CE8B-1F9D-4A9E-989A-399C1783ED2C}"/>
              </a:ext>
            </a:extLst>
          </p:cNvPr>
          <p:cNvSpPr/>
          <p:nvPr/>
        </p:nvSpPr>
        <p:spPr>
          <a:xfrm>
            <a:off x="5131729" y="1905000"/>
            <a:ext cx="1469285" cy="897856"/>
          </a:xfrm>
          <a:prstGeom prst="roundRect">
            <a:avLst>
              <a:gd name="adj" fmla="val 5000"/>
            </a:avLst>
          </a:prstGeom>
          <a:blipFill rotWithShape="0">
            <a:blip r:embed="rId2"/>
            <a:stretch>
              <a:fillRect/>
            </a:stretch>
          </a:blipFill>
          <a:ln>
            <a:noFill/>
          </a:ln>
          <a:effectLst>
            <a:outerShdw blurRad="44450" dist="27940" dir="5400000" algn="ctr">
              <a:srgbClr val="000000">
                <a:alpha val="32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Left-Right Arrow 8">
            <a:extLst>
              <a:ext uri="{FF2B5EF4-FFF2-40B4-BE49-F238E27FC236}">
                <a16:creationId xmlns:a16="http://schemas.microsoft.com/office/drawing/2014/main" id="{9B6E82BD-4BE8-43E2-9DF7-70D98A4D4437}"/>
              </a:ext>
            </a:extLst>
          </p:cNvPr>
          <p:cNvSpPr/>
          <p:nvPr/>
        </p:nvSpPr>
        <p:spPr>
          <a:xfrm>
            <a:off x="4445929" y="2557695"/>
            <a:ext cx="2959817" cy="718905"/>
          </a:xfrm>
          <a:prstGeom prst="leftRight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2800" b="1" dirty="0">
                <a:solidFill>
                  <a:schemeClr val="bg1"/>
                </a:solidFill>
                <a:latin typeface="NikoshBAN" pitchFamily="2" charset="0"/>
                <a:cs typeface="NikoshBAN" pitchFamily="2" charset="0"/>
              </a:rPr>
              <a:t>আল্লাহর পক্ষ থেকে </a:t>
            </a:r>
            <a:endParaRPr lang="en-US" sz="2800" b="1" dirty="0">
              <a:solidFill>
                <a:schemeClr val="bg1"/>
              </a:solidFill>
              <a:latin typeface="NikoshBAN" pitchFamily="2" charset="0"/>
              <a:cs typeface="NikoshBAN" pitchFamily="2" charset="0"/>
            </a:endParaRPr>
          </a:p>
        </p:txBody>
      </p:sp>
      <p:sp>
        <p:nvSpPr>
          <p:cNvPr id="9" name="Up Arrow 9">
            <a:extLst>
              <a:ext uri="{FF2B5EF4-FFF2-40B4-BE49-F238E27FC236}">
                <a16:creationId xmlns:a16="http://schemas.microsoft.com/office/drawing/2014/main" id="{A1C8EA1A-1421-4B67-8ED3-DA0BE7483C93}"/>
              </a:ext>
            </a:extLst>
          </p:cNvPr>
          <p:cNvSpPr/>
          <p:nvPr/>
        </p:nvSpPr>
        <p:spPr>
          <a:xfrm rot="10641337">
            <a:off x="5654436" y="3133739"/>
            <a:ext cx="423868" cy="449635"/>
          </a:xfrm>
          <a:prstGeom prst="upArrow">
            <a:avLst>
              <a:gd name="adj1" fmla="val 50000"/>
              <a:gd name="adj2" fmla="val 48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4EA6AC-2C66-495C-8147-004956168401}"/>
              </a:ext>
            </a:extLst>
          </p:cNvPr>
          <p:cNvSpPr/>
          <p:nvPr/>
        </p:nvSpPr>
        <p:spPr>
          <a:xfrm>
            <a:off x="4407107" y="3581400"/>
            <a:ext cx="2926583" cy="689712"/>
          </a:xfrm>
          <a:prstGeom prst="ellipse">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b="1" dirty="0">
                <a:solidFill>
                  <a:schemeClr val="tx1"/>
                </a:solidFill>
                <a:latin typeface="NikoshBAN" pitchFamily="2" charset="0"/>
                <a:cs typeface="NikoshBAN" pitchFamily="2" charset="0"/>
              </a:rPr>
              <a:t>জিব্রাইল আঃ এর মাধ্যমে </a:t>
            </a:r>
            <a:endParaRPr lang="en-US" sz="2400" b="1" dirty="0">
              <a:solidFill>
                <a:schemeClr val="tx1"/>
              </a:solidFill>
              <a:latin typeface="NikoshBAN" pitchFamily="2" charset="0"/>
              <a:cs typeface="NikoshBAN" pitchFamily="2" charset="0"/>
            </a:endParaRPr>
          </a:p>
        </p:txBody>
      </p:sp>
      <p:sp>
        <p:nvSpPr>
          <p:cNvPr id="11" name="Up Arrow 11">
            <a:extLst>
              <a:ext uri="{FF2B5EF4-FFF2-40B4-BE49-F238E27FC236}">
                <a16:creationId xmlns:a16="http://schemas.microsoft.com/office/drawing/2014/main" id="{C9796DAB-0DDA-49BE-832F-38847D328A70}"/>
              </a:ext>
            </a:extLst>
          </p:cNvPr>
          <p:cNvSpPr/>
          <p:nvPr/>
        </p:nvSpPr>
        <p:spPr>
          <a:xfrm rot="10641337" flipH="1">
            <a:off x="5763462" y="4274807"/>
            <a:ext cx="340115" cy="449635"/>
          </a:xfrm>
          <a:prstGeom prst="upArrow">
            <a:avLst>
              <a:gd name="adj1" fmla="val 50000"/>
              <a:gd name="adj2" fmla="val 48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2">
            <a:extLst>
              <a:ext uri="{FF2B5EF4-FFF2-40B4-BE49-F238E27FC236}">
                <a16:creationId xmlns:a16="http://schemas.microsoft.com/office/drawing/2014/main" id="{3721A6F6-D4E2-4D0A-9769-7DD9F61A05EF}"/>
              </a:ext>
            </a:extLst>
          </p:cNvPr>
          <p:cNvSpPr/>
          <p:nvPr/>
        </p:nvSpPr>
        <p:spPr>
          <a:xfrm>
            <a:off x="4254707" y="4746633"/>
            <a:ext cx="3352800" cy="694797"/>
          </a:xfrm>
          <a:prstGeom prst="can">
            <a:avLst/>
          </a:prstGeom>
          <a:solidFill>
            <a:schemeClr val="accent4">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2400" b="1" dirty="0">
                <a:solidFill>
                  <a:schemeClr val="tx1"/>
                </a:solidFill>
                <a:latin typeface="NikoshBAN" pitchFamily="2" charset="0"/>
                <a:cs typeface="NikoshBAN" pitchFamily="2" charset="0"/>
              </a:rPr>
              <a:t>মহানবী (সঃ) এর নিকট গোটা ২৩ বৎসর যা নাযিল হয়  ।</a:t>
            </a:r>
            <a:endParaRPr lang="en-US" sz="2400" b="1" dirty="0">
              <a:solidFill>
                <a:schemeClr val="tx1"/>
              </a:solidFill>
              <a:latin typeface="NikoshBAN" pitchFamily="2" charset="0"/>
              <a:cs typeface="NikoshBAN" pitchFamily="2" charset="0"/>
            </a:endParaRPr>
          </a:p>
        </p:txBody>
      </p:sp>
      <p:sp>
        <p:nvSpPr>
          <p:cNvPr id="13" name="Rectangle 12">
            <a:extLst>
              <a:ext uri="{FF2B5EF4-FFF2-40B4-BE49-F238E27FC236}">
                <a16:creationId xmlns:a16="http://schemas.microsoft.com/office/drawing/2014/main" id="{4D635C4D-FDE9-43CA-B824-F4059BB7BC17}"/>
              </a:ext>
            </a:extLst>
          </p:cNvPr>
          <p:cNvSpPr/>
          <p:nvPr/>
        </p:nvSpPr>
        <p:spPr>
          <a:xfrm>
            <a:off x="929390" y="5491383"/>
            <a:ext cx="10059351" cy="954099"/>
          </a:xfrm>
          <a:prstGeom prst="rect">
            <a:avLst/>
          </a:prstGeom>
          <a:noFill/>
          <a:ln w="38100">
            <a:solidFill>
              <a:schemeClr val="tx1"/>
            </a:solidFill>
          </a:ln>
        </p:spPr>
        <p:txBody>
          <a:bodyPr wrap="square" lIns="91432" tIns="45716" rIns="91432" bIns="45716">
            <a:spAutoFit/>
          </a:bodyPr>
          <a:lstStyle/>
          <a:p>
            <a:pPr algn="just"/>
            <a:r>
              <a:rPr lang="bn-BD" sz="2800" b="1" dirty="0">
                <a:solidFill>
                  <a:srgbClr val="00B050"/>
                </a:solidFill>
                <a:latin typeface="NikoshBAN" panose="02000000000000000000" pitchFamily="2" charset="0"/>
                <a:cs typeface="NikoshBAN" panose="02000000000000000000" pitchFamily="2" charset="0"/>
              </a:rPr>
              <a:t>আর এ কুরআন এখনও অবিকৃত অবস্থায় বিদ্যমান যার একটা নুক্তা,অক্ষর,হরকত কিয়ামত পর্যন্ত কেউ পরিবর্তন করতে পারবেনা । এর রক্ষক  স্বয়ং আল্লাহ তায়ালা। </a:t>
            </a:r>
          </a:p>
        </p:txBody>
      </p:sp>
      <p:sp>
        <p:nvSpPr>
          <p:cNvPr id="14" name="Rectangle 13">
            <a:extLst>
              <a:ext uri="{FF2B5EF4-FFF2-40B4-BE49-F238E27FC236}">
                <a16:creationId xmlns:a16="http://schemas.microsoft.com/office/drawing/2014/main" id="{07FD3A1F-F998-4D7B-BB4B-E4D5B7D1F71C}"/>
              </a:ext>
            </a:extLst>
          </p:cNvPr>
          <p:cNvSpPr/>
          <p:nvPr/>
        </p:nvSpPr>
        <p:spPr>
          <a:xfrm>
            <a:off x="1717179" y="1972928"/>
            <a:ext cx="1699328" cy="584767"/>
          </a:xfrm>
          <a:prstGeom prst="rect">
            <a:avLst/>
          </a:prstGeom>
          <a:noFill/>
        </p:spPr>
        <p:txBody>
          <a:bodyPr wrap="square" lIns="91432" tIns="45716" rIns="91432" bIns="45716">
            <a:spAutoFit/>
          </a:bodyPr>
          <a:lstStyle/>
          <a:p>
            <a:pPr algn="ctr"/>
            <a:r>
              <a:rPr lang="bn-BD" sz="3200" b="1" dirty="0">
                <a:latin typeface="NikoshBAN" panose="02000000000000000000" pitchFamily="2" charset="0"/>
                <a:cs typeface="NikoshBAN" panose="02000000000000000000" pitchFamily="2" charset="0"/>
              </a:rPr>
              <a:t>পরিভাষায়-</a:t>
            </a:r>
          </a:p>
        </p:txBody>
      </p:sp>
      <p:pic>
        <p:nvPicPr>
          <p:cNvPr id="15" name="Picture 14">
            <a:extLst>
              <a:ext uri="{FF2B5EF4-FFF2-40B4-BE49-F238E27FC236}">
                <a16:creationId xmlns:a16="http://schemas.microsoft.com/office/drawing/2014/main" id="{5D4E4C8E-A9A8-485C-8867-A514CA55C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546" y="1836774"/>
            <a:ext cx="3384576" cy="287965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5220321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2">
            <a:extLst>
              <a:ext uri="{FF2B5EF4-FFF2-40B4-BE49-F238E27FC236}">
                <a16:creationId xmlns:a16="http://schemas.microsoft.com/office/drawing/2014/main" id="{682353E0-C5A0-45E0-B1A7-49381C6D1028}"/>
              </a:ext>
            </a:extLst>
          </p:cNvPr>
          <p:cNvSpPr/>
          <p:nvPr/>
        </p:nvSpPr>
        <p:spPr>
          <a:xfrm>
            <a:off x="1288590" y="3687538"/>
            <a:ext cx="10027109" cy="1556981"/>
          </a:xfrm>
          <a:prstGeom prst="flowChartProcess">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extrusionH="50800" contourW="82550" prstMaterial="matte">
            <a:bevelT w="127000" h="101600" prst="artDeco"/>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7200" b="1" dirty="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Wingdings" panose="05000000000000000000" pitchFamily="2" charset="2"/>
              </a:rPr>
              <a:t></a:t>
            </a:r>
            <a:r>
              <a:rPr lang="en-US" sz="7200" b="1" dirty="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sym typeface="Wingdings" panose="05000000000000000000" pitchFamily="2" charset="2"/>
              </a:rPr>
              <a:t> </a:t>
            </a:r>
            <a:r>
              <a:rPr lang="bn-BD" sz="7200" b="1" dirty="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আল</a:t>
            </a:r>
            <a:r>
              <a:rPr lang="en-US" sz="7200" b="1" dirty="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en-US" sz="7200" b="1" dirty="0" err="1">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কুরআ</a:t>
            </a:r>
            <a:r>
              <a:rPr lang="bn-BD" sz="7200" b="1" dirty="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নের পরি</a:t>
            </a:r>
            <a:r>
              <a:rPr lang="en-US" sz="7200" b="1" dirty="0" err="1">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চয়</a:t>
            </a:r>
            <a:r>
              <a:rPr lang="bn-BD" sz="7200" b="1" dirty="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লিখ ।</a:t>
            </a:r>
            <a:endParaRPr lang="en-US" sz="7200" b="1" dirty="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grpSp>
        <p:nvGrpSpPr>
          <p:cNvPr id="2" name="Group 1">
            <a:extLst>
              <a:ext uri="{FF2B5EF4-FFF2-40B4-BE49-F238E27FC236}">
                <a16:creationId xmlns:a16="http://schemas.microsoft.com/office/drawing/2014/main" id="{154026EA-301D-4DDE-9D13-E8E5A35F1D1A}"/>
              </a:ext>
            </a:extLst>
          </p:cNvPr>
          <p:cNvGrpSpPr/>
          <p:nvPr/>
        </p:nvGrpSpPr>
        <p:grpSpPr>
          <a:xfrm>
            <a:off x="3552669" y="415509"/>
            <a:ext cx="7763030" cy="2573277"/>
            <a:chOff x="3552669" y="415509"/>
            <a:chExt cx="7763030" cy="2573277"/>
          </a:xfrm>
        </p:grpSpPr>
        <p:pic>
          <p:nvPicPr>
            <p:cNvPr id="5" name="Picture 4">
              <a:extLst>
                <a:ext uri="{FF2B5EF4-FFF2-40B4-BE49-F238E27FC236}">
                  <a16:creationId xmlns:a16="http://schemas.microsoft.com/office/drawing/2014/main" id="{8A0F8501-68CC-4AA8-9924-0C52741E3299}"/>
                </a:ext>
              </a:extLst>
            </p:cNvPr>
            <p:cNvPicPr>
              <a:picLocks noChangeAspect="1"/>
            </p:cNvPicPr>
            <p:nvPr/>
          </p:nvPicPr>
          <p:blipFill rotWithShape="1">
            <a:blip r:embed="rId2">
              <a:extLst>
                <a:ext uri="{28A0092B-C50C-407E-A947-70E740481C1C}">
                  <a14:useLocalDpi xmlns:a14="http://schemas.microsoft.com/office/drawing/2010/main" val="0"/>
                </a:ext>
              </a:extLst>
            </a:blip>
            <a:srcRect l="7488" r="4557" b="39687"/>
            <a:stretch/>
          </p:blipFill>
          <p:spPr>
            <a:xfrm>
              <a:off x="8314636" y="415509"/>
              <a:ext cx="3001063" cy="2573277"/>
            </a:xfrm>
            <a:prstGeom prst="rect">
              <a:avLst/>
            </a:prstGeom>
            <a:noFill/>
          </p:spPr>
        </p:pic>
        <p:sp>
          <p:nvSpPr>
            <p:cNvPr id="6" name="Flowchart: Terminator 5">
              <a:extLst>
                <a:ext uri="{FF2B5EF4-FFF2-40B4-BE49-F238E27FC236}">
                  <a16:creationId xmlns:a16="http://schemas.microsoft.com/office/drawing/2014/main" id="{7A926272-C5CF-4640-980B-91EF108673C9}"/>
                </a:ext>
              </a:extLst>
            </p:cNvPr>
            <p:cNvSpPr/>
            <p:nvPr/>
          </p:nvSpPr>
          <p:spPr>
            <a:xfrm>
              <a:off x="3881203" y="584720"/>
              <a:ext cx="3657600" cy="1211600"/>
            </a:xfrm>
            <a:prstGeom prst="flowChartTerminator">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7200" b="1" dirty="0">
                  <a:ln w="11430"/>
                  <a:solidFill>
                    <a:schemeClr val="tx1"/>
                  </a:solidFill>
                  <a:latin typeface="NikoshBAN" panose="02000000000000000000" pitchFamily="2" charset="0"/>
                  <a:cs typeface="NikoshBAN" panose="02000000000000000000" pitchFamily="2" charset="0"/>
                </a:rPr>
                <a:t>একক কাজ</a:t>
              </a:r>
              <a:endParaRPr lang="en-US" sz="7200" b="1" dirty="0">
                <a:ln w="11430"/>
                <a:solidFill>
                  <a:schemeClr val="tx1"/>
                </a:solidFill>
                <a:latin typeface="NikoshBAN" panose="02000000000000000000" pitchFamily="2" charset="0"/>
                <a:cs typeface="NikoshBAN" panose="02000000000000000000" pitchFamily="2" charset="0"/>
              </a:endParaRPr>
            </a:p>
          </p:txBody>
        </p:sp>
        <p:sp>
          <p:nvSpPr>
            <p:cNvPr id="7" name="Flowchart: Terminator 6">
              <a:extLst>
                <a:ext uri="{FF2B5EF4-FFF2-40B4-BE49-F238E27FC236}">
                  <a16:creationId xmlns:a16="http://schemas.microsoft.com/office/drawing/2014/main" id="{A8A279AE-B38E-4B2F-AEB6-8AE0C41B66ED}"/>
                </a:ext>
              </a:extLst>
            </p:cNvPr>
            <p:cNvSpPr/>
            <p:nvPr/>
          </p:nvSpPr>
          <p:spPr>
            <a:xfrm>
              <a:off x="3552669" y="415509"/>
              <a:ext cx="4314669" cy="1556981"/>
            </a:xfrm>
            <a:prstGeom prst="flowChartTermina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7200" b="1" dirty="0">
                <a:ln w="11430"/>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16339753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365760" y="1278188"/>
            <a:ext cx="1148225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3" name="TextBox 72">
            <a:extLst>
              <a:ext uri="{FF2B5EF4-FFF2-40B4-BE49-F238E27FC236}">
                <a16:creationId xmlns:a16="http://schemas.microsoft.com/office/drawing/2014/main" id="{7CB81782-F11A-4D29-AA63-398937C19187}"/>
              </a:ext>
            </a:extLst>
          </p:cNvPr>
          <p:cNvSpPr txBox="1"/>
          <p:nvPr/>
        </p:nvSpPr>
        <p:spPr>
          <a:xfrm>
            <a:off x="2147717" y="418768"/>
            <a:ext cx="7896567" cy="830997"/>
          </a:xfrm>
          <a:prstGeom prst="rect">
            <a:avLst/>
          </a:prstGeom>
          <a:noFill/>
          <a:ln>
            <a:noFill/>
          </a:ln>
        </p:spPr>
        <p:txBody>
          <a:bodyPr wrap="square" rtlCol="0">
            <a:spAutoFit/>
          </a:bodyPr>
          <a:lstStyle/>
          <a:p>
            <a:pPr algn="ctr"/>
            <a:r>
              <a:rPr lang="en-US" sz="4800" b="1" dirty="0" err="1">
                <a:effectLst>
                  <a:glow rad="101600">
                    <a:schemeClr val="accent6">
                      <a:satMod val="175000"/>
                      <a:alpha val="40000"/>
                    </a:schemeClr>
                  </a:glow>
                </a:effectLst>
                <a:latin typeface="NikoshBAN" pitchFamily="2" charset="0"/>
                <a:cs typeface="NikoshBAN" pitchFamily="2" charset="0"/>
              </a:rPr>
              <a:t>আল-কুরআন</a:t>
            </a:r>
            <a:r>
              <a:rPr lang="en-US" sz="4800" b="1" dirty="0">
                <a:effectLst>
                  <a:glow rad="101600">
                    <a:schemeClr val="accent6">
                      <a:satMod val="175000"/>
                      <a:alpha val="40000"/>
                    </a:schemeClr>
                  </a:glow>
                </a:effectLst>
                <a:latin typeface="NikoshBAN" pitchFamily="2" charset="0"/>
                <a:cs typeface="NikoshBAN" pitchFamily="2" charset="0"/>
              </a:rPr>
              <a:t> </a:t>
            </a:r>
            <a:r>
              <a:rPr lang="en-US" sz="4800" b="1" dirty="0" err="1">
                <a:effectLst>
                  <a:glow rad="101600">
                    <a:schemeClr val="accent6">
                      <a:satMod val="175000"/>
                      <a:alpha val="40000"/>
                    </a:schemeClr>
                  </a:glow>
                </a:effectLst>
                <a:latin typeface="NikoshBAN" pitchFamily="2" charset="0"/>
                <a:cs typeface="NikoshBAN" pitchFamily="2" charset="0"/>
              </a:rPr>
              <a:t>মজিদ</a:t>
            </a:r>
            <a:r>
              <a:rPr lang="en-US" sz="4800" b="1" dirty="0">
                <a:effectLst>
                  <a:glow rad="101600">
                    <a:schemeClr val="accent6">
                      <a:satMod val="175000"/>
                      <a:alpha val="40000"/>
                    </a:schemeClr>
                  </a:glow>
                </a:effectLst>
                <a:latin typeface="NikoshBAN" pitchFamily="2" charset="0"/>
                <a:cs typeface="NikoshBAN" pitchFamily="2" charset="0"/>
              </a:rPr>
              <a:t> </a:t>
            </a:r>
            <a:r>
              <a:rPr lang="en-US" sz="4800" b="1" dirty="0" err="1">
                <a:effectLst>
                  <a:glow rad="101600">
                    <a:schemeClr val="accent6">
                      <a:satMod val="175000"/>
                      <a:alpha val="40000"/>
                    </a:schemeClr>
                  </a:glow>
                </a:effectLst>
                <a:latin typeface="NikoshBAN" pitchFamily="2" charset="0"/>
                <a:cs typeface="NikoshBAN" pitchFamily="2" charset="0"/>
              </a:rPr>
              <a:t>অবতরণ</a:t>
            </a:r>
            <a:endParaRPr lang="en-US" sz="4800" b="1" dirty="0">
              <a:effectLst>
                <a:glow rad="101600">
                  <a:schemeClr val="accent6">
                    <a:satMod val="175000"/>
                    <a:alpha val="40000"/>
                  </a:schemeClr>
                </a:glow>
              </a:effectLst>
              <a:latin typeface="NikoshBAN" pitchFamily="2" charset="0"/>
              <a:cs typeface="NikoshBAN" pitchFamily="2" charset="0"/>
            </a:endParaRPr>
          </a:p>
        </p:txBody>
      </p:sp>
      <p:sp>
        <p:nvSpPr>
          <p:cNvPr id="5" name="Rectangle 4">
            <a:extLst>
              <a:ext uri="{FF2B5EF4-FFF2-40B4-BE49-F238E27FC236}">
                <a16:creationId xmlns:a16="http://schemas.microsoft.com/office/drawing/2014/main" id="{17A8C4F1-7404-4A41-B167-81F69E11386F}"/>
              </a:ext>
            </a:extLst>
          </p:cNvPr>
          <p:cNvSpPr/>
          <p:nvPr/>
        </p:nvSpPr>
        <p:spPr>
          <a:xfrm>
            <a:off x="1651415" y="1331622"/>
            <a:ext cx="6675311" cy="600156"/>
          </a:xfrm>
          <a:prstGeom prst="rect">
            <a:avLst/>
          </a:prstGeom>
        </p:spPr>
        <p:txBody>
          <a:bodyPr wrap="square" lIns="91432" tIns="45716" rIns="91432" bIns="45716">
            <a:spAutoFit/>
          </a:bodyPr>
          <a:lstStyle/>
          <a:p>
            <a:pPr algn="ctr"/>
            <a:r>
              <a:rPr lang="bn-BD" sz="3300" b="1" dirty="0">
                <a:latin typeface="NikoshBAN" panose="02000000000000000000" pitchFamily="2" charset="0"/>
                <a:cs typeface="NikoshBAN" panose="02000000000000000000" pitchFamily="2" charset="0"/>
              </a:rPr>
              <a:t>কুরআন অবতরণকালীন সময় আরব দেশের মানুষ</a:t>
            </a:r>
          </a:p>
        </p:txBody>
      </p:sp>
      <p:pic>
        <p:nvPicPr>
          <p:cNvPr id="6" name="Picture 5">
            <a:extLst>
              <a:ext uri="{FF2B5EF4-FFF2-40B4-BE49-F238E27FC236}">
                <a16:creationId xmlns:a16="http://schemas.microsoft.com/office/drawing/2014/main" id="{0324D216-E66B-45B4-A3C0-34A718897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414" y="1931778"/>
            <a:ext cx="4942707" cy="2059654"/>
          </a:xfrm>
          <a:prstGeom prst="rect">
            <a:avLst/>
          </a:prstGeom>
        </p:spPr>
      </p:pic>
      <p:pic>
        <p:nvPicPr>
          <p:cNvPr id="7" name="Picture 6">
            <a:extLst>
              <a:ext uri="{FF2B5EF4-FFF2-40B4-BE49-F238E27FC236}">
                <a16:creationId xmlns:a16="http://schemas.microsoft.com/office/drawing/2014/main" id="{015E524E-5386-4AE3-B094-8063D875F692}"/>
              </a:ext>
            </a:extLst>
          </p:cNvPr>
          <p:cNvPicPr>
            <a:picLocks noChangeAspect="1"/>
          </p:cNvPicPr>
          <p:nvPr/>
        </p:nvPicPr>
        <p:blipFill rotWithShape="1">
          <a:blip r:embed="rId3">
            <a:extLst>
              <a:ext uri="{28A0092B-C50C-407E-A947-70E740481C1C}">
                <a14:useLocalDpi xmlns:a14="http://schemas.microsoft.com/office/drawing/2010/main" val="0"/>
              </a:ext>
            </a:extLst>
          </a:blip>
          <a:srcRect b="6348"/>
          <a:stretch/>
        </p:blipFill>
        <p:spPr>
          <a:xfrm>
            <a:off x="8353940" y="1931778"/>
            <a:ext cx="2154779" cy="2059654"/>
          </a:xfrm>
          <a:prstGeom prst="rect">
            <a:avLst/>
          </a:prstGeom>
        </p:spPr>
      </p:pic>
      <p:pic>
        <p:nvPicPr>
          <p:cNvPr id="8" name="Picture 7">
            <a:extLst>
              <a:ext uri="{FF2B5EF4-FFF2-40B4-BE49-F238E27FC236}">
                <a16:creationId xmlns:a16="http://schemas.microsoft.com/office/drawing/2014/main" id="{C246C406-3C81-473E-9CFB-B91E9F870BEC}"/>
              </a:ext>
            </a:extLst>
          </p:cNvPr>
          <p:cNvPicPr>
            <a:picLocks noChangeAspect="1"/>
          </p:cNvPicPr>
          <p:nvPr/>
        </p:nvPicPr>
        <p:blipFill rotWithShape="1">
          <a:blip r:embed="rId4">
            <a:extLst>
              <a:ext uri="{28A0092B-C50C-407E-A947-70E740481C1C}">
                <a14:useLocalDpi xmlns:a14="http://schemas.microsoft.com/office/drawing/2010/main" val="0"/>
              </a:ext>
            </a:extLst>
          </a:blip>
          <a:srcRect b="5990"/>
          <a:stretch/>
        </p:blipFill>
        <p:spPr>
          <a:xfrm>
            <a:off x="6597751" y="1931778"/>
            <a:ext cx="1728975" cy="2059654"/>
          </a:xfrm>
          <a:prstGeom prst="rect">
            <a:avLst/>
          </a:prstGeom>
        </p:spPr>
      </p:pic>
      <p:sp>
        <p:nvSpPr>
          <p:cNvPr id="9" name="Rectangle 8">
            <a:extLst>
              <a:ext uri="{FF2B5EF4-FFF2-40B4-BE49-F238E27FC236}">
                <a16:creationId xmlns:a16="http://schemas.microsoft.com/office/drawing/2014/main" id="{8A29A52A-76D1-4800-BC01-51E1C7EB9440}"/>
              </a:ext>
            </a:extLst>
          </p:cNvPr>
          <p:cNvSpPr/>
          <p:nvPr/>
        </p:nvSpPr>
        <p:spPr>
          <a:xfrm>
            <a:off x="1880015" y="4004694"/>
            <a:ext cx="6873622" cy="600156"/>
          </a:xfrm>
          <a:prstGeom prst="rect">
            <a:avLst/>
          </a:prstGeom>
        </p:spPr>
        <p:txBody>
          <a:bodyPr wrap="square" lIns="91432" tIns="45716" rIns="91432" bIns="45716">
            <a:spAutoFit/>
          </a:bodyPr>
          <a:lstStyle/>
          <a:p>
            <a:pPr algn="ctr"/>
            <a:r>
              <a:rPr lang="bn-BD" sz="3300" b="1" dirty="0">
                <a:latin typeface="NikoshBAN" panose="02000000000000000000" pitchFamily="2" charset="0"/>
                <a:cs typeface="NikoshBAN" panose="02000000000000000000" pitchFamily="2" charset="0"/>
              </a:rPr>
              <a:t>মারামারি, কাটাকাটি ও কলহ-বিবাদে লেগে থাকত।</a:t>
            </a:r>
          </a:p>
        </p:txBody>
      </p:sp>
      <p:pic>
        <p:nvPicPr>
          <p:cNvPr id="10" name="Picture 10" descr="C:\Users\DOEL\Desktop\ID 27\Agontuk\b65.jpg">
            <a:extLst>
              <a:ext uri="{FF2B5EF4-FFF2-40B4-BE49-F238E27FC236}">
                <a16:creationId xmlns:a16="http://schemas.microsoft.com/office/drawing/2014/main" id="{A003CE08-7E50-448D-BC2E-1F687585F5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915"/>
          <a:stretch/>
        </p:blipFill>
        <p:spPr bwMode="auto">
          <a:xfrm>
            <a:off x="9042815" y="4133856"/>
            <a:ext cx="1600201" cy="222696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BD1F1A5-BFEF-481C-88F1-0F71741E6816}"/>
              </a:ext>
            </a:extLst>
          </p:cNvPr>
          <p:cNvSpPr/>
          <p:nvPr/>
        </p:nvSpPr>
        <p:spPr>
          <a:xfrm>
            <a:off x="1803815" y="5081171"/>
            <a:ext cx="7391400" cy="1107988"/>
          </a:xfrm>
          <a:prstGeom prst="rect">
            <a:avLst/>
          </a:prstGeom>
        </p:spPr>
        <p:txBody>
          <a:bodyPr wrap="square" lIns="91432" tIns="45716" rIns="91432" bIns="45716">
            <a:spAutoFit/>
          </a:bodyPr>
          <a:lstStyle/>
          <a:p>
            <a:pPr algn="ctr"/>
            <a:r>
              <a:rPr lang="bn-BD" sz="3300" b="1" dirty="0">
                <a:latin typeface="NikoshBAN" panose="02000000000000000000" pitchFamily="2" charset="0"/>
                <a:cs typeface="NikoshBAN" panose="02000000000000000000" pitchFamily="2" charset="0"/>
              </a:rPr>
              <a:t>তা অপছন্দ করতেন এবং তিনি একাকী নিভৃতে বসে ভাবতেন ,কীভাবে আরবে শান্তি প্রতিষ্ঠা করা যায় ।</a:t>
            </a:r>
          </a:p>
        </p:txBody>
      </p:sp>
    </p:spTree>
    <p:extLst>
      <p:ext uri="{BB962C8B-B14F-4D97-AF65-F5344CB8AC3E}">
        <p14:creationId xmlns:p14="http://schemas.microsoft.com/office/powerpoint/2010/main" val="38727907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30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365760" y="1278188"/>
            <a:ext cx="11482251"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3" name="TextBox 72">
            <a:extLst>
              <a:ext uri="{FF2B5EF4-FFF2-40B4-BE49-F238E27FC236}">
                <a16:creationId xmlns:a16="http://schemas.microsoft.com/office/drawing/2014/main" id="{7CB81782-F11A-4D29-AA63-398937C19187}"/>
              </a:ext>
            </a:extLst>
          </p:cNvPr>
          <p:cNvSpPr txBox="1"/>
          <p:nvPr/>
        </p:nvSpPr>
        <p:spPr>
          <a:xfrm>
            <a:off x="2036915" y="350995"/>
            <a:ext cx="7896567" cy="830997"/>
          </a:xfrm>
          <a:prstGeom prst="rect">
            <a:avLst/>
          </a:prstGeom>
          <a:noFill/>
          <a:ln>
            <a:noFill/>
          </a:ln>
        </p:spPr>
        <p:txBody>
          <a:bodyPr wrap="square" rtlCol="0">
            <a:spAutoFit/>
          </a:bodyPr>
          <a:lstStyle/>
          <a:p>
            <a:pPr algn="ctr"/>
            <a:r>
              <a:rPr lang="en-US" sz="4800" b="1" dirty="0" err="1">
                <a:effectLst>
                  <a:glow rad="101600">
                    <a:schemeClr val="accent6">
                      <a:satMod val="175000"/>
                      <a:alpha val="40000"/>
                    </a:schemeClr>
                  </a:glow>
                </a:effectLst>
                <a:latin typeface="NikoshBAN" pitchFamily="2" charset="0"/>
                <a:cs typeface="NikoshBAN" pitchFamily="2" charset="0"/>
              </a:rPr>
              <a:t>আল-কুরআন</a:t>
            </a:r>
            <a:r>
              <a:rPr lang="en-US" sz="4800" b="1" dirty="0">
                <a:effectLst>
                  <a:glow rad="101600">
                    <a:schemeClr val="accent6">
                      <a:satMod val="175000"/>
                      <a:alpha val="40000"/>
                    </a:schemeClr>
                  </a:glow>
                </a:effectLst>
                <a:latin typeface="NikoshBAN" pitchFamily="2" charset="0"/>
                <a:cs typeface="NikoshBAN" pitchFamily="2" charset="0"/>
              </a:rPr>
              <a:t> </a:t>
            </a:r>
            <a:r>
              <a:rPr lang="en-US" sz="4800" b="1" dirty="0" err="1">
                <a:effectLst>
                  <a:glow rad="101600">
                    <a:schemeClr val="accent6">
                      <a:satMod val="175000"/>
                      <a:alpha val="40000"/>
                    </a:schemeClr>
                  </a:glow>
                </a:effectLst>
                <a:latin typeface="NikoshBAN" pitchFamily="2" charset="0"/>
                <a:cs typeface="NikoshBAN" pitchFamily="2" charset="0"/>
              </a:rPr>
              <a:t>মজিদ</a:t>
            </a:r>
            <a:r>
              <a:rPr lang="en-US" sz="4800" b="1" dirty="0">
                <a:effectLst>
                  <a:glow rad="101600">
                    <a:schemeClr val="accent6">
                      <a:satMod val="175000"/>
                      <a:alpha val="40000"/>
                    </a:schemeClr>
                  </a:glow>
                </a:effectLst>
                <a:latin typeface="NikoshBAN" pitchFamily="2" charset="0"/>
                <a:cs typeface="NikoshBAN" pitchFamily="2" charset="0"/>
              </a:rPr>
              <a:t> </a:t>
            </a:r>
            <a:r>
              <a:rPr lang="en-US" sz="4800" b="1" dirty="0" err="1">
                <a:effectLst>
                  <a:glow rad="101600">
                    <a:schemeClr val="accent6">
                      <a:satMod val="175000"/>
                      <a:alpha val="40000"/>
                    </a:schemeClr>
                  </a:glow>
                </a:effectLst>
                <a:latin typeface="NikoshBAN" pitchFamily="2" charset="0"/>
                <a:cs typeface="NikoshBAN" pitchFamily="2" charset="0"/>
              </a:rPr>
              <a:t>অবতরণ</a:t>
            </a:r>
            <a:endParaRPr lang="en-US" sz="4800" b="1" dirty="0">
              <a:effectLst>
                <a:glow rad="101600">
                  <a:schemeClr val="accent6">
                    <a:satMod val="175000"/>
                    <a:alpha val="40000"/>
                  </a:schemeClr>
                </a:glow>
              </a:effectLst>
              <a:latin typeface="NikoshBAN" pitchFamily="2" charset="0"/>
              <a:cs typeface="NikoshBAN" pitchFamily="2" charset="0"/>
            </a:endParaRPr>
          </a:p>
        </p:txBody>
      </p:sp>
      <p:sp>
        <p:nvSpPr>
          <p:cNvPr id="4" name="Rectangle 3">
            <a:extLst>
              <a:ext uri="{FF2B5EF4-FFF2-40B4-BE49-F238E27FC236}">
                <a16:creationId xmlns:a16="http://schemas.microsoft.com/office/drawing/2014/main" id="{E6A65283-6C4D-403C-88A5-C07E9BEFEBCD}"/>
              </a:ext>
            </a:extLst>
          </p:cNvPr>
          <p:cNvSpPr/>
          <p:nvPr/>
        </p:nvSpPr>
        <p:spPr>
          <a:xfrm>
            <a:off x="782485" y="4368391"/>
            <a:ext cx="10648799" cy="1569652"/>
          </a:xfrm>
          <a:prstGeom prst="rect">
            <a:avLst/>
          </a:prstGeom>
          <a:ln w="28575">
            <a:solidFill>
              <a:schemeClr val="tx1"/>
            </a:solidFill>
          </a:ln>
        </p:spPr>
        <p:txBody>
          <a:bodyPr wrap="square" lIns="91432" tIns="45716" rIns="91432" bIns="45716">
            <a:spAutoFit/>
          </a:bodyPr>
          <a:lstStyle/>
          <a:p>
            <a:pPr algn="just"/>
            <a:r>
              <a:rPr lang="bn-BD" sz="3200" b="1" dirty="0">
                <a:latin typeface="NikoshBAN" panose="02000000000000000000" pitchFamily="2" charset="0"/>
                <a:cs typeface="NikoshBAN" panose="02000000000000000000" pitchFamily="2" charset="0"/>
              </a:rPr>
              <a:t> তাঁর চল্লিশ বৎসর বয়সে আল্লাহতায়ালা জিব্রাইল (আঃ) এর মাধ্যমে কদরের রাত্রে উক্ত গুহায় ধ্যানরত অবস্থায় প্রথম পাঁচ আয়াত নাযিল করেন। এর পর থেকে বিভিন্ন সময় গোটা ২৩ বৎসর যাবৎ  নাযিল হয় ।</a:t>
            </a:r>
          </a:p>
        </p:txBody>
      </p:sp>
      <p:pic>
        <p:nvPicPr>
          <p:cNvPr id="5" name="Picture 4">
            <a:extLst>
              <a:ext uri="{FF2B5EF4-FFF2-40B4-BE49-F238E27FC236}">
                <a16:creationId xmlns:a16="http://schemas.microsoft.com/office/drawing/2014/main" id="{C49D17B0-D862-48C2-8820-D193ACEF1348}"/>
              </a:ext>
            </a:extLst>
          </p:cNvPr>
          <p:cNvPicPr>
            <a:picLocks noChangeAspect="1"/>
          </p:cNvPicPr>
          <p:nvPr/>
        </p:nvPicPr>
        <p:blipFill rotWithShape="1">
          <a:blip r:embed="rId2"/>
          <a:srcRect l="15843" t="13986" r="12832"/>
          <a:stretch/>
        </p:blipFill>
        <p:spPr>
          <a:xfrm>
            <a:off x="1794198" y="1374385"/>
            <a:ext cx="8381999" cy="2957770"/>
          </a:xfrm>
          <a:prstGeom prst="rect">
            <a:avLst/>
          </a:prstGeom>
        </p:spPr>
      </p:pic>
    </p:spTree>
    <p:extLst>
      <p:ext uri="{BB962C8B-B14F-4D97-AF65-F5344CB8AC3E}">
        <p14:creationId xmlns:p14="http://schemas.microsoft.com/office/powerpoint/2010/main" val="105148779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475</Words>
  <Application>Microsoft Office PowerPoint</Application>
  <PresentationFormat>Widescreen</PresentationFormat>
  <Paragraphs>88</Paragraphs>
  <Slides>21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cp:revision>
  <dcterms:created xsi:type="dcterms:W3CDTF">2020-09-14T10:12:30Z</dcterms:created>
  <dcterms:modified xsi:type="dcterms:W3CDTF">2020-09-14T14:55:22Z</dcterms:modified>
</cp:coreProperties>
</file>