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5" r:id="rId2"/>
    <p:sldId id="256" r:id="rId3"/>
    <p:sldId id="257" r:id="rId4"/>
    <p:sldId id="258" r:id="rId5"/>
    <p:sldId id="286" r:id="rId6"/>
    <p:sldId id="262" r:id="rId7"/>
    <p:sldId id="260" r:id="rId8"/>
    <p:sldId id="283" r:id="rId9"/>
    <p:sldId id="263" r:id="rId10"/>
    <p:sldId id="264" r:id="rId11"/>
    <p:sldId id="266" r:id="rId12"/>
    <p:sldId id="267" r:id="rId13"/>
    <p:sldId id="265" r:id="rId14"/>
    <p:sldId id="269" r:id="rId15"/>
    <p:sldId id="270" r:id="rId16"/>
    <p:sldId id="277" r:id="rId17"/>
    <p:sldId id="276" r:id="rId18"/>
    <p:sldId id="268" r:id="rId19"/>
    <p:sldId id="271" r:id="rId20"/>
    <p:sldId id="274" r:id="rId21"/>
    <p:sldId id="272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0099"/>
    <a:srgbClr val="240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6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68682-43E8-4AA9-BF6E-F0CF82294B2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6830D-05D6-4DFC-B169-3ABBC8E2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20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6830D-05D6-4DFC-B169-3ABBC8E2E9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98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6830D-05D6-4DFC-B169-3ABBC8E2E9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68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6830D-05D6-4DFC-B169-3ABBC8E2E9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51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6830D-05D6-4DFC-B169-3ABBC8E2E9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62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6830D-05D6-4DFC-B169-3ABBC8E2E9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82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101120-0323-4B85-8A9A-065C73684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DA9A13-86E9-4012-A5E9-4BBB3138D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6E6093-9A2C-4C82-B544-6914E13DC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3E57-9510-4C2F-8D1D-61FE037E15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6937AC-EF08-4E98-9B65-215CDA039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756BC3-1CC7-47F1-9FE0-105F5AD2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DDD-2EE4-40AA-B252-736B1BB2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2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01496A-D25C-408A-A176-10FE8C1DB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61DC6F0-E3B8-4738-AC8F-280B22160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36A37C-DE4D-4835-8BA8-84331FED1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3E57-9510-4C2F-8D1D-61FE037E15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E64D18-4B53-423E-BDA0-4C4BC38E8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5D1C05-F8CE-4270-A324-0F068D2B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DDD-2EE4-40AA-B252-736B1BB2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4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91DD468-2C6E-47D5-93BD-4203572195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AB401E7-2DE1-4030-8912-5D1A6D3E9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27D029-4053-4AFE-8727-A85AD1DC5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3E57-9510-4C2F-8D1D-61FE037E15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F364FF-47B8-4E23-97C1-039E9129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F38D4E-C258-439A-AE36-F9E7F1823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DDD-2EE4-40AA-B252-736B1BB2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1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361633-B6F5-45BF-B353-3305F47A7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2A37E2-6424-439A-9173-D53390037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6CF647-A528-4E9E-B10E-B3FA99F94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3E57-9510-4C2F-8D1D-61FE037E15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B97DFE-602F-4BDA-9EE1-2B99F81EB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268335-69CA-40AA-BFF5-6A511A735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DDD-2EE4-40AA-B252-736B1BB2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7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BD550C-A817-49D0-B0AB-1ED429023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12E580-2BCF-4155-B3A8-C6FC61C60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C6BF1E-7A2C-4DB0-82F7-27DCB0A5F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3E57-9510-4C2F-8D1D-61FE037E15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AB279D-A7EF-4EBE-BA0F-8AFE85EB0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850053-5745-4443-8A01-0644D3C49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DDD-2EE4-40AA-B252-736B1BB2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FF5BFB-E8A9-47FA-8E2E-499D76DE4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BB21FC-BDB8-4DFD-93F0-922581A30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71BA6D9-067B-4797-B09E-00767A3E8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C7F4DC-0681-467F-BA4E-A25DF832A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3E57-9510-4C2F-8D1D-61FE037E15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146B82-BD1F-4FB2-A1B3-0F29A6DA4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6F3B95-9C26-4466-84FF-36CAAA488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DDD-2EE4-40AA-B252-736B1BB2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9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6911AD-C49D-4F34-B97F-C003C38D0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063D31-14D5-4533-A008-D6658FAEF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13D572B-4D05-4B2D-B345-C55E5F533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597CE8-D525-4105-A68B-75A374904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B07AA5-F5F5-4A3D-9B53-FC6C1D5AFD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E62D6A3-0226-447B-A6EF-9CEFAA4A1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3E57-9510-4C2F-8D1D-61FE037E15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B502657-FD81-4724-BBDA-B0EEBC371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8EC7997-5D93-4B37-A620-67FB37B30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DDD-2EE4-40AA-B252-736B1BB2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6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A786A0-6C9C-4603-94CA-264537B1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50B2082-490E-4C6E-BAE9-F4C47EB60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3E57-9510-4C2F-8D1D-61FE037E15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A000AF7-8206-4FD1-BAAD-A434720A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835D81B-0848-4F4C-BC5A-5EEA43019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DDD-2EE4-40AA-B252-736B1BB2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3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BAA516D-6366-4AE9-9B15-B0FEA94C1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3E57-9510-4C2F-8D1D-61FE037E15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2A5898D-E5C8-49E8-81C1-635D564D3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24E58C2-8E55-4950-8ED7-61A9C9B3D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DDD-2EE4-40AA-B252-736B1BB2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1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E0E83A-C00C-4A27-AD1D-4F9329398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24447C-3B36-49B1-837D-D5FCCEB5C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877FC0-168D-4BBF-B28C-F5A1ED812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FBBD3D-828B-4C19-8D63-EE0A12D46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3E57-9510-4C2F-8D1D-61FE037E15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EF641D-5FDC-4C49-BAC8-461ADD556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83E7F21-A83A-478F-8E2A-1CE5C85B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DDD-2EE4-40AA-B252-736B1BB2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20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C74BBB-EC4A-40CF-AC93-85BF0C7D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CED4BBF-722C-4F6E-9890-1305618111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ECD0A9-1FCF-426D-9D29-C01E22FBC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D58329-AFE4-4370-9D26-9553AED28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3E57-9510-4C2F-8D1D-61FE037E15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558941-F10B-418A-881A-3D843BD8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C9977D6-11F4-4D04-B969-9157D8B7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DDD-2EE4-40AA-B252-736B1BB2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9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F6C0B0-0635-441C-9BFB-4C4A02F65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56E65E-2F0F-4FAB-94A8-738BCBF2A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396DBF-C266-4DED-9CC0-96DAC2B9CD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63E57-9510-4C2F-8D1D-61FE037E15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FB3C68-F79F-40CD-B5AC-FC86403AC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AC8E14-903D-469B-9FA0-01A733178B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87DDD-2EE4-40AA-B252-736B1BB2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1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12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image" Target="../media/image39.jpg"/><Relationship Id="rId12" Type="http://schemas.openxmlformats.org/officeDocument/2006/relationships/image" Target="../media/image4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11" Type="http://schemas.openxmlformats.org/officeDocument/2006/relationships/image" Target="../media/image42.jpg"/><Relationship Id="rId5" Type="http://schemas.openxmlformats.org/officeDocument/2006/relationships/image" Target="../media/image37.jpg"/><Relationship Id="rId10" Type="http://schemas.openxmlformats.org/officeDocument/2006/relationships/image" Target="../media/image41.jpg"/><Relationship Id="rId4" Type="http://schemas.microsoft.com/office/2007/relationships/hdphoto" Target="../media/hdphoto2.wdp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51.jpg"/><Relationship Id="rId7" Type="http://schemas.openxmlformats.org/officeDocument/2006/relationships/image" Target="../media/image55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Relationship Id="rId9" Type="http://schemas.openxmlformats.org/officeDocument/2006/relationships/image" Target="../media/image5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2" Type="http://schemas.microsoft.com/office/2007/relationships/media" Target="../media/media4.wav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6.tmp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2" Type="http://schemas.microsoft.com/office/2007/relationships/media" Target="../media/media5.wav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7.tmp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av"/><Relationship Id="rId2" Type="http://schemas.microsoft.com/office/2007/relationships/media" Target="../media/media7.wav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18" Type="http://schemas.openxmlformats.org/officeDocument/2006/relationships/image" Target="../media/image20.jpg"/><Relationship Id="rId3" Type="http://schemas.openxmlformats.org/officeDocument/2006/relationships/audio" Target="../media/media8.wav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17" Type="http://schemas.openxmlformats.org/officeDocument/2006/relationships/image" Target="../media/image19.jpg"/><Relationship Id="rId2" Type="http://schemas.microsoft.com/office/2007/relationships/media" Target="../media/media8.wav"/><Relationship Id="rId16" Type="http://schemas.openxmlformats.org/officeDocument/2006/relationships/image" Target="../media/image18.jpg"/><Relationship Id="rId20" Type="http://schemas.openxmlformats.org/officeDocument/2006/relationships/image" Target="../media/image3.png"/><Relationship Id="rId1" Type="http://schemas.openxmlformats.org/officeDocument/2006/relationships/tags" Target="../tags/tag6.xml"/><Relationship Id="rId6" Type="http://schemas.openxmlformats.org/officeDocument/2006/relationships/image" Target="../media/image10.jpeg"/><Relationship Id="rId11" Type="http://schemas.openxmlformats.org/officeDocument/2006/relationships/image" Target="../media/image15.jp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4.jpg"/><Relationship Id="rId10" Type="http://schemas.openxmlformats.org/officeDocument/2006/relationships/image" Target="../media/image14.jpg"/><Relationship Id="rId19" Type="http://schemas.openxmlformats.org/officeDocument/2006/relationships/image" Target="../media/image21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.jpg"/><Relationship Id="rId1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6" y="234144"/>
            <a:ext cx="12171218" cy="6623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6" y="18459"/>
            <a:ext cx="12171218" cy="3183562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3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9"/>
    </mc:Choice>
    <mc:Fallback xmlns="">
      <p:transition spd="slow" advTm="14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94144" y="714417"/>
            <a:ext cx="6844490" cy="283016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F8F5E1C-4D72-4D1A-AC31-60C6A7DFB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014" y="4432351"/>
            <a:ext cx="1873894" cy="15539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43D29E1-DB5D-4B64-9BCB-E515127299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313" y="4432351"/>
            <a:ext cx="1799206" cy="161991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0AF6BC6A-3AA6-4C88-BD41-26C74FB8A08A}"/>
              </a:ext>
            </a:extLst>
          </p:cNvPr>
          <p:cNvSpPr/>
          <p:nvPr/>
        </p:nvSpPr>
        <p:spPr>
          <a:xfrm>
            <a:off x="2455910" y="703372"/>
            <a:ext cx="6858016" cy="28522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খেলাধুলায় অনেক প্রযুক্তির ব্যবহার হয় যেমন-ফুটবল, টেনিস র‍্যাকেট, ক্রিকেট বল ও ব্যাট, পোশাক, জুতা, ভিডিও ক্যামেরা ইত্যাদি।</a:t>
            </a:r>
            <a:endParaRPr lang="en-US" sz="48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D546E18-4569-46AD-9874-98520593FE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76" y="4755860"/>
            <a:ext cx="2065829" cy="16234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628C5F9-B18D-4DA7-A8AE-70421120A6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424" y="4590991"/>
            <a:ext cx="1875988" cy="13811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F26C8A0-1ADA-4B82-8862-6B99AB6417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22" y="4506022"/>
            <a:ext cx="2065829" cy="15510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B6EBAAB-889E-483F-95FC-D4134375F9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518" y="128113"/>
            <a:ext cx="1873894" cy="117260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9D640DD-391D-49C1-991F-9933157F18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424" y="2183551"/>
            <a:ext cx="1875988" cy="15898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AC803FE-73F8-4B44-979A-16551A32B6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1" y="3079385"/>
            <a:ext cx="1762124" cy="125253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8CC5E993-ADF7-49D3-8A4E-057C608D2F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76" y="817051"/>
            <a:ext cx="2167761" cy="155396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9729718-BCB7-4B81-8582-8D0AE4D1CED5}"/>
              </a:ext>
            </a:extLst>
          </p:cNvPr>
          <p:cNvSpPr txBox="1"/>
          <p:nvPr/>
        </p:nvSpPr>
        <p:spPr>
          <a:xfrm>
            <a:off x="2977723" y="3616743"/>
            <a:ext cx="603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 খেলাধুলায় কী কী প্রযুক্তি ব্যবহার </a:t>
            </a:r>
            <a:r>
              <a:rPr lang="bn-IN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2B33943-D5DD-4218-83E7-BBBD93CD7C01}"/>
              </a:ext>
            </a:extLst>
          </p:cNvPr>
          <p:cNvSpPr txBox="1"/>
          <p:nvPr/>
        </p:nvSpPr>
        <p:spPr>
          <a:xfrm>
            <a:off x="226609" y="2267394"/>
            <a:ext cx="2065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ক্রিকেট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E7431DE-EBD2-4248-B2D6-349660465CA2}"/>
              </a:ext>
            </a:extLst>
          </p:cNvPr>
          <p:cNvSpPr txBox="1"/>
          <p:nvPr/>
        </p:nvSpPr>
        <p:spPr>
          <a:xfrm>
            <a:off x="167476" y="4331922"/>
            <a:ext cx="2189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টেনিস র‍্যাকেট।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CA9A0AD-CD8B-4B18-A03A-40176BCA50B1}"/>
              </a:ext>
            </a:extLst>
          </p:cNvPr>
          <p:cNvSpPr txBox="1"/>
          <p:nvPr/>
        </p:nvSpPr>
        <p:spPr>
          <a:xfrm>
            <a:off x="269409" y="6204444"/>
            <a:ext cx="2065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হ্যালমেট।</a:t>
            </a:r>
            <a:r>
              <a:rPr lang="en-US" sz="3200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8CE8906-F642-4A97-B482-031FACA47771}"/>
              </a:ext>
            </a:extLst>
          </p:cNvPr>
          <p:cNvSpPr txBox="1"/>
          <p:nvPr/>
        </p:nvSpPr>
        <p:spPr>
          <a:xfrm>
            <a:off x="2774841" y="6164547"/>
            <a:ext cx="2471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ক্যামেরা।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D2E1BBF-A813-43AF-87B8-F2446ED14D64}"/>
              </a:ext>
            </a:extLst>
          </p:cNvPr>
          <p:cNvSpPr txBox="1"/>
          <p:nvPr/>
        </p:nvSpPr>
        <p:spPr>
          <a:xfrm>
            <a:off x="5612475" y="6150774"/>
            <a:ext cx="179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হকি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স্টিক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CFB9CF7-B6F5-4FC5-A2BB-5B6E6552AD4E}"/>
              </a:ext>
            </a:extLst>
          </p:cNvPr>
          <p:cNvSpPr txBox="1"/>
          <p:nvPr/>
        </p:nvSpPr>
        <p:spPr>
          <a:xfrm>
            <a:off x="8030739" y="5997504"/>
            <a:ext cx="1307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জুতা।</a:t>
            </a:r>
            <a:r>
              <a:rPr lang="en-US" sz="3200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68CCE9A-F55E-4BA5-B24D-18013311F965}"/>
              </a:ext>
            </a:extLst>
          </p:cNvPr>
          <p:cNvSpPr txBox="1"/>
          <p:nvPr/>
        </p:nvSpPr>
        <p:spPr>
          <a:xfrm>
            <a:off x="9958696" y="5997504"/>
            <a:ext cx="1307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ফুটবল।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4666D06-4BFD-4E26-AF0C-D696385D31AB}"/>
              </a:ext>
            </a:extLst>
          </p:cNvPr>
          <p:cNvSpPr txBox="1"/>
          <p:nvPr/>
        </p:nvSpPr>
        <p:spPr>
          <a:xfrm>
            <a:off x="9967283" y="3847576"/>
            <a:ext cx="1299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পোশাক।</a:t>
            </a:r>
            <a:r>
              <a:rPr lang="en-US" sz="3200" dirty="0"/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15E176A-D9BE-4623-AA01-E771F8B0AA07}"/>
              </a:ext>
            </a:extLst>
          </p:cNvPr>
          <p:cNvSpPr txBox="1"/>
          <p:nvPr/>
        </p:nvSpPr>
        <p:spPr>
          <a:xfrm>
            <a:off x="9659424" y="1417112"/>
            <a:ext cx="2065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ক্রিকেট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বল।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0A7A779-7FCA-4DFD-871E-C7467123C252}"/>
              </a:ext>
            </a:extLst>
          </p:cNvPr>
          <p:cNvSpPr/>
          <p:nvPr/>
        </p:nvSpPr>
        <p:spPr>
          <a:xfrm>
            <a:off x="2471295" y="703372"/>
            <a:ext cx="6844490" cy="2825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 প্রযুক্তি গুলোই হলো </a:t>
            </a:r>
            <a:r>
              <a:rPr lang="bn-IN" sz="6600" dirty="0" smtClean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খেলাধ</a:t>
            </a:r>
            <a:r>
              <a:rPr lang="en-US" sz="6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y</a:t>
            </a:r>
            <a:r>
              <a:rPr lang="bn-IN" sz="6600" dirty="0" smtClean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লা</a:t>
            </a:r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প্রযুক্তি।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8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0" grpId="0"/>
      <p:bldP spid="2" grpId="0"/>
      <p:bldP spid="16" grpId="0"/>
      <p:bldP spid="18" grpId="0"/>
      <p:bldP spid="20" grpId="0"/>
      <p:bldP spid="22" grpId="0"/>
      <p:bldP spid="24" grpId="0"/>
      <p:bldP spid="26" grpId="0"/>
      <p:bldP spid="28" grpId="0"/>
      <p:bldP spid="31" grpId="0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2E425B-B3E4-421B-AB97-78078629F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031784"/>
            <a:ext cx="3315122" cy="26765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5DE663-9CCC-472D-8CEF-790149193273}"/>
              </a:ext>
            </a:extLst>
          </p:cNvPr>
          <p:cNvSpPr txBox="1"/>
          <p:nvPr/>
        </p:nvSpPr>
        <p:spPr>
          <a:xfrm>
            <a:off x="3902526" y="3258234"/>
            <a:ext cx="43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কী কী করা যায়?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432CCF1-E68B-4AD6-92C2-CFF51C53D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6" y="1283764"/>
            <a:ext cx="2956431" cy="1974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476771-F515-485F-B2DF-4B1FC5CAAB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27" y="3903727"/>
            <a:ext cx="2952750" cy="19744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E035BEC-FD2D-4A45-9302-9D8EE39ADD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83" y="1103762"/>
            <a:ext cx="2857501" cy="21431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8655A19-564F-46DA-B667-11E99E2F49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84" y="3944196"/>
            <a:ext cx="2857500" cy="21431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8FD1965-A631-4675-91FD-0BAFF19E1D80}"/>
              </a:ext>
            </a:extLst>
          </p:cNvPr>
          <p:cNvSpPr txBox="1"/>
          <p:nvPr/>
        </p:nvSpPr>
        <p:spPr>
          <a:xfrm>
            <a:off x="3207418" y="3944196"/>
            <a:ext cx="5777161" cy="212365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সাহায্যে বিভিন্ন ধরনের খেলা, সিনেমা দেখা, নাটক দেখা, গান শোনা যায়। </a:t>
            </a:r>
            <a:endParaRPr lang="en-US" sz="4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9E37131-8F9E-4A6D-BFC0-B7378115CBFB}"/>
              </a:ext>
            </a:extLst>
          </p:cNvPr>
          <p:cNvSpPr txBox="1"/>
          <p:nvPr/>
        </p:nvSpPr>
        <p:spPr>
          <a:xfrm>
            <a:off x="3185856" y="3839987"/>
            <a:ext cx="5777160" cy="2862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একটি অন্যতম বিনোদন প্রযুক্তি</a:t>
            </a:r>
            <a:r>
              <a:rPr lang="bn-IN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33F5C21-B778-458A-A2D9-057BDE64570C}"/>
              </a:ext>
            </a:extLst>
          </p:cNvPr>
          <p:cNvSpPr txBox="1"/>
          <p:nvPr/>
        </p:nvSpPr>
        <p:spPr>
          <a:xfrm>
            <a:off x="4152900" y="669968"/>
            <a:ext cx="468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ACCAD1-21D7-4AF5-B83C-0DA7265D0D5B}"/>
              </a:ext>
            </a:extLst>
          </p:cNvPr>
          <p:cNvSpPr txBox="1"/>
          <p:nvPr/>
        </p:nvSpPr>
        <p:spPr>
          <a:xfrm>
            <a:off x="680806" y="3299636"/>
            <a:ext cx="196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শোনা</a:t>
            </a:r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A9977ED-6733-4D48-B5D8-87973801EC9B}"/>
              </a:ext>
            </a:extLst>
          </p:cNvPr>
          <p:cNvSpPr txBox="1"/>
          <p:nvPr/>
        </p:nvSpPr>
        <p:spPr>
          <a:xfrm>
            <a:off x="9664642" y="3218802"/>
            <a:ext cx="196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সিনেমা দেখা</a:t>
            </a:r>
            <a:r>
              <a:rPr lang="en-US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7A1D7D1-E17E-4CEE-AD82-2CADBCB30A92}"/>
              </a:ext>
            </a:extLst>
          </p:cNvPr>
          <p:cNvSpPr txBox="1"/>
          <p:nvPr/>
        </p:nvSpPr>
        <p:spPr>
          <a:xfrm>
            <a:off x="782721" y="6147106"/>
            <a:ext cx="877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4FC1DD3-EFB5-4D7D-9EEE-340383178FB3}"/>
              </a:ext>
            </a:extLst>
          </p:cNvPr>
          <p:cNvSpPr txBox="1"/>
          <p:nvPr/>
        </p:nvSpPr>
        <p:spPr>
          <a:xfrm>
            <a:off x="9906136" y="6014827"/>
            <a:ext cx="196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নাটক দেখা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047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2" grpId="0" animBg="1"/>
      <p:bldP spid="16" grpId="0"/>
      <p:bldP spid="4" grpId="0"/>
      <p:bldP spid="14" grpId="0"/>
      <p:bldP spid="1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357" y="2011925"/>
            <a:ext cx="4048209" cy="18082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9B1A99A-92E9-4A4E-99A1-0D9EDB80F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8" y="4369047"/>
            <a:ext cx="2886075" cy="15811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C442C8-6D54-4F96-832E-BDCC06D1A7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7" y="1804618"/>
            <a:ext cx="2247900" cy="2038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B24FFC2-D875-4648-9924-CA7C6464C8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42" y="4410767"/>
            <a:ext cx="2457450" cy="1875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FC4C7B-3A85-4E5A-9F42-C754EA5ED9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951" y="193105"/>
            <a:ext cx="2466975" cy="1847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F5F5F44-22E7-493B-8542-3E1D34B69B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580" y="4783962"/>
            <a:ext cx="2170454" cy="128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AC4528-EC5E-4ECA-8FB7-0319CE2736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053" y="2616264"/>
            <a:ext cx="1457325" cy="1734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6A10324-3928-4916-AA12-200AFFEE90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200" y="4394483"/>
            <a:ext cx="2457450" cy="18573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9CF8EAC-94A4-4EA5-B5BB-ACBCD7FF800A}"/>
              </a:ext>
            </a:extLst>
          </p:cNvPr>
          <p:cNvSpPr txBox="1"/>
          <p:nvPr/>
        </p:nvSpPr>
        <p:spPr>
          <a:xfrm>
            <a:off x="270698" y="272613"/>
            <a:ext cx="850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সংগীতের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ক্ষেত্রেও প্রযুক্তি ব্যবহার হয়। যেমন......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50C481-91E4-41D2-856E-CED0B0959802}"/>
              </a:ext>
            </a:extLst>
          </p:cNvPr>
          <p:cNvSpPr txBox="1"/>
          <p:nvPr/>
        </p:nvSpPr>
        <p:spPr>
          <a:xfrm>
            <a:off x="7468696" y="6248710"/>
            <a:ext cx="1466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পিয়ানো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F92E1C5-1283-4226-9C81-3B472B6D3106}"/>
              </a:ext>
            </a:extLst>
          </p:cNvPr>
          <p:cNvSpPr txBox="1"/>
          <p:nvPr/>
        </p:nvSpPr>
        <p:spPr>
          <a:xfrm>
            <a:off x="953115" y="6084498"/>
            <a:ext cx="121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তবলা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D7D7005-59CF-449C-A7BE-A7C838C6CF26}"/>
              </a:ext>
            </a:extLst>
          </p:cNvPr>
          <p:cNvSpPr txBox="1"/>
          <p:nvPr/>
        </p:nvSpPr>
        <p:spPr>
          <a:xfrm>
            <a:off x="10306331" y="2084426"/>
            <a:ext cx="1198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বেহালা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6C73BD4-8B5F-4CE2-8214-33F1D93DD864}"/>
              </a:ext>
            </a:extLst>
          </p:cNvPr>
          <p:cNvSpPr txBox="1"/>
          <p:nvPr/>
        </p:nvSpPr>
        <p:spPr>
          <a:xfrm>
            <a:off x="10438930" y="4315157"/>
            <a:ext cx="1276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গিটার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D783E3A-EFCA-4338-A93A-0EA16AD3958C}"/>
              </a:ext>
            </a:extLst>
          </p:cNvPr>
          <p:cNvSpPr txBox="1"/>
          <p:nvPr/>
        </p:nvSpPr>
        <p:spPr>
          <a:xfrm>
            <a:off x="10009618" y="6113308"/>
            <a:ext cx="203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সিডি,ডিভিডি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D35AD34-3DAD-4E6E-870F-F9AE42C2FA59}"/>
              </a:ext>
            </a:extLst>
          </p:cNvPr>
          <p:cNvSpPr txBox="1"/>
          <p:nvPr/>
        </p:nvSpPr>
        <p:spPr>
          <a:xfrm>
            <a:off x="4806401" y="6164547"/>
            <a:ext cx="121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ড্রামস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F33D54F-0F33-46AA-A898-F7A8A5E48EC0}"/>
              </a:ext>
            </a:extLst>
          </p:cNvPr>
          <p:cNvSpPr txBox="1"/>
          <p:nvPr/>
        </p:nvSpPr>
        <p:spPr>
          <a:xfrm>
            <a:off x="738827" y="3820168"/>
            <a:ext cx="203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হারমোনিয়াম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F74B9E8-BED9-4D5D-B1DE-82A7D9EED3EE}"/>
              </a:ext>
            </a:extLst>
          </p:cNvPr>
          <p:cNvSpPr/>
          <p:nvPr/>
        </p:nvSpPr>
        <p:spPr>
          <a:xfrm>
            <a:off x="2868090" y="1763807"/>
            <a:ext cx="6307202" cy="20900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 প্রযুক্তি গুলোই হলো বিনোদন  প্রযুক্তি।</a:t>
            </a:r>
            <a:endParaRPr lang="en-US" sz="6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A28FCC7-D245-48E0-94E7-B6ABB3DD939E}"/>
              </a:ext>
            </a:extLst>
          </p:cNvPr>
          <p:cNvSpPr txBox="1"/>
          <p:nvPr/>
        </p:nvSpPr>
        <p:spPr>
          <a:xfrm>
            <a:off x="3950018" y="1174823"/>
            <a:ext cx="4251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8807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8882C44-C7A0-4558-A4F2-2145FA338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0" y="1340241"/>
            <a:ext cx="2800350" cy="1628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E0CDFCE-F128-4034-BBB4-1151A638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957" y="1785653"/>
            <a:ext cx="4013062" cy="17160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B305BAE-F043-42D6-831B-3CADDC8A5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404" y="1104406"/>
            <a:ext cx="2619375" cy="1743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54CA99-A2A6-4BF7-8B5B-8C755193E2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028" y="4282467"/>
            <a:ext cx="2619375" cy="1743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1D6AA7-CF2D-4F0B-AC8C-C3DD6BCEC1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240" y="4362653"/>
            <a:ext cx="2971800" cy="1543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3181099-3E2C-4230-AD6E-5B21C00964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65" y="4168803"/>
            <a:ext cx="28575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8C496F7-C974-4FDC-94F4-778E3F010A39}"/>
              </a:ext>
            </a:extLst>
          </p:cNvPr>
          <p:cNvSpPr txBox="1"/>
          <p:nvPr/>
        </p:nvSpPr>
        <p:spPr>
          <a:xfrm>
            <a:off x="4017155" y="3508927"/>
            <a:ext cx="4694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শিশুপা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র্কে কী কী প্রযুক্তি দেখা যায়।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10C10CE-340E-4B66-B678-57F9A4E4E3B7}"/>
              </a:ext>
            </a:extLst>
          </p:cNvPr>
          <p:cNvSpPr txBox="1"/>
          <p:nvPr/>
        </p:nvSpPr>
        <p:spPr>
          <a:xfrm>
            <a:off x="4477768" y="1301994"/>
            <a:ext cx="3362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09A7D83-E63E-4027-B117-2ECDBE6009FC}"/>
              </a:ext>
            </a:extLst>
          </p:cNvPr>
          <p:cNvSpPr/>
          <p:nvPr/>
        </p:nvSpPr>
        <p:spPr>
          <a:xfrm>
            <a:off x="3307652" y="1187106"/>
            <a:ext cx="5702409" cy="296535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শিশুপার্ক একটি বিনোদন কেন্দ্র। এখানে নানা ধরনের রাইড থাকে যেমন...... 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B45B7E0-0F66-4766-8A93-DC84EB56A988}"/>
              </a:ext>
            </a:extLst>
          </p:cNvPr>
          <p:cNvSpPr txBox="1"/>
          <p:nvPr/>
        </p:nvSpPr>
        <p:spPr>
          <a:xfrm>
            <a:off x="9425354" y="3137095"/>
            <a:ext cx="181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নাগরদোলা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F5FCFA4-AED0-4B41-BD33-B43107BEE817}"/>
              </a:ext>
            </a:extLst>
          </p:cNvPr>
          <p:cNvSpPr txBox="1"/>
          <p:nvPr/>
        </p:nvSpPr>
        <p:spPr>
          <a:xfrm>
            <a:off x="9620986" y="5905703"/>
            <a:ext cx="181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মিনিট্রেন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79D3043-1ACF-4A10-BA32-2C4D9703633F}"/>
              </a:ext>
            </a:extLst>
          </p:cNvPr>
          <p:cNvSpPr txBox="1"/>
          <p:nvPr/>
        </p:nvSpPr>
        <p:spPr>
          <a:xfrm>
            <a:off x="714849" y="5855880"/>
            <a:ext cx="181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দোলনা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542BA38-894C-4031-98CF-2FB3DCFD632B}"/>
              </a:ext>
            </a:extLst>
          </p:cNvPr>
          <p:cNvSpPr txBox="1"/>
          <p:nvPr/>
        </p:nvSpPr>
        <p:spPr>
          <a:xfrm>
            <a:off x="5172645" y="6019051"/>
            <a:ext cx="2221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স্লিপার দোলনা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2399F70-59AD-4C65-8B2D-70ECCE588ED1}"/>
              </a:ext>
            </a:extLst>
          </p:cNvPr>
          <p:cNvSpPr txBox="1"/>
          <p:nvPr/>
        </p:nvSpPr>
        <p:spPr>
          <a:xfrm>
            <a:off x="353960" y="3026165"/>
            <a:ext cx="2877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রোলার কোস্টার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2C5BEC0-4F07-4152-AEBC-4CBFB2A2958B}"/>
              </a:ext>
            </a:extLst>
          </p:cNvPr>
          <p:cNvSpPr/>
          <p:nvPr/>
        </p:nvSpPr>
        <p:spPr>
          <a:xfrm>
            <a:off x="3244795" y="904306"/>
            <a:ext cx="5828121" cy="327306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নাগরদোলা, দোলনা, রোলার কোস্টার, স্লিপার , মিনিট্রেন রাইড ইত্যাদি। এছাড়াও রয়েছে শিশুদের খেলনা এবং ছবি আঁকার উপকরণ।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40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 animBg="1"/>
      <p:bldP spid="11" grpId="0"/>
      <p:bldP spid="14" grpId="0"/>
      <p:bldP spid="16" grpId="0"/>
      <p:bldP spid="17" grpId="0"/>
      <p:bldP spid="18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20A052-7507-4217-B458-329429486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143479"/>
            <a:ext cx="1858585" cy="14954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A2E95E-6983-49CF-BE26-9EB63E7BD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2" y="1426501"/>
            <a:ext cx="1858585" cy="1858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465096E-7792-4AA8-A715-A1CD2230C3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11" y="4502206"/>
            <a:ext cx="1858584" cy="13921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504B27-936B-49F3-AA1D-A7D2E1FF73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520" y="4626291"/>
            <a:ext cx="3264480" cy="1495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42023CA-86EA-462B-B184-C20B062BA0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645" y="2187838"/>
            <a:ext cx="2414259" cy="19274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4B6BB53-2E58-4ACE-ACCA-23DE413B9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356" y="4350672"/>
            <a:ext cx="2489200" cy="17345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60F9276-2BB3-4FD5-B288-C94A964891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29" y="4502206"/>
            <a:ext cx="2327458" cy="15430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32C16DA-056E-4B77-AC61-65994E0AF4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516" y="1931444"/>
            <a:ext cx="2857500" cy="1600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D13AC73-76B0-48FA-9CFD-B7033EC0086F}"/>
              </a:ext>
            </a:extLst>
          </p:cNvPr>
          <p:cNvSpPr txBox="1"/>
          <p:nvPr/>
        </p:nvSpPr>
        <p:spPr>
          <a:xfrm>
            <a:off x="4387787" y="1306875"/>
            <a:ext cx="3941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513DEC2-4117-465A-BBE7-87A7B041E84E}"/>
              </a:ext>
            </a:extLst>
          </p:cNvPr>
          <p:cNvSpPr txBox="1"/>
          <p:nvPr/>
        </p:nvSpPr>
        <p:spPr>
          <a:xfrm>
            <a:off x="5146482" y="3441645"/>
            <a:ext cx="2195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হাসপাতাল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EDDA82D-6D4C-4E2F-BBF3-40E5628CE58D}"/>
              </a:ext>
            </a:extLst>
          </p:cNvPr>
          <p:cNvSpPr txBox="1"/>
          <p:nvPr/>
        </p:nvSpPr>
        <p:spPr>
          <a:xfrm>
            <a:off x="339406" y="3418587"/>
            <a:ext cx="2327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স্টেথোস্কোপ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D40BB2E-9334-4D32-8AA3-44E2CFBC85E2}"/>
              </a:ext>
            </a:extLst>
          </p:cNvPr>
          <p:cNvSpPr txBox="1"/>
          <p:nvPr/>
        </p:nvSpPr>
        <p:spPr>
          <a:xfrm>
            <a:off x="5825812" y="6058354"/>
            <a:ext cx="2633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আলট্রাসনোগ্রাফি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A2D9D88-0613-47DF-97EE-8E51C12D2ECF}"/>
              </a:ext>
            </a:extLst>
          </p:cNvPr>
          <p:cNvSpPr txBox="1"/>
          <p:nvPr/>
        </p:nvSpPr>
        <p:spPr>
          <a:xfrm>
            <a:off x="9624752" y="4080427"/>
            <a:ext cx="2327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এক্স-রে মেশিন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2B60CF2-3782-411A-9DED-5585E9D94661}"/>
              </a:ext>
            </a:extLst>
          </p:cNvPr>
          <p:cNvSpPr txBox="1"/>
          <p:nvPr/>
        </p:nvSpPr>
        <p:spPr>
          <a:xfrm>
            <a:off x="284172" y="5809852"/>
            <a:ext cx="2327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থার্মোমিটার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1BE11D4-CBE6-4D42-B17E-3C93B67CFCD8}"/>
              </a:ext>
            </a:extLst>
          </p:cNvPr>
          <p:cNvSpPr txBox="1"/>
          <p:nvPr/>
        </p:nvSpPr>
        <p:spPr>
          <a:xfrm>
            <a:off x="8846649" y="6068190"/>
            <a:ext cx="326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টমোগ্রাফি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B91245F-4AE3-4233-AD9D-C08A0BD57E73}"/>
              </a:ext>
            </a:extLst>
          </p:cNvPr>
          <p:cNvSpPr txBox="1"/>
          <p:nvPr/>
        </p:nvSpPr>
        <p:spPr>
          <a:xfrm>
            <a:off x="2639069" y="6121716"/>
            <a:ext cx="2837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রক্তচাপ মাপার যন্ত্র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DF4AD29-C180-4B33-AE8A-B619F477A7F6}"/>
              </a:ext>
            </a:extLst>
          </p:cNvPr>
          <p:cNvSpPr txBox="1"/>
          <p:nvPr/>
        </p:nvSpPr>
        <p:spPr>
          <a:xfrm>
            <a:off x="9482471" y="1620984"/>
            <a:ext cx="2837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ইলেকট্রো-কার্ডিওগ্রাম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2F41D5B-6E1E-4834-AADE-30C88ED4CEEA}"/>
              </a:ext>
            </a:extLst>
          </p:cNvPr>
          <p:cNvSpPr/>
          <p:nvPr/>
        </p:nvSpPr>
        <p:spPr>
          <a:xfrm>
            <a:off x="2505877" y="285751"/>
            <a:ext cx="6665773" cy="40718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চিকিৎসা প্রযুক্তি 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ডাক্তারদের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সহজে রোগ নির্ণয় ও রোগীকে উন্নত চিকিৎসা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জানা মতে কী কী চিকিৎসা প্রযুক্তি ব্যবহার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37409AB-DF03-4382-8B43-9ADE97E48F79}"/>
              </a:ext>
            </a:extLst>
          </p:cNvPr>
          <p:cNvSpPr/>
          <p:nvPr/>
        </p:nvSpPr>
        <p:spPr>
          <a:xfrm>
            <a:off x="2514703" y="343020"/>
            <a:ext cx="6665773" cy="3969552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চিকিৎসা </a:t>
            </a:r>
            <a:r>
              <a:rPr lang="bn-IN" sz="4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যন্ত্রপাতি। </a:t>
            </a:r>
            <a:r>
              <a:rPr lang="bn-IN" sz="4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চিকিৎসা যন্ত্রপাতির মধ্যে রয়েছে থার্মোমিটার, স্টেথোস্কোপ, এবং রক্তচাপ মাপার যন্ত্র।</a:t>
            </a:r>
            <a:endParaRPr lang="en-US" sz="48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C45ABA4-E27B-4B5A-952D-D75FDE4F983D}"/>
              </a:ext>
            </a:extLst>
          </p:cNvPr>
          <p:cNvSpPr/>
          <p:nvPr/>
        </p:nvSpPr>
        <p:spPr>
          <a:xfrm>
            <a:off x="2487430" y="264960"/>
            <a:ext cx="6720317" cy="40476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শরীরের ভিতরের অঙ্গসমূহ পরীক্ষা করতে </a:t>
            </a:r>
            <a:endParaRPr lang="en-US" sz="440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এক্স-রে </a:t>
            </a:r>
            <a:r>
              <a:rPr lang="bn-IN" sz="46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মেশিন, ইলেকট্রো-কার্ডিওগ্রাম, আলট্রাসনোগ্রাফি এবং কম্পিউটার টমোগ্রাফি ইত্যাদি প্রযুক্তি ব্যবহার করা </a:t>
            </a:r>
            <a:r>
              <a:rPr lang="bn-IN" sz="4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4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6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2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3" grpId="0"/>
      <p:bldP spid="14" grpId="0"/>
      <p:bldP spid="15" grpId="0"/>
      <p:bldP spid="16" grpId="0"/>
      <p:bldP spid="18" grpId="0"/>
      <p:bldP spid="20" grpId="0"/>
      <p:bldP spid="22" grpId="0"/>
      <p:bldP spid="4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58D07E7-AA7F-4987-B3D3-25989244CDAC}"/>
              </a:ext>
            </a:extLst>
          </p:cNvPr>
          <p:cNvSpPr/>
          <p:nvPr/>
        </p:nvSpPr>
        <p:spPr>
          <a:xfrm>
            <a:off x="3100726" y="31259"/>
            <a:ext cx="6710491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 বইয়ের </a:t>
            </a: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৬২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 </a:t>
            </a: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বের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F9A2EE1-182B-46B2-9702-710849AA9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753" y="915951"/>
            <a:ext cx="4443210" cy="5903411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57245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58D07E7-AA7F-4987-B3D3-25989244CDAC}"/>
              </a:ext>
            </a:extLst>
          </p:cNvPr>
          <p:cNvSpPr/>
          <p:nvPr/>
        </p:nvSpPr>
        <p:spPr>
          <a:xfrm>
            <a:off x="3100726" y="44138"/>
            <a:ext cx="6535764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 বইয়ের </a:t>
            </a: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 </a:t>
            </a: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বের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E8DFB9-2284-4B68-B363-49103AFFE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1" y="870320"/>
            <a:ext cx="4675031" cy="589108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6214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58D07E7-AA7F-4987-B3D3-25989244CDAC}"/>
              </a:ext>
            </a:extLst>
          </p:cNvPr>
          <p:cNvSpPr/>
          <p:nvPr/>
        </p:nvSpPr>
        <p:spPr>
          <a:xfrm>
            <a:off x="3100726" y="44138"/>
            <a:ext cx="6449201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 বইয়ের </a:t>
            </a: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4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 </a:t>
            </a: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বের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4653D7D-9D99-4E37-95F5-0CAB268C9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62884"/>
            <a:ext cx="4945487" cy="599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9000">
              <a:srgbClr val="FF6633"/>
            </a:gs>
            <a:gs pos="48000">
              <a:srgbClr val="FFFF00"/>
            </a:gs>
            <a:gs pos="9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B7F6745B-68BB-433A-8CA4-EC9571DC29CB}"/>
              </a:ext>
            </a:extLst>
          </p:cNvPr>
          <p:cNvSpPr txBox="1"/>
          <p:nvPr/>
        </p:nvSpPr>
        <p:spPr>
          <a:xfrm>
            <a:off x="1794456" y="125797"/>
            <a:ext cx="8358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i="1" spc="2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তথ্যগুলো </a:t>
            </a:r>
            <a:r>
              <a:rPr lang="bn-IN" sz="4000" i="1" spc="2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বইয়ের সাথে মিলিয়ে দেখ ।</a:t>
            </a:r>
            <a:endParaRPr lang="en-US" sz="4000" i="1" spc="23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" y="833683"/>
            <a:ext cx="11315701" cy="561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AC46AA46-13DF-4308-823D-936621D9A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638975"/>
              </p:ext>
            </p:extLst>
          </p:nvPr>
        </p:nvGraphicFramePr>
        <p:xfrm>
          <a:off x="434502" y="1374660"/>
          <a:ext cx="11113055" cy="46781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8859">
                  <a:extLst>
                    <a:ext uri="{9D8B030D-6E8A-4147-A177-3AD203B41FA5}">
                      <a16:colId xmlns:a16="http://schemas.microsoft.com/office/drawing/2014/main" xmlns="" val="3611814306"/>
                    </a:ext>
                  </a:extLst>
                </a:gridCol>
                <a:gridCol w="8844196">
                  <a:extLst>
                    <a:ext uri="{9D8B030D-6E8A-4147-A177-3AD203B41FA5}">
                      <a16:colId xmlns:a16="http://schemas.microsoft.com/office/drawing/2014/main" xmlns="" val="2179406339"/>
                    </a:ext>
                  </a:extLst>
                </a:gridCol>
              </a:tblGrid>
              <a:tr h="595548">
                <a:tc gridSpan="2"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</a:t>
                      </a:r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দৈনন্দিন জীবনে প্রযুক্তির ব্যবহার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8632859"/>
                  </a:ext>
                </a:extLst>
              </a:tr>
              <a:tr h="287515"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ব্যবহারের ক্ষেত্র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                   </a:t>
                      </a:r>
                      <a:r>
                        <a:rPr lang="en-US" dirty="0" smtClean="0"/>
                        <a:t>                                        </a:t>
                      </a:r>
                      <a:r>
                        <a:rPr lang="bn-IN" dirty="0" smtClean="0"/>
                        <a:t>   </a:t>
                      </a:r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ব্যবহৃত প্রযুক্তি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737283"/>
                  </a:ext>
                </a:extLst>
              </a:tr>
              <a:tr h="653645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SutonnyMJ" pitchFamily="2" charset="0"/>
                          <a:cs typeface="NikoshBAN" panose="02000000000000000000" pitchFamily="2" charset="0"/>
                        </a:rPr>
                        <a:t>evm</a:t>
                      </a:r>
                      <a:r>
                        <a:rPr lang="en-US" sz="3200" dirty="0" smtClean="0">
                          <a:latin typeface="SutonnyMJ" pitchFamily="2" charset="0"/>
                          <a:cs typeface="NikoshBAN" panose="02000000000000000000" pitchFamily="2" charset="0"/>
                        </a:rPr>
                        <a:t>¯’</a:t>
                      </a:r>
                      <a:r>
                        <a:rPr lang="en-US" sz="3200" dirty="0" err="1" smtClean="0">
                          <a:latin typeface="SutonnyMJ" pitchFamily="2" charset="0"/>
                          <a:cs typeface="NikoshBAN" panose="02000000000000000000" pitchFamily="2" charset="0"/>
                        </a:rPr>
                        <a:t>vb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28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8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3802427"/>
                  </a:ext>
                </a:extLst>
              </a:tr>
              <a:tr h="774520"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খেলাধুলা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7553194"/>
                  </a:ext>
                </a:extLst>
              </a:tr>
              <a:tr h="653645"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বিনোদন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0987559"/>
                  </a:ext>
                </a:extLst>
              </a:tr>
              <a:tr h="1024978"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চিকিৎসা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662111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62316A-B27F-4419-92C6-DFFFA9F7621C}"/>
              </a:ext>
            </a:extLst>
          </p:cNvPr>
          <p:cNvSpPr txBox="1"/>
          <p:nvPr/>
        </p:nvSpPr>
        <p:spPr>
          <a:xfrm>
            <a:off x="2282740" y="730263"/>
            <a:ext cx="706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 দেখানো ছকের মতো খাতায় একটি ছক তৈরি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5B9E77-E07A-4520-9DF3-3A4FCE86C9C8}"/>
              </a:ext>
            </a:extLst>
          </p:cNvPr>
          <p:cNvSpPr txBox="1"/>
          <p:nvPr/>
        </p:nvSpPr>
        <p:spPr>
          <a:xfrm>
            <a:off x="430636" y="761040"/>
            <a:ext cx="1099468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bn-IN" sz="28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সস্থান</a:t>
            </a:r>
            <a:r>
              <a:rPr lang="bn-IN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খেলাধুলা, বিনোদন, এবং চিকিৎসা ক্ষেত্রে ব্যবহৃত প্রযুক্তিসমূহের একটি তালিকা তৈরি </a:t>
            </a:r>
            <a:r>
              <a:rPr lang="bn-IN" sz="28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  </a:t>
            </a:r>
            <a:endParaRPr lang="en-US" sz="28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A73CBEE-DC3B-493D-9297-7D3E70F70A77}"/>
              </a:ext>
            </a:extLst>
          </p:cNvPr>
          <p:cNvSpPr/>
          <p:nvPr/>
        </p:nvSpPr>
        <p:spPr>
          <a:xfrm>
            <a:off x="1535768" y="89577"/>
            <a:ext cx="9019843" cy="666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tt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Gm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Avgiv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Gevi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GKwU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QK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c~iY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Ki‡Z</a:t>
            </a:r>
            <a:r>
              <a:rPr lang="en-US" sz="4000" dirty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†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Póv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Kwi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tt</a:t>
            </a:r>
            <a:endParaRPr lang="en-US" sz="4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CA51188-B176-44DC-9342-899801374212}"/>
              </a:ext>
            </a:extLst>
          </p:cNvPr>
          <p:cNvSpPr/>
          <p:nvPr/>
        </p:nvSpPr>
        <p:spPr>
          <a:xfrm>
            <a:off x="2808911" y="2665623"/>
            <a:ext cx="8377915" cy="8272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বাতি,বৈদ্যুতিক পাখা, টেলিভিশন, রেডিও, মোবাইল, কম্পিউটার, গ্যাসের চুলা, রেফ্রিজারেটর, রাইস কুকার,  মাইক্রোওয়েভ ওভেন ইত্যাদি।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F155A33-8845-4E3F-BF36-BEF1CAE4BFDF}"/>
              </a:ext>
            </a:extLst>
          </p:cNvPr>
          <p:cNvSpPr/>
          <p:nvPr/>
        </p:nvSpPr>
        <p:spPr>
          <a:xfrm>
            <a:off x="2693155" y="4466660"/>
            <a:ext cx="849367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তবলা, গিটার, বেহালা, পিয়ানো, ড্রামস, সিডি ও ডিভিডি ইত্যাদি।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3D230D9-45B6-4AB7-BC18-5545034F9E1F}"/>
              </a:ext>
            </a:extLst>
          </p:cNvPr>
          <p:cNvSpPr/>
          <p:nvPr/>
        </p:nvSpPr>
        <p:spPr>
          <a:xfrm>
            <a:off x="2808912" y="5336498"/>
            <a:ext cx="8673554" cy="791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068DE9D-D7B1-4B82-9786-D5565D4A92EC}"/>
              </a:ext>
            </a:extLst>
          </p:cNvPr>
          <p:cNvSpPr txBox="1"/>
          <p:nvPr/>
        </p:nvSpPr>
        <p:spPr>
          <a:xfrm>
            <a:off x="2808911" y="3687580"/>
            <a:ext cx="84936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ফুটবল,টেনিস র‍্যাকেট, ক্রিকেট ব্যাট, ক্রিকেট বল, পোশাক, </a:t>
            </a:r>
            <a:r>
              <a:rPr lang="en-US" sz="2800" b="1" i="1" dirty="0" err="1" smtClean="0">
                <a:solidFill>
                  <a:srgbClr val="7030A0"/>
                </a:solidFill>
                <a:latin typeface="SutonnyMJ" pitchFamily="2" charset="0"/>
                <a:cs typeface="NikoshBAN" panose="02000000000000000000" pitchFamily="2" charset="0"/>
              </a:rPr>
              <a:t>RyZv</a:t>
            </a:r>
            <a:r>
              <a:rPr lang="bn-IN" sz="28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ইত্যাদি।</a:t>
            </a:r>
            <a:endParaRPr lang="en-US" sz="2800" b="1" i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5F1C334-E2EA-4317-AAD5-301478F780A2}"/>
              </a:ext>
            </a:extLst>
          </p:cNvPr>
          <p:cNvSpPr txBox="1"/>
          <p:nvPr/>
        </p:nvSpPr>
        <p:spPr>
          <a:xfrm>
            <a:off x="2808911" y="4989880"/>
            <a:ext cx="8673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থার্মোমিটার, স্টেথোস্কোপ, রক্তচাপ মাপার যন্ত্র, এক্স-রে মেশিন, ইলেকট্রো-কার্ডিওগ্রাম, আলট্রাসনোগ্রাফি এবং কম্পিউটার টমোগ্রাফি ইত্যাদি।</a:t>
            </a:r>
            <a:endParaRPr lang="en-US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94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10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0000">
                <a:lumMod val="0"/>
              </a:srgbClr>
            </a:gs>
            <a:gs pos="24000">
              <a:srgbClr val="00B050"/>
            </a:gs>
            <a:gs pos="47000">
              <a:srgbClr val="BA0066"/>
            </a:gs>
            <a:gs pos="67000">
              <a:srgbClr val="FF0000"/>
            </a:gs>
            <a:gs pos="93000">
              <a:srgbClr val="FF82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023BC57-557F-4D5B-84E6-8FA77AC745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74" y="233683"/>
            <a:ext cx="11449917" cy="6440578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5AE6A0AB-FBF3-4F8B-9AA5-605C2F5E6FF5}"/>
              </a:ext>
            </a:extLst>
          </p:cNvPr>
          <p:cNvSpPr txBox="1"/>
          <p:nvPr/>
        </p:nvSpPr>
        <p:spPr>
          <a:xfrm>
            <a:off x="1504950" y="1123309"/>
            <a:ext cx="898986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700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7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247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929">
        <p14:prism/>
      </p:transition>
    </mc:Choice>
    <mc:Fallback xmlns="">
      <p:transition spd="slow" advTm="29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1000">
              <a:srgbClr val="FD7E7E"/>
            </a:gs>
            <a:gs pos="58000">
              <a:srgbClr val="FFFF00"/>
            </a:gs>
            <a:gs pos="0">
              <a:srgbClr val="FF0000"/>
            </a:gs>
            <a:gs pos="89000">
              <a:srgbClr val="00B050"/>
            </a:gs>
            <a:gs pos="100000">
              <a:schemeClr val="bg1">
                <a:shade val="63000"/>
                <a:satMod val="12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EE70A0-8C88-44AE-9548-676B3FE3C274}"/>
              </a:ext>
            </a:extLst>
          </p:cNvPr>
          <p:cNvSpPr/>
          <p:nvPr/>
        </p:nvSpPr>
        <p:spPr>
          <a:xfrm>
            <a:off x="732028" y="254319"/>
            <a:ext cx="10799751" cy="132343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wL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cÖkœ¸wji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cvwi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bn-IN" sz="8000" dirty="0">
              <a:solidFill>
                <a:srgbClr val="C0000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72091F-E73E-4FE8-9167-52DAD5FC8277}"/>
              </a:ext>
            </a:extLst>
          </p:cNvPr>
          <p:cNvSpPr txBox="1"/>
          <p:nvPr/>
        </p:nvSpPr>
        <p:spPr>
          <a:xfrm>
            <a:off x="35902" y="1558707"/>
            <a:ext cx="121920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প্রযুক্তি কী</a:t>
            </a:r>
            <a:r>
              <a:rPr lang="bn-I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বাসস্থানে ব্যবহৃত তিনটি প্রযুক্তির উদাহরণ দাও</a:t>
            </a:r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খেলাধুলায় ব্যবহৃত ৫টি প্রযুক্তির নাম লেখ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বিনোদনের জন্য কম্পিউটারে কী কী </a:t>
            </a:r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যায়।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68ED711-FD94-4262-9E3F-14BCC5AC1919}"/>
              </a:ext>
            </a:extLst>
          </p:cNvPr>
          <p:cNvSpPr txBox="1"/>
          <p:nvPr/>
        </p:nvSpPr>
        <p:spPr>
          <a:xfrm>
            <a:off x="732028" y="1663426"/>
            <a:ext cx="10773177" cy="1077218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5000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 ব্যবহার করে পরিবেশ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প্রয়োজনীয় কাজ সম্পাদন করাই হচ্ছে প্রযুক্তি। প্রযুক্তি আমাদের জীবনকে আরও উন্নত,সহজ,এবং আরামদায়ক করে।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68ED711-FD94-4262-9E3F-14BCC5AC1919}"/>
              </a:ext>
            </a:extLst>
          </p:cNvPr>
          <p:cNvSpPr txBox="1"/>
          <p:nvPr/>
        </p:nvSpPr>
        <p:spPr>
          <a:xfrm>
            <a:off x="758602" y="3240679"/>
            <a:ext cx="10773177" cy="646331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5000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Uwjwfkb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iwd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&amp;ª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Rv‡iUi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|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8ED711-FD94-4262-9E3F-14BCC5AC1919}"/>
              </a:ext>
            </a:extLst>
          </p:cNvPr>
          <p:cNvSpPr txBox="1"/>
          <p:nvPr/>
        </p:nvSpPr>
        <p:spPr>
          <a:xfrm>
            <a:off x="891952" y="4455470"/>
            <a:ext cx="10639827" cy="646331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5000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µ‡KU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e¨vU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Uwbm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ej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KWm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|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68ED711-FD94-4262-9E3F-14BCC5AC1919}"/>
              </a:ext>
            </a:extLst>
          </p:cNvPr>
          <p:cNvSpPr txBox="1"/>
          <p:nvPr/>
        </p:nvSpPr>
        <p:spPr>
          <a:xfrm>
            <a:off x="758602" y="5655621"/>
            <a:ext cx="10773177" cy="584775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5000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Mvb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kvbv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Lv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Mgm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Ljv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|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18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57000">
              <a:srgbClr val="2408CE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7336614-BE7A-406C-964D-B1F317074F11}"/>
              </a:ext>
            </a:extLst>
          </p:cNvPr>
          <p:cNvSpPr txBox="1"/>
          <p:nvPr/>
        </p:nvSpPr>
        <p:spPr>
          <a:xfrm>
            <a:off x="879422" y="674558"/>
            <a:ext cx="5216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D54114-3689-4959-BCF2-55EA68F98F9F}"/>
              </a:ext>
            </a:extLst>
          </p:cNvPr>
          <p:cNvSpPr txBox="1"/>
          <p:nvPr/>
        </p:nvSpPr>
        <p:spPr>
          <a:xfrm>
            <a:off x="699540" y="4251944"/>
            <a:ext cx="1114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n w="1905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bn-IN" sz="6000" b="1" dirty="0">
                <a:ln w="1905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 ব্যবহৃত হয় এমন </a:t>
            </a:r>
            <a:r>
              <a:rPr lang="en-US" sz="6000" b="1" dirty="0" smtClean="0">
                <a:ln w="1905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IN" sz="6000" b="1" dirty="0" smtClean="0">
                <a:ln w="1905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6000" b="1" dirty="0">
                <a:ln w="1905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নাম ও ব্যবহার </a:t>
            </a:r>
            <a:r>
              <a:rPr lang="en-US" sz="6000" b="1" dirty="0" smtClean="0">
                <a:ln w="1905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QK </a:t>
            </a:r>
            <a:r>
              <a:rPr lang="en-US" sz="6000" b="1" dirty="0" err="1" smtClean="0">
                <a:ln w="1905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6000" b="1" dirty="0" smtClean="0">
                <a:ln w="1905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6000" b="1" dirty="0" smtClean="0">
                <a:ln w="1905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 লিখ । </a:t>
            </a:r>
            <a:r>
              <a:rPr lang="bn-IN" sz="6000" b="1" dirty="0">
                <a:ln w="1905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endParaRPr lang="en-US" sz="6000" b="1" dirty="0">
              <a:ln w="19050"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2BC7A02-539B-4FFC-8F7F-70CFBCC52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641" y="1333336"/>
            <a:ext cx="5680726" cy="25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4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52000">
              <a:srgbClr val="BA0066"/>
            </a:gs>
            <a:gs pos="71000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FA9C1D-6244-400D-8C9F-B85CD572C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352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4ACEAF1-5A0E-4087-AAE5-B9D9A1D667D1}"/>
              </a:ext>
            </a:extLst>
          </p:cNvPr>
          <p:cNvSpPr txBox="1"/>
          <p:nvPr/>
        </p:nvSpPr>
        <p:spPr>
          <a:xfrm>
            <a:off x="2091839" y="2800835"/>
            <a:ext cx="731877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err="1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1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237A081-EB55-4E2F-906D-7E899640D5B8}"/>
              </a:ext>
            </a:extLst>
          </p:cNvPr>
          <p:cNvSpPr txBox="1"/>
          <p:nvPr/>
        </p:nvSpPr>
        <p:spPr>
          <a:xfrm>
            <a:off x="2275155" y="469517"/>
            <a:ext cx="76416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500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15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115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115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9752F18-A729-438C-8FF5-8507AE8AB5B4}"/>
              </a:ext>
            </a:extLst>
          </p:cNvPr>
          <p:cNvSpPr txBox="1"/>
          <p:nvPr/>
        </p:nvSpPr>
        <p:spPr>
          <a:xfrm>
            <a:off x="4610242" y="2246770"/>
            <a:ext cx="713231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6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kLi</a:t>
            </a:r>
            <a:r>
              <a:rPr lang="en-US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gyLvRx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</a:t>
            </a:r>
          </a:p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4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gvB‡jvov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4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4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we`¨</a:t>
            </a:r>
            <a:r>
              <a:rPr lang="en-US" sz="4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vjq</a:t>
            </a:r>
            <a:r>
              <a:rPr lang="en-US" sz="4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gvnbMÄ</a:t>
            </a:r>
            <a:r>
              <a:rPr lang="en-US" sz="4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 †</a:t>
            </a:r>
            <a:r>
              <a:rPr lang="en-US" sz="4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bÎ‡Kvbv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74" y="2465570"/>
            <a:ext cx="2769860" cy="2729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853" y="6014436"/>
            <a:ext cx="11569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pc="300" dirty="0" smtClean="0">
                <a:latin typeface="Times New Roman" pitchFamily="18" charset="0"/>
                <a:cs typeface="Times New Roman" pitchFamily="18" charset="0"/>
              </a:rPr>
              <a:t>Mobile : 01712230810   email : shekhar.asru2000@gmail.com</a:t>
            </a:r>
            <a:endParaRPr lang="en-US" sz="2800" b="1" i="1" spc="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778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6"/>
    </mc:Choice>
    <mc:Fallback xmlns="">
      <p:transition spd="slow" advTm="6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0371F76-114A-46A1-BABA-22A76B05568B}"/>
              </a:ext>
            </a:extLst>
          </p:cNvPr>
          <p:cNvSpPr txBox="1"/>
          <p:nvPr/>
        </p:nvSpPr>
        <p:spPr>
          <a:xfrm>
            <a:off x="528034" y="2866792"/>
            <a:ext cx="70962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b="1" i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400" b="1" i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BD" sz="4400" b="1" i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bn-BD" sz="4400" b="1" i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i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b="1" i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4400" b="1" i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b="1" i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4400" b="1" i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i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পাঠের বিষয়</a:t>
            </a:r>
            <a:r>
              <a:rPr lang="en-US" sz="4400" b="1" i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bn-IN" sz="4400" b="1" i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আমাদের জীবনে প্রযুক্তি ।</a:t>
            </a:r>
            <a:r>
              <a:rPr lang="bn-BD" sz="4400" b="1" i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4400" b="1" i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পাঠের অংশ</a:t>
            </a:r>
            <a:r>
              <a:rPr lang="en-US" sz="4400" b="1" i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4400" b="1" i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দৈনন্দিন জীবনে প্রযুক্তি</a:t>
            </a:r>
            <a:r>
              <a:rPr lang="bn-IN" sz="4400" b="1" i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400" b="1" i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xmlns="" id="{3DEAB9AF-06FE-4D8C-AE34-0BC18FAF9693}"/>
              </a:ext>
            </a:extLst>
          </p:cNvPr>
          <p:cNvSpPr txBox="1"/>
          <p:nvPr/>
        </p:nvSpPr>
        <p:spPr>
          <a:xfrm>
            <a:off x="2509257" y="443788"/>
            <a:ext cx="61387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b="1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60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E42F139-A607-458F-BE2A-127BEE4C1C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141621"/>
            <a:ext cx="3796804" cy="4427936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121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7"/>
    </mc:Choice>
    <mc:Fallback xmlns="">
      <p:transition spd="slow" advTm="4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accel="38000" decel="28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6CF115D-D769-4656-918A-927B43592746}"/>
              </a:ext>
            </a:extLst>
          </p:cNvPr>
          <p:cNvSpPr/>
          <p:nvPr/>
        </p:nvSpPr>
        <p:spPr>
          <a:xfrm>
            <a:off x="1014145" y="1245456"/>
            <a:ext cx="1131822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 </a:t>
            </a:r>
          </a:p>
          <a:p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১০.১.১ 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১০.১.২ 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কিৎসা ক্ষেত্রে প্রযুক্তির ব্যবহার বলতে পারবে।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১০.১.৩</a:t>
            </a:r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খেলাধুলায় প্রযুক্তির ব্যবহার বর্ণনা করতে পারবে।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১০.১.৪  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বিনোদনে প্রযুক্তির ব্যবহার বলতে পারবে।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9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E8334C-C4F0-4245-9638-89FD7A4E75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762"/>
            <a:ext cx="9010650" cy="5858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E0372E-6208-4140-AEFF-F63DA5A78427}"/>
              </a:ext>
            </a:extLst>
          </p:cNvPr>
          <p:cNvSpPr txBox="1"/>
          <p:nvPr/>
        </p:nvSpPr>
        <p:spPr>
          <a:xfrm>
            <a:off x="2019300" y="76433"/>
            <a:ext cx="7330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ছবিগুলো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5904501-D13A-4B3E-8839-AC78A79FA1AC}"/>
              </a:ext>
            </a:extLst>
          </p:cNvPr>
          <p:cNvSpPr txBox="1"/>
          <p:nvPr/>
        </p:nvSpPr>
        <p:spPr>
          <a:xfrm>
            <a:off x="8858249" y="1791136"/>
            <a:ext cx="33748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 ব্যবহৃত প্রযুক্তি।</a:t>
            </a:r>
            <a:endParaRPr lang="en-US" sz="80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6304495"/>
      </p:ext>
    </p:extLst>
  </p:cSld>
  <p:clrMapOvr>
    <a:masterClrMapping/>
  </p:clrMapOvr>
  <p:transition spd="slow" advTm="298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" y="57150"/>
            <a:ext cx="12058650" cy="6717484"/>
            <a:chOff x="76200" y="57150"/>
            <a:chExt cx="12058650" cy="671748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1C7976B2-1960-4B2F-9639-2B77D1094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57150"/>
              <a:ext cx="12058650" cy="671748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C9AA234F-D779-4779-98C2-F6FFB0E12B47}"/>
                </a:ext>
              </a:extLst>
            </p:cNvPr>
            <p:cNvSpPr txBox="1"/>
            <p:nvPr/>
          </p:nvSpPr>
          <p:spPr>
            <a:xfrm>
              <a:off x="4291347" y="253232"/>
              <a:ext cx="7650051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72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bn-IN" sz="72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7200" b="1" dirty="0" smtClean="0">
                  <a:ln w="1905">
                    <a:solidFill>
                      <a:srgbClr val="FFFF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দৈনন্দিন </a:t>
              </a:r>
              <a:r>
                <a:rPr lang="bn-IN" sz="7200" b="1" dirty="0">
                  <a:ln w="1905">
                    <a:solidFill>
                      <a:srgbClr val="FFFF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জীবনে প্রযুক্তি</a:t>
              </a:r>
              <a:r>
                <a:rPr lang="bn-IN" sz="7200" b="1" dirty="0" smtClean="0">
                  <a:ln w="1905">
                    <a:solidFill>
                      <a:srgbClr val="FFFF00"/>
                    </a:solidFill>
                  </a:ln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bn-IN" sz="7200" dirty="0">
                <a:ln w="1905">
                  <a:solidFill>
                    <a:srgbClr val="FFFF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32076"/>
      </p:ext>
    </p:extLst>
  </p:cSld>
  <p:clrMapOvr>
    <a:masterClrMapping/>
  </p:clrMapOvr>
  <p:transition spd="slow" advTm="903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68ED711-FD94-4262-9E3F-14BCC5AC1919}"/>
              </a:ext>
            </a:extLst>
          </p:cNvPr>
          <p:cNvSpPr txBox="1"/>
          <p:nvPr/>
        </p:nvSpPr>
        <p:spPr>
          <a:xfrm>
            <a:off x="998113" y="837725"/>
            <a:ext cx="1077317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 ব্যবহার করে পরিবেশ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bn-IN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প্রয়োজনীয় কাজ সম্পাদন করাই হচ্ছে প্রযুক্তি। প্রযুক্তি আমাদের জীবনকে আরও উন্নত,সহজ,এবং আরামদায়ক করে।</a:t>
            </a:r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3"/>
    </mc:Choice>
    <mc:Fallback xmlns="">
      <p:transition spd="slow" advTm="2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626808" y="2809881"/>
            <a:ext cx="2986738" cy="2152829"/>
            <a:chOff x="4626808" y="2809881"/>
            <a:chExt cx="2986738" cy="2152829"/>
          </a:xfrm>
        </p:grpSpPr>
        <p:pic>
          <p:nvPicPr>
            <p:cNvPr id="1027" name="Picture 3" descr="C:\Users\dell\Desktop\immmm\images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808" y="2809881"/>
              <a:ext cx="2986738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3FB3172-9F2F-4268-AF35-75C529F7257F}"/>
                </a:ext>
              </a:extLst>
            </p:cNvPr>
            <p:cNvSpPr txBox="1"/>
            <p:nvPr/>
          </p:nvSpPr>
          <p:spPr>
            <a:xfrm>
              <a:off x="5353318" y="3762381"/>
              <a:ext cx="16496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dirty="0">
                  <a:ln>
                    <a:solidFill>
                      <a:schemeClr val="bg1"/>
                    </a:solidFill>
                  </a:ln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</a:t>
              </a:r>
              <a:endParaRPr lang="en-US" sz="72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9044C59-E0EC-44D5-890D-0CF965CA60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321" y="64142"/>
            <a:ext cx="2143125" cy="18143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7DE38C4-D088-4AD5-A3E2-31842F4448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8" y="763854"/>
            <a:ext cx="2023318" cy="15097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CEE9963-87A0-4BD2-8D4B-4D3FB5A67C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4" y="4714881"/>
            <a:ext cx="1797592" cy="14395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F3E14FE-1B0F-4ED6-9CFA-014713C30A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734" y="5063120"/>
            <a:ext cx="1619811" cy="12054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2140A6B-3D1B-48C4-BA70-F588FB918F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278" y="4809872"/>
            <a:ext cx="1831053" cy="13445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D2879FE-5578-4112-A592-31ECDAE191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120" y="4336234"/>
            <a:ext cx="1743075" cy="17717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E5CCB5B-96B6-4A6E-B22E-E07219B77A3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947" y="4548775"/>
            <a:ext cx="1771717" cy="17717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1C7976B2-1960-4B2F-9639-2B77D10946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4" y="2652207"/>
            <a:ext cx="1684027" cy="168402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D023BC57-557F-4D5B-84E6-8FA77AC7457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091" y="587216"/>
            <a:ext cx="1879912" cy="125661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06FEDE2A-DB3C-41C1-9E55-FB1341B245F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558" y="2802197"/>
            <a:ext cx="1253605" cy="125360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448FFBEE-DDDB-4C8F-A726-3B52C6822B9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652" y="423638"/>
            <a:ext cx="1804511" cy="163629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D424B1E6-64D3-4C31-9479-1E675EEB0E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459" y="475297"/>
            <a:ext cx="1403180" cy="140318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9DE3A5AB-10A6-42DD-A28A-5127D82A366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385" y="5015668"/>
            <a:ext cx="1411902" cy="1411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93CC09-7518-44FD-9F9E-0FB483090905}"/>
              </a:ext>
            </a:extLst>
          </p:cNvPr>
          <p:cNvSpPr txBox="1"/>
          <p:nvPr/>
        </p:nvSpPr>
        <p:spPr>
          <a:xfrm>
            <a:off x="3033150" y="1890292"/>
            <a:ext cx="1608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</a:t>
            </a:r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E91D96-5A56-40B1-A0D7-D219C7FAEAF7}"/>
              </a:ext>
            </a:extLst>
          </p:cNvPr>
          <p:cNvSpPr txBox="1"/>
          <p:nvPr/>
        </p:nvSpPr>
        <p:spPr>
          <a:xfrm>
            <a:off x="5598427" y="2016410"/>
            <a:ext cx="140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রেফ্রিজারেটর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EBE735-58E1-46AB-977F-0AAA41A5C93D}"/>
              </a:ext>
            </a:extLst>
          </p:cNvPr>
          <p:cNvSpPr txBox="1"/>
          <p:nvPr/>
        </p:nvSpPr>
        <p:spPr>
          <a:xfrm>
            <a:off x="7731853" y="1843834"/>
            <a:ext cx="1441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26F8FE7-A117-495A-9039-309FEB9066E5}"/>
              </a:ext>
            </a:extLst>
          </p:cNvPr>
          <p:cNvSpPr txBox="1"/>
          <p:nvPr/>
        </p:nvSpPr>
        <p:spPr>
          <a:xfrm>
            <a:off x="-22850" y="6207730"/>
            <a:ext cx="2155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মাইক্রোওয়েভ ওভেন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1C783FA-4DFC-43E6-8390-2B4809180E15}"/>
              </a:ext>
            </a:extLst>
          </p:cNvPr>
          <p:cNvSpPr txBox="1"/>
          <p:nvPr/>
        </p:nvSpPr>
        <p:spPr>
          <a:xfrm>
            <a:off x="253715" y="4105401"/>
            <a:ext cx="1441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A3926F6-134E-463D-9BBD-FCD1F62FCC78}"/>
              </a:ext>
            </a:extLst>
          </p:cNvPr>
          <p:cNvSpPr txBox="1"/>
          <p:nvPr/>
        </p:nvSpPr>
        <p:spPr>
          <a:xfrm>
            <a:off x="313646" y="2306595"/>
            <a:ext cx="1681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এয়ার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63E8B02-0A86-4C4E-B1A4-0966EFF5DB8F}"/>
              </a:ext>
            </a:extLst>
          </p:cNvPr>
          <p:cNvSpPr txBox="1"/>
          <p:nvPr/>
        </p:nvSpPr>
        <p:spPr>
          <a:xfrm>
            <a:off x="6040710" y="6332193"/>
            <a:ext cx="1823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বাতি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B6FA162-46C8-44AD-B542-0473DDE30E92}"/>
              </a:ext>
            </a:extLst>
          </p:cNvPr>
          <p:cNvSpPr txBox="1"/>
          <p:nvPr/>
        </p:nvSpPr>
        <p:spPr>
          <a:xfrm>
            <a:off x="8665310" y="6286026"/>
            <a:ext cx="1441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গ্যাসের চুলা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258EE39-6704-4375-9151-7CB3DC7CDD71}"/>
              </a:ext>
            </a:extLst>
          </p:cNvPr>
          <p:cNvSpPr txBox="1"/>
          <p:nvPr/>
        </p:nvSpPr>
        <p:spPr>
          <a:xfrm>
            <a:off x="10429736" y="6207730"/>
            <a:ext cx="1709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মোবাইল ফোন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63F4FC9-940D-4A3F-ABE2-A18FF223FD9D}"/>
              </a:ext>
            </a:extLst>
          </p:cNvPr>
          <p:cNvSpPr txBox="1"/>
          <p:nvPr/>
        </p:nvSpPr>
        <p:spPr>
          <a:xfrm>
            <a:off x="10750658" y="4061458"/>
            <a:ext cx="1441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রাইস কুকার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C0F8F1A-5007-4AEF-8AAB-D87CEB77629B}"/>
              </a:ext>
            </a:extLst>
          </p:cNvPr>
          <p:cNvSpPr txBox="1"/>
          <p:nvPr/>
        </p:nvSpPr>
        <p:spPr>
          <a:xfrm>
            <a:off x="10800445" y="2121125"/>
            <a:ext cx="967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255CB77-4555-4EFF-8FDA-9A08AB3C13C2}"/>
              </a:ext>
            </a:extLst>
          </p:cNvPr>
          <p:cNvSpPr txBox="1"/>
          <p:nvPr/>
        </p:nvSpPr>
        <p:spPr>
          <a:xfrm>
            <a:off x="2298134" y="6187555"/>
            <a:ext cx="175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পাখা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544FA7D-F5ED-4183-8499-74FF2B4B61A9}"/>
              </a:ext>
            </a:extLst>
          </p:cNvPr>
          <p:cNvSpPr txBox="1"/>
          <p:nvPr/>
        </p:nvSpPr>
        <p:spPr>
          <a:xfrm>
            <a:off x="4379722" y="6268598"/>
            <a:ext cx="79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ইস্ত্রি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4FB68E-D273-42EA-95B2-8FB6EE297D79}"/>
              </a:ext>
            </a:extLst>
          </p:cNvPr>
          <p:cNvSpPr txBox="1"/>
          <p:nvPr/>
        </p:nvSpPr>
        <p:spPr>
          <a:xfrm>
            <a:off x="3690995" y="2390597"/>
            <a:ext cx="4974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 আমরা কী কী প্রযুক্তি ব্যবহার করি?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95DDCC86-C7C2-4B09-A7FC-F94E629E1E1C}"/>
              </a:ext>
            </a:extLst>
          </p:cNvPr>
          <p:cNvSpPr/>
          <p:nvPr/>
        </p:nvSpPr>
        <p:spPr>
          <a:xfrm>
            <a:off x="2630658" y="2739985"/>
            <a:ext cx="7696462" cy="2034733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বাড়িতে নানা রকমের প্রযুক্তির ব্যবহার দেখতে পাই। এগুলোর মধ্যে রয়েছে বৈদ্যুতিক বাতি, ইস্ত্রি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পাখা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টেলিভিশন,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রেডিও,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2F2FA832-17C3-44F9-8944-FBB58E90ABA6}"/>
              </a:ext>
            </a:extLst>
          </p:cNvPr>
          <p:cNvSpPr/>
          <p:nvPr/>
        </p:nvSpPr>
        <p:spPr>
          <a:xfrm>
            <a:off x="2630658" y="2775139"/>
            <a:ext cx="7696462" cy="20347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রান্নাঘরেও নানা ধরনের প্রযুক্তি ব্যবহৃত হয়। যেমন গ্যাসের চুলা, রেফ্রিজারেটর, রাইস কুকার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মাইক্রোওয়েভ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ওভেন ইত্যাদি।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162AB6C-41F7-4409-859B-E432C9CA6630}"/>
              </a:ext>
            </a:extLst>
          </p:cNvPr>
          <p:cNvSpPr/>
          <p:nvPr/>
        </p:nvSpPr>
        <p:spPr>
          <a:xfrm>
            <a:off x="2630658" y="2775138"/>
            <a:ext cx="7696462" cy="2034733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00" b="1" i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হলো বাসস্থান প্রযুক্তি।</a:t>
            </a:r>
            <a:endParaRPr lang="en-US" sz="6600" b="1" i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853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6"/>
    </mc:Choice>
    <mc:Fallback xmlns="">
      <p:transition spd="slow" advTm="57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6" grpId="0"/>
      <p:bldP spid="7" grpId="0"/>
      <p:bldP spid="23" grpId="0"/>
      <p:bldP spid="24" grpId="0"/>
      <p:bldP spid="26" grpId="0"/>
      <p:bldP spid="28" grpId="0"/>
      <p:bldP spid="30" grpId="0"/>
      <p:bldP spid="32" grpId="0"/>
      <p:bldP spid="34" grpId="0"/>
      <p:bldP spid="37" grpId="0"/>
      <p:bldP spid="38" grpId="0"/>
      <p:bldP spid="39" grpId="0"/>
      <p:bldP spid="16" grpId="0"/>
      <p:bldP spid="41" grpId="0" animBg="1"/>
      <p:bldP spid="42" grpId="0" animBg="1"/>
      <p:bldP spid="4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1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1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758</Words>
  <Application>Microsoft Office PowerPoint</Application>
  <PresentationFormat>Custom</PresentationFormat>
  <Paragraphs>128</Paragraphs>
  <Slides>22</Slides>
  <Notes>5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dell</cp:lastModifiedBy>
  <cp:revision>195</cp:revision>
  <dcterms:created xsi:type="dcterms:W3CDTF">2020-05-10T09:35:10Z</dcterms:created>
  <dcterms:modified xsi:type="dcterms:W3CDTF">2020-09-18T10:44:25Z</dcterms:modified>
</cp:coreProperties>
</file>