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62" autoAdjust="0"/>
    <p:restoredTop sz="94660"/>
  </p:normalViewPr>
  <p:slideViewPr>
    <p:cSldViewPr>
      <p:cViewPr varScale="1">
        <p:scale>
          <a:sx n="69" d="100"/>
          <a:sy n="69" d="100"/>
        </p:scale>
        <p:origin x="19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7B34-1EA8-4C67-8D5A-2E2582575AA7}" type="datetimeFigureOut">
              <a:rPr lang="en-US" smtClean="0"/>
              <a:t>18-Sep-20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96F-26B8-41CA-B259-4561926CF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A96F-26B8-41CA-B259-4561926CF9F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18-Sep-20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01365" y="990600"/>
            <a:ext cx="6741269" cy="221599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স্বাগতম</a:t>
            </a:r>
            <a:endParaRPr lang="en-US" sz="13800" b="1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447800"/>
            <a:ext cx="2438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চলতি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endParaRPr lang="en-US" sz="2400" dirty="0"/>
          </a:p>
        </p:txBody>
      </p:sp>
      <p:sp>
        <p:nvSpPr>
          <p:cNvPr id="3" name="Cross 2"/>
          <p:cNvSpPr/>
          <p:nvPr/>
        </p:nvSpPr>
        <p:spPr>
          <a:xfrm>
            <a:off x="2286000" y="3124200"/>
            <a:ext cx="10668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00200" y="4038600"/>
            <a:ext cx="2667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3352800" y="3124200"/>
            <a:ext cx="3048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286000"/>
            <a:ext cx="25908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1447800"/>
            <a:ext cx="41148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চলতি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সম্পদঃ</a:t>
            </a:r>
            <a:r>
              <a:rPr lang="en-US" sz="2800" dirty="0" smtClean="0"/>
              <a:t>-</a:t>
            </a:r>
          </a:p>
          <a:p>
            <a:r>
              <a:rPr lang="en-US" sz="2800" dirty="0" err="1" smtClean="0"/>
              <a:t>হাতে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নগদ</a:t>
            </a:r>
            <a:endParaRPr lang="en-US" sz="2800" dirty="0" smtClean="0"/>
          </a:p>
          <a:p>
            <a:r>
              <a:rPr lang="en-US" sz="2800" dirty="0" err="1" smtClean="0"/>
              <a:t>ব্যাংক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endParaRPr lang="en-US" sz="2800" dirty="0" smtClean="0"/>
          </a:p>
          <a:p>
            <a:r>
              <a:rPr lang="en-US" sz="2800" dirty="0" err="1" smtClean="0"/>
              <a:t>দেনাদার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বিল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নোট</a:t>
            </a:r>
            <a:endParaRPr lang="en-US" sz="2800" dirty="0" smtClean="0"/>
          </a:p>
          <a:p>
            <a:r>
              <a:rPr lang="en-US" sz="2800" dirty="0" err="1" smtClean="0"/>
              <a:t>সমাপনী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মজুদ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</a:t>
            </a:r>
            <a:endParaRPr lang="en-US" sz="2800" dirty="0" smtClean="0"/>
          </a:p>
          <a:p>
            <a:r>
              <a:rPr lang="en-US" sz="2800" dirty="0" err="1" smtClean="0"/>
              <a:t>বিনিয়োগের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বকেয়া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সুদ</a:t>
            </a:r>
            <a:endParaRPr lang="en-US" sz="2800" dirty="0" smtClean="0"/>
          </a:p>
          <a:p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খরচ</a:t>
            </a:r>
            <a:r>
              <a:rPr lang="en-US" sz="2800" dirty="0" smtClean="0"/>
              <a:t> (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ভাড়া</a:t>
            </a:r>
            <a:r>
              <a:rPr lang="en-US" sz="2800" dirty="0" smtClean="0"/>
              <a:t>, 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বেতন</a:t>
            </a:r>
            <a:r>
              <a:rPr lang="en-US" sz="2800" dirty="0" smtClean="0"/>
              <a:t>, 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বীমা</a:t>
            </a:r>
            <a:r>
              <a:rPr lang="en-US" sz="2800" dirty="0" smtClean="0"/>
              <a:t>, 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524000"/>
            <a:ext cx="42672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সম্পদঃ</a:t>
            </a:r>
            <a:r>
              <a:rPr lang="en-US" sz="2400" dirty="0" smtClean="0"/>
              <a:t>-</a:t>
            </a:r>
          </a:p>
          <a:p>
            <a:r>
              <a:rPr lang="en-US" sz="2400" dirty="0" err="1" smtClean="0"/>
              <a:t>আসবাবপত্র</a:t>
            </a:r>
            <a:endParaRPr lang="en-US" sz="2400" dirty="0" smtClean="0"/>
          </a:p>
          <a:p>
            <a:r>
              <a:rPr lang="en-US" sz="2400" dirty="0" err="1" smtClean="0"/>
              <a:t>অফিস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সরঞ্জাম</a:t>
            </a:r>
            <a:endParaRPr lang="en-US" sz="2400" dirty="0" smtClean="0"/>
          </a:p>
          <a:p>
            <a:r>
              <a:rPr lang="en-US" sz="2400" dirty="0" err="1" smtClean="0"/>
              <a:t>মেশিন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যন্ত্রপাতি</a:t>
            </a:r>
            <a:endParaRPr lang="en-US" sz="2400" dirty="0" smtClean="0"/>
          </a:p>
          <a:p>
            <a:r>
              <a:rPr lang="en-US" sz="2400" dirty="0" err="1" smtClean="0"/>
              <a:t>সুনাম</a:t>
            </a:r>
            <a:endParaRPr lang="en-US" sz="2400" dirty="0" smtClean="0"/>
          </a:p>
          <a:p>
            <a:r>
              <a:rPr lang="en-US" sz="2400" dirty="0" err="1" smtClean="0"/>
              <a:t>বিনিয়োগ</a:t>
            </a:r>
            <a:endParaRPr lang="en-US" sz="2400" dirty="0" smtClean="0"/>
          </a:p>
          <a:p>
            <a:r>
              <a:rPr lang="en-US" sz="2400" dirty="0" err="1" smtClean="0"/>
              <a:t>ইজারা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endParaRPr lang="en-US" sz="2400" dirty="0" smtClean="0"/>
          </a:p>
          <a:p>
            <a:r>
              <a:rPr lang="en-US" sz="2400" dirty="0" err="1" smtClean="0"/>
              <a:t>ভুমি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দালানকোঠা</a:t>
            </a:r>
            <a:endParaRPr lang="en-US" sz="2400" dirty="0" smtClean="0"/>
          </a:p>
          <a:p>
            <a:r>
              <a:rPr lang="en-US" sz="2400" dirty="0" err="1" smtClean="0"/>
              <a:t>মোটরগাড়ি</a:t>
            </a:r>
            <a:endParaRPr lang="en-US" sz="2400" dirty="0" smtClean="0"/>
          </a:p>
          <a:p>
            <a:r>
              <a:rPr lang="en-US" sz="2400" dirty="0" err="1" smtClean="0"/>
              <a:t>ভ্যান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গাড়ি</a:t>
            </a:r>
            <a:endParaRPr lang="en-US" sz="2400" dirty="0" smtClean="0"/>
          </a:p>
          <a:p>
            <a:r>
              <a:rPr lang="en-US" sz="2400" dirty="0" err="1" smtClean="0"/>
              <a:t>ট্রেডমার্ক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প্যাটেন্ট</a:t>
            </a:r>
            <a:endParaRPr lang="en-US" sz="2400" dirty="0" smtClean="0"/>
          </a:p>
          <a:p>
            <a:r>
              <a:rPr lang="en-US" sz="2400" dirty="0" err="1" smtClean="0"/>
              <a:t>তৈজসপত্র</a:t>
            </a:r>
            <a:endParaRPr lang="en-US" sz="2400" dirty="0" smtClean="0"/>
          </a:p>
          <a:p>
            <a:r>
              <a:rPr lang="en-US" sz="2400" dirty="0" err="1" smtClean="0"/>
              <a:t>সাজসজ্জাকরন</a:t>
            </a:r>
            <a:r>
              <a:rPr lang="en-US" sz="2400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025235">
            <a:off x="305754" y="3657881"/>
            <a:ext cx="2981534" cy="2069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চলতি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দায়</a:t>
            </a:r>
            <a:endParaRPr lang="en-US" sz="4000" dirty="0"/>
          </a:p>
        </p:txBody>
      </p:sp>
      <p:sp>
        <p:nvSpPr>
          <p:cNvPr id="4" name="Cross 3"/>
          <p:cNvSpPr/>
          <p:nvPr/>
        </p:nvSpPr>
        <p:spPr>
          <a:xfrm rot="19672499">
            <a:off x="2953847" y="2944649"/>
            <a:ext cx="1479876" cy="1219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9804765">
            <a:off x="4058847" y="1369677"/>
            <a:ext cx="3313763" cy="1883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দীর্ঘমেয়াদি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  <p:sp>
        <p:nvSpPr>
          <p:cNvPr id="6" name="L-Shape 5"/>
          <p:cNvSpPr/>
          <p:nvPr/>
        </p:nvSpPr>
        <p:spPr>
          <a:xfrm rot="19795885">
            <a:off x="4100919" y="3827435"/>
            <a:ext cx="10668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9584270">
            <a:off x="5319456" y="3052198"/>
            <a:ext cx="2819400" cy="2461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219200"/>
            <a:ext cx="39624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চলতি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দায়ঃ</a:t>
            </a:r>
            <a:r>
              <a:rPr lang="en-US" sz="20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পাওনাদার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ব্যাংক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জমাতিরিক্ত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বিল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নোট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as-IN" sz="2000" dirty="0">
                <a:solidFill>
                  <a:srgbClr val="FFFF00"/>
                </a:solidFill>
              </a:rPr>
              <a:t>ঋণের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সুদ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শিক্ষানবীশ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সেলামী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খরচ</a:t>
            </a:r>
            <a:r>
              <a:rPr lang="en-US" sz="2000" dirty="0" smtClean="0">
                <a:solidFill>
                  <a:srgbClr val="FFFF00"/>
                </a:solidFill>
              </a:rPr>
              <a:t> (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বেতন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ভাড়া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মজুরি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পরিবহন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0" y="1219200"/>
            <a:ext cx="35052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দীর্ঘ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মেয়াদি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দায়ঃ</a:t>
            </a:r>
            <a:r>
              <a:rPr lang="en-US" sz="2800" dirty="0" smtClean="0">
                <a:solidFill>
                  <a:srgbClr val="92D050"/>
                </a:solidFill>
              </a:rPr>
              <a:t>-</a:t>
            </a:r>
          </a:p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কর্জ</a:t>
            </a:r>
            <a:r>
              <a:rPr lang="en-US" sz="2800" dirty="0" smtClean="0">
                <a:solidFill>
                  <a:srgbClr val="92D050"/>
                </a:solidFill>
              </a:rPr>
              <a:t>, </a:t>
            </a:r>
            <a:r>
              <a:rPr lang="en-US" sz="2800" dirty="0" err="1" smtClean="0">
                <a:solidFill>
                  <a:srgbClr val="92D050"/>
                </a:solidFill>
              </a:rPr>
              <a:t>ঋন</a:t>
            </a:r>
            <a:r>
              <a:rPr lang="en-US" sz="2800" dirty="0" smtClean="0">
                <a:solidFill>
                  <a:srgbClr val="92D050"/>
                </a:solidFill>
              </a:rPr>
              <a:t>, </a:t>
            </a:r>
            <a:r>
              <a:rPr lang="en-US" sz="2800" dirty="0" err="1" smtClean="0">
                <a:solidFill>
                  <a:srgbClr val="92D050"/>
                </a:solidFill>
              </a:rPr>
              <a:t>ঋনপত্র</a:t>
            </a:r>
            <a:r>
              <a:rPr lang="en-US" sz="2800" dirty="0" smtClean="0">
                <a:solidFill>
                  <a:srgbClr val="92D050"/>
                </a:solidFill>
              </a:rPr>
              <a:t>, </a:t>
            </a:r>
          </a:p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বন্ধকী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ঋন</a:t>
            </a:r>
            <a:r>
              <a:rPr lang="en-US" sz="2800" dirty="0" smtClean="0">
                <a:solidFill>
                  <a:srgbClr val="92D050"/>
                </a:solidFill>
              </a:rPr>
              <a:t>,</a:t>
            </a:r>
          </a:p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গৃহীত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ঋন</a:t>
            </a:r>
            <a:r>
              <a:rPr lang="en-US" sz="2800" dirty="0" smtClean="0">
                <a:solidFill>
                  <a:srgbClr val="92D050"/>
                </a:solidFill>
              </a:rPr>
              <a:t>।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295400"/>
          <a:ext cx="8839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ক্রমিক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জনাব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সাকিব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মাহমুদ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রেওয়ামিল</a:t>
            </a:r>
            <a:endParaRPr lang="en-US" sz="2400" dirty="0" smtClean="0"/>
          </a:p>
          <a:p>
            <a:pPr algn="ctr"/>
            <a:r>
              <a:rPr lang="en-US" sz="2400" dirty="0" smtClean="0"/>
              <a:t>২০১৯সালের ৩১শে </a:t>
            </a:r>
            <a:r>
              <a:rPr lang="en-US" sz="2400" dirty="0" err="1" smtClean="0"/>
              <a:t>ডিসেম্বর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তারিখে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3990975" cy="23622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0"/>
            <a:ext cx="40386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2743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667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62484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"/>
            <a:ext cx="4571999" cy="2362200"/>
          </a:xfrm>
          <a:prstGeom prst="rect">
            <a:avLst/>
          </a:prstGeom>
        </p:spPr>
      </p:pic>
      <p:pic>
        <p:nvPicPr>
          <p:cNvPr id="1026" name="Picture 2" descr="Ashley Furniture HomeStore What's New | LoopMe Malays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457199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মূল্যায়নঃ</a:t>
            </a:r>
            <a:r>
              <a:rPr lang="en-US" sz="60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১। </a:t>
            </a:r>
            <a:r>
              <a:rPr lang="en-US" sz="4800" dirty="0" err="1" smtClean="0">
                <a:solidFill>
                  <a:srgbClr val="FF0000"/>
                </a:solidFill>
              </a:rPr>
              <a:t>লেনদেনগুলো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চিহ্নিত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ডেবিট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ক্রেডিট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নির্নয়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২। </a:t>
            </a:r>
            <a:r>
              <a:rPr lang="en-US" sz="4800" dirty="0" err="1" smtClean="0">
                <a:solidFill>
                  <a:srgbClr val="FF0000"/>
                </a:solidFill>
              </a:rPr>
              <a:t>সম্পদ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প্রকার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৩। </a:t>
            </a:r>
            <a:r>
              <a:rPr lang="en-US" sz="4800" dirty="0" err="1" smtClean="0">
                <a:solidFill>
                  <a:srgbClr val="FF0000"/>
                </a:solidFill>
              </a:rPr>
              <a:t>সম্পদগুলো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সনাক্ত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নাম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as-IN" sz="4800" dirty="0">
                <a:solidFill>
                  <a:srgbClr val="FF0000"/>
                </a:solidFill>
              </a:rPr>
              <a:t>উল্লেখ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কেয়া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ট্রেডার্সের</a:t>
            </a:r>
            <a:r>
              <a:rPr lang="en-US" sz="2000" dirty="0" smtClean="0"/>
              <a:t>  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৩১শে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তারিখের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উদ্বৃত্তগুলো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নিম্নরুপঃ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15340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মূলধন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আসবাবপত্র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পাওনাদার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উপভাড়া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প্রারম্ভিক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মজুদ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পণ্য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হাতে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নগদ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ট্রেডমার্ক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অগ্রিম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বীমাসেলামী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৩২,৫০০/-</a:t>
                      </a:r>
                    </a:p>
                    <a:p>
                      <a:pPr algn="r"/>
                      <a:r>
                        <a:rPr lang="en-US" dirty="0" smtClean="0"/>
                        <a:t>২০,০০০/-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২,০০০/-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৪,০০০/-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ক্রয়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বকেয়া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বিনিয়োগের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প্রদত্ত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ঋন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বকেয়া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বেতন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বিক্রয়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প্রাপ্য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কমিশন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উত্তোলন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প্রদেয়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বিল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সুনাম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৫০,০০০/-</a:t>
                      </a:r>
                    </a:p>
                    <a:p>
                      <a:pPr algn="r"/>
                      <a:r>
                        <a:rPr lang="en-US" dirty="0" smtClean="0"/>
                        <a:t>২৫০০/-১০,০০০/-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৬০,০০০/</a:t>
                      </a:r>
                    </a:p>
                    <a:p>
                      <a:pPr algn="r"/>
                      <a:r>
                        <a:rPr lang="en-US" dirty="0" smtClean="0"/>
                        <a:t>২,০০০/--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১৫,০০০/-</a:t>
                      </a:r>
                    </a:p>
                    <a:p>
                      <a:pPr algn="r"/>
                      <a:r>
                        <a:rPr lang="en-US" dirty="0" smtClean="0"/>
                        <a:t>৮,৫০০/-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953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করণীয়ঃ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কেয়া</a:t>
            </a:r>
            <a:r>
              <a:rPr lang="en-US" dirty="0" smtClean="0"/>
              <a:t> </a:t>
            </a:r>
            <a:r>
              <a:rPr lang="en-US" dirty="0" err="1" smtClean="0"/>
              <a:t>ট্রেডার্স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রেওয়ামিল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304800"/>
            <a:ext cx="2819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763" y="1"/>
            <a:ext cx="3589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3" name="Picture 2" descr="stock_photo_of_red_roses_bouquet_1667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8392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dirty="0" err="1"/>
              <a:t>নাসিমা</a:t>
            </a:r>
            <a:r>
              <a:rPr lang="en-GB" sz="3600" dirty="0"/>
              <a:t> </a:t>
            </a:r>
            <a:r>
              <a:rPr lang="en-GB" sz="3600" dirty="0" err="1" smtClean="0"/>
              <a:t>খাতুন</a:t>
            </a:r>
            <a:endParaRPr lang="en-US" sz="1000" dirty="0"/>
          </a:p>
          <a:p>
            <a:pPr algn="ctr">
              <a:lnSpc>
                <a:spcPct val="150000"/>
              </a:lnSpc>
            </a:pPr>
            <a:r>
              <a:rPr lang="en-GB" sz="3600" dirty="0" err="1"/>
              <a:t>সহকারী</a:t>
            </a:r>
            <a:r>
              <a:rPr lang="en-GB" sz="3600" dirty="0"/>
              <a:t> </a:t>
            </a:r>
            <a:r>
              <a:rPr lang="en-GB" sz="3600" dirty="0" err="1"/>
              <a:t>শিক্ষক</a:t>
            </a:r>
            <a:r>
              <a:rPr lang="en-GB" sz="3600" dirty="0"/>
              <a:t> (</a:t>
            </a:r>
            <a:r>
              <a:rPr lang="en-GB" sz="3600" dirty="0" err="1"/>
              <a:t>ব্যাবসায়</a:t>
            </a:r>
            <a:r>
              <a:rPr lang="en-GB" sz="3600" dirty="0"/>
              <a:t> </a:t>
            </a:r>
            <a:r>
              <a:rPr lang="en-GB" sz="3600" dirty="0" err="1"/>
              <a:t>শিক্ষা</a:t>
            </a:r>
            <a:r>
              <a:rPr lang="en-GB" sz="3600" dirty="0" smtClean="0"/>
              <a:t>)</a:t>
            </a:r>
            <a:endParaRPr lang="en-US" sz="1000" dirty="0"/>
          </a:p>
          <a:p>
            <a:pPr algn="ctr">
              <a:lnSpc>
                <a:spcPct val="150000"/>
              </a:lnSpc>
            </a:pPr>
            <a:r>
              <a:rPr lang="en-GB" sz="3600" dirty="0" err="1"/>
              <a:t>পাকুল্যা</a:t>
            </a:r>
            <a:r>
              <a:rPr lang="en-GB" sz="3600" dirty="0"/>
              <a:t> </a:t>
            </a:r>
            <a:r>
              <a:rPr lang="en-GB" sz="3600" dirty="0" err="1"/>
              <a:t>উচ্চ</a:t>
            </a:r>
            <a:r>
              <a:rPr lang="en-GB" sz="3600" dirty="0"/>
              <a:t> </a:t>
            </a:r>
            <a:r>
              <a:rPr lang="en-GB" sz="3600" dirty="0" err="1" smtClean="0"/>
              <a:t>বিদ্যালয়</a:t>
            </a:r>
            <a:endParaRPr lang="en-GB" sz="3600" dirty="0" smtClean="0"/>
          </a:p>
          <a:p>
            <a:pPr algn="ctr">
              <a:lnSpc>
                <a:spcPct val="150000"/>
              </a:lnSpc>
            </a:pPr>
            <a:endParaRPr lang="en-US" sz="1000" dirty="0"/>
          </a:p>
          <a:p>
            <a:pPr algn="ctr">
              <a:lnSpc>
                <a:spcPct val="150000"/>
              </a:lnSpc>
            </a:pPr>
            <a:r>
              <a:rPr lang="en-GB" sz="3600" dirty="0" err="1"/>
              <a:t>পাকুল্যা</a:t>
            </a:r>
            <a:r>
              <a:rPr lang="en-GB" sz="3600" dirty="0"/>
              <a:t>,  </a:t>
            </a:r>
            <a:r>
              <a:rPr lang="en-GB" sz="3600" dirty="0" err="1"/>
              <a:t>শাহানশাহগঞ্জ</a:t>
            </a:r>
            <a:r>
              <a:rPr lang="en-GB" sz="3600" dirty="0"/>
              <a:t>, </a:t>
            </a:r>
            <a:r>
              <a:rPr lang="en-GB" sz="3600" dirty="0" err="1"/>
              <a:t>টাঙ্গাইল</a:t>
            </a:r>
            <a:r>
              <a:rPr lang="en-GB" sz="3600" dirty="0"/>
              <a:t> </a:t>
            </a:r>
            <a:r>
              <a:rPr lang="en-GB" sz="3600" dirty="0" err="1"/>
              <a:t>সদর</a:t>
            </a:r>
            <a:r>
              <a:rPr lang="en-GB" sz="3600" dirty="0"/>
              <a:t>, </a:t>
            </a:r>
            <a:r>
              <a:rPr lang="en-GB" sz="3600" dirty="0" err="1"/>
              <a:t>টাঙ্গাইল</a:t>
            </a:r>
            <a:r>
              <a:rPr lang="en-GB" sz="3600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76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শ্রেণিঃনবম</a:t>
            </a:r>
            <a:endParaRPr lang="en-US" sz="7200" dirty="0" smtClean="0"/>
          </a:p>
          <a:p>
            <a:pPr algn="ctr"/>
            <a:r>
              <a:rPr lang="en-US" sz="4800" dirty="0" err="1" smtClean="0"/>
              <a:t>বিষয়ঃহিসাব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বিজ্ঞান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অধ্যায়ঃ</a:t>
            </a:r>
            <a:r>
              <a:rPr lang="en-US" sz="4800" dirty="0" smtClean="0"/>
              <a:t> </a:t>
            </a:r>
            <a:r>
              <a:rPr lang="en-US" sz="4800" dirty="0" err="1" smtClean="0"/>
              <a:t>নবম</a:t>
            </a:r>
            <a:endParaRPr lang="en-US" sz="4800" dirty="0" smtClean="0"/>
          </a:p>
          <a:p>
            <a:pPr algn="ctr"/>
            <a:r>
              <a:rPr lang="en-US" sz="4800" dirty="0" smtClean="0"/>
              <a:t>সময়ঃ৫০ </a:t>
            </a:r>
            <a:r>
              <a:rPr lang="en-US" sz="4800" dirty="0" err="1" smtClean="0"/>
              <a:t>মিনিট</a:t>
            </a:r>
            <a:endParaRPr lang="en-US" sz="4800" dirty="0" smtClean="0"/>
          </a:p>
          <a:p>
            <a:pPr algn="ctr"/>
            <a:r>
              <a:rPr lang="en-US" sz="6000" dirty="0" smtClean="0"/>
              <a:t>তারিখঃ18/09/2020ইং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0"/>
            <a:ext cx="75438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/>
              <a:t>রেওয়ামিল</a:t>
            </a:r>
            <a:endParaRPr lang="en-US" sz="11500" dirty="0" smtClean="0"/>
          </a:p>
          <a:p>
            <a:r>
              <a:rPr lang="en-US" sz="9600" dirty="0" smtClean="0"/>
              <a:t>Trial Balance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143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পাঠ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ঘোষনাঃ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752600"/>
            <a:ext cx="2857500" cy="4800600"/>
          </a:xfrm>
          <a:prstGeom prst="rect">
            <a:avLst/>
          </a:prstGeom>
        </p:spPr>
      </p:pic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2209800" cy="5410200"/>
          </a:xfrm>
          <a:prstGeom prst="rect">
            <a:avLst/>
          </a:prstGeom>
        </p:spPr>
      </p:pic>
      <p:pic>
        <p:nvPicPr>
          <p:cNvPr id="4" name="Picture 3" descr="compu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752600"/>
            <a:ext cx="34290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9906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When I go to shopping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শিখন</a:t>
            </a:r>
            <a:r>
              <a:rPr lang="en-US" sz="6600" dirty="0" smtClean="0"/>
              <a:t> </a:t>
            </a:r>
            <a:r>
              <a:rPr lang="en-US" sz="6600" dirty="0" err="1" smtClean="0"/>
              <a:t>ফল</a:t>
            </a:r>
            <a:endParaRPr lang="en-US" sz="6600" dirty="0" smtClean="0"/>
          </a:p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পারবেঃ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১।রেওয়ামিলের </a:t>
            </a:r>
            <a:r>
              <a:rPr lang="as-IN" sz="3200" dirty="0"/>
              <a:t>সংগা</a:t>
            </a:r>
            <a:r>
              <a:rPr lang="en-US" sz="3200" dirty="0" smtClean="0"/>
              <a:t> (Definition)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২।Trial balance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ডেবিট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ক্রেডিট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৩।এ </a:t>
            </a:r>
            <a:r>
              <a:rPr lang="en-US" sz="3200" dirty="0" err="1" smtClean="0"/>
              <a:t>ছাড়া</a:t>
            </a:r>
            <a:r>
              <a:rPr lang="en-US" sz="3200" dirty="0" smtClean="0"/>
              <a:t> </a:t>
            </a:r>
            <a:r>
              <a:rPr lang="en-US" sz="3200" dirty="0" err="1" smtClean="0"/>
              <a:t>রেওয়ামিলরে</a:t>
            </a:r>
            <a:r>
              <a:rPr lang="en-US" sz="3200" dirty="0" smtClean="0"/>
              <a:t> Assets ও Liabilities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চিহ্নিত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৪।রেওয়ামিলের </a:t>
            </a:r>
            <a:r>
              <a:rPr lang="en-US" sz="3200" dirty="0" err="1" smtClean="0"/>
              <a:t>ছক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752600"/>
            <a:ext cx="77724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রেওয়ামিলের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সংজ্ঞাঃ</a:t>
            </a:r>
            <a:r>
              <a:rPr lang="en-US" sz="4000" dirty="0" smtClean="0"/>
              <a:t>-                 </a:t>
            </a:r>
            <a:r>
              <a:rPr lang="en-US" sz="4000" dirty="0" err="1" smtClean="0"/>
              <a:t>খতিয়ানের</a:t>
            </a:r>
            <a:r>
              <a:rPr lang="en-US" sz="4000" dirty="0" smtClean="0"/>
              <a:t>  </a:t>
            </a:r>
            <a:r>
              <a:rPr lang="en-US" sz="4000" dirty="0" err="1" smtClean="0"/>
              <a:t>হিসাবগুলোর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গানিতিক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নির্ভুলতা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যাচাই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নির্দিষ্ট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একখানা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পৃথক</a:t>
            </a:r>
            <a:r>
              <a:rPr lang="en-US" sz="4000" dirty="0" smtClean="0"/>
              <a:t> </a:t>
            </a:r>
            <a:r>
              <a:rPr lang="as-IN" sz="4000" dirty="0"/>
              <a:t>খাতায়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কাগজে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হিসাবের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উদ্বৃত্ত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ডেবিট</a:t>
            </a:r>
            <a:r>
              <a:rPr lang="en-US" sz="4000" dirty="0" smtClean="0"/>
              <a:t> ও </a:t>
            </a:r>
            <a:r>
              <a:rPr lang="en-US" sz="4000" dirty="0" err="1" smtClean="0"/>
              <a:t>ক্রেডিট</a:t>
            </a:r>
            <a:r>
              <a:rPr lang="en-US" sz="4000" dirty="0" smtClean="0"/>
              <a:t> </a:t>
            </a: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দুই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ভাগে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বিবরণী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প্রস্তুত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তাকেই</a:t>
            </a:r>
            <a:r>
              <a:rPr lang="en-US" sz="4000" dirty="0" smtClean="0"/>
              <a:t> </a:t>
            </a:r>
            <a:r>
              <a:rPr lang="en-US" sz="4000" dirty="0" err="1" smtClean="0"/>
              <a:t>রেওয়ামিল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।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3276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ডেবিট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4572000" y="1295400"/>
            <a:ext cx="4114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ক্রেডিট</a:t>
            </a:r>
            <a:endParaRPr lang="en-US" sz="8800" dirty="0"/>
          </a:p>
        </p:txBody>
      </p:sp>
      <p:sp>
        <p:nvSpPr>
          <p:cNvPr id="5" name="Oval 4"/>
          <p:cNvSpPr/>
          <p:nvPr/>
        </p:nvSpPr>
        <p:spPr>
          <a:xfrm>
            <a:off x="381000" y="3200400"/>
            <a:ext cx="4572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সম্পদ</a:t>
            </a:r>
            <a:r>
              <a:rPr lang="en-US" sz="4800" dirty="0" smtClean="0"/>
              <a:t> ও </a:t>
            </a:r>
            <a:r>
              <a:rPr lang="en-US" sz="4800" dirty="0" err="1" smtClean="0"/>
              <a:t>ব্যয়</a:t>
            </a:r>
            <a:r>
              <a:rPr lang="en-US" sz="4800" dirty="0" smtClean="0"/>
              <a:t>/</a:t>
            </a:r>
            <a:r>
              <a:rPr lang="en-US" sz="4800" dirty="0" err="1" smtClean="0"/>
              <a:t>খরচকে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বুঝায়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5181600" y="2971800"/>
            <a:ext cx="33528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আয়</a:t>
            </a:r>
            <a:r>
              <a:rPr lang="en-US" sz="4800" dirty="0" smtClean="0"/>
              <a:t> ও </a:t>
            </a:r>
            <a:r>
              <a:rPr lang="en-US" sz="4800" dirty="0" err="1" smtClean="0"/>
              <a:t>দায়কে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বুঝায়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581400"/>
            <a:ext cx="4876800" cy="297180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2857500" cy="2590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7200" y="4419600"/>
            <a:ext cx="3657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চলতিসম্পদ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4572000" y="2057400"/>
            <a:ext cx="4038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সম্পদ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447</TotalTime>
  <Words>397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Vrinda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USER</cp:lastModifiedBy>
  <cp:revision>67</cp:revision>
  <dcterms:created xsi:type="dcterms:W3CDTF">2006-08-16T00:00:00Z</dcterms:created>
  <dcterms:modified xsi:type="dcterms:W3CDTF">2020-09-18T09:59:01Z</dcterms:modified>
</cp:coreProperties>
</file>