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8" r:id="rId3"/>
    <p:sldId id="257" r:id="rId4"/>
    <p:sldId id="260" r:id="rId5"/>
    <p:sldId id="259" r:id="rId6"/>
    <p:sldId id="265" r:id="rId7"/>
    <p:sldId id="261" r:id="rId8"/>
    <p:sldId id="293" r:id="rId9"/>
    <p:sldId id="294" r:id="rId10"/>
    <p:sldId id="298" r:id="rId11"/>
    <p:sldId id="300" r:id="rId12"/>
    <p:sldId id="295" r:id="rId13"/>
    <p:sldId id="296" r:id="rId14"/>
    <p:sldId id="299" r:id="rId15"/>
    <p:sldId id="264" r:id="rId16"/>
    <p:sldId id="301" r:id="rId17"/>
    <p:sldId id="26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3T16:23:54.61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3T16:24:00.56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3T16:26:34.40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0 344,'1'5,"0"0,0 0,0-1,1 1,-1 0,1 0,0-1,1 1,-1-1,1 0,0 0,0 1,39 45,-20-29,1-1,0-2,24 15,28 22,-70-52,-1 0,0 0,1 0,0 0,0-1,0 0,0 0,0 0,0 0,0-1,1 0,-1 0,0-1,6 1,-1-2,-1 1,1-2,-1 1,1-1,-1-1,1 0,-1 0,2-1,19-11,0-1,-1-2,-1-1,10-9,-32 24,78-52,2 4,83-36,-46 25,2-8,-67 35,2 2,1 3,1 2,51-14,-87 35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3T16:26:39.6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1062,'20'23,"-1"2,-1 0,-1 1,-1 0,-1 2,-2 0,-1 0,4 16,30 63,-43-101,0 1,0-1,1 0,0 0,0 0,1-1,0 0,0 0,0 0,5 3,-8-6,1 0,-1-1,1 0,0 0,0 0,0 0,0 0,0 0,0-1,0 1,0-1,0 0,0 0,0 0,0 0,0-1,0 1,0-1,-1 0,1 1,0-1,0-1,0 1,-1 0,1-1,2-1,17-12,-2-1,1-1,15-18,15-11,145-135,93-115,-283 289,152-145,6 8,65-39,-43 35,85-62,-221 174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3T16:26:42.9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0 350,'43'46,"-3"2,-2 2,-2 1,-2 2,4 16,-32-58,0 0,0-1,1 0,0 0,1 0,0-1,2 1,-7-7,0-1,0 0,1 0,-1 0,1 0,-1-1,1 1,-1-1,1 0,0 0,0-1,0 1,0-1,-1 0,1 0,0 0,0 0,0 0,0-1,0 0,-1 0,1 0,0 0,2-2,382-156,-130 48,113-57,-3 1,-267 126,171-63,-242 95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03T16:27:04.1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0 767,'6'7,"-2"0,1 0,-1 1,0-1,0 1,0 1,15 29,-2-8,-1 1,-1 0,-2 2,7 25,-8-22,2 0,1-1,15 25,-28-57,0 0,1-1,-1 1,0 0,1-1,0 1,-1-1,1 0,0 0,0 0,0 0,1 0,-1-1,0 0,1 1,-1-1,1 0,-1-1,1 1,-1-1,1 1,-1-1,1 0,0 0,-1-1,1 1,-1-1,1 0,-1 0,1 0,-1 0,3-2,15-5,0-2,0 0,-1-2,17-12,-14 9,569-400,-285 190,18 9,-267 181,308-201,-323 204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284890-85D2-4D7B-8EF5-15A9C1DB8F42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11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938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42052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44415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358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0514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7540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848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24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92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50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0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8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92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5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39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64C608-40B1-4030-A28D-5B74BC98ADCE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3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customXml" Target="../ink/ink4.xml"/><Relationship Id="rId12" Type="http://schemas.openxmlformats.org/officeDocument/2006/relationships/image" Target="../media/image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25.png"/><Relationship Id="rId4" Type="http://schemas.openxmlformats.org/officeDocument/2006/relationships/customXml" Target="../ink/ink2.xml"/><Relationship Id="rId9" Type="http://schemas.openxmlformats.org/officeDocument/2006/relationships/customXml" Target="../ink/ink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&#2439;&#2478;&#2503;&#2439;&#2435;shahnazakternomi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3205B7-EB3D-4C00-98F5-F522EE77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42" y="733244"/>
            <a:ext cx="10688127" cy="55899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6184E7-6B5D-4FA8-AB86-EE4CA470CF66}"/>
              </a:ext>
            </a:extLst>
          </p:cNvPr>
          <p:cNvSpPr txBox="1"/>
          <p:nvPr/>
        </p:nvSpPr>
        <p:spPr>
          <a:xfrm>
            <a:off x="2943045" y="0"/>
            <a:ext cx="6305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/>
              <a:t>অনলাইন পাঠে স্বাগতম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67980127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86A21F-033D-4114-A61A-2394187D8A01}"/>
              </a:ext>
            </a:extLst>
          </p:cNvPr>
          <p:cNvSpPr txBox="1"/>
          <p:nvPr/>
        </p:nvSpPr>
        <p:spPr>
          <a:xfrm>
            <a:off x="4177363" y="-760396"/>
            <a:ext cx="5842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নিচের চিত্রটি লক্ষ করো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BA5CA0-B1D2-4671-B283-432E6571E7ED}"/>
              </a:ext>
            </a:extLst>
          </p:cNvPr>
          <p:cNvSpPr txBox="1"/>
          <p:nvPr/>
        </p:nvSpPr>
        <p:spPr>
          <a:xfrm>
            <a:off x="819271" y="682687"/>
            <a:ext cx="1077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তৃতীয়া,চতুর্থ,পঞ্চমী,ষষ্ঠী ও সপ্তমী তৎপুরুষের সংঙা দ্বিতীয়ার মতনই হবে মাঝে</a:t>
            </a:r>
          </a:p>
          <a:p>
            <a:r>
              <a:rPr lang="bn-BD" sz="2400" dirty="0"/>
              <a:t>শুধু বিভক্তির চিহ্ন পরিবর্তন হবে ৷এখন শুধু প্রত্যেকটির একটি করে উদাহরণ দেখো-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71DA5-BB40-42B7-A710-8B9EC6A473D2}"/>
              </a:ext>
            </a:extLst>
          </p:cNvPr>
          <p:cNvSpPr txBox="1"/>
          <p:nvPr/>
        </p:nvSpPr>
        <p:spPr>
          <a:xfrm>
            <a:off x="1023457" y="1619075"/>
            <a:ext cx="9563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00CC"/>
                </a:solidFill>
              </a:rPr>
              <a:t>তৃতীয়া তৎপুরুষ-(দ্বারা,দিয়া,কর্তৃক)</a:t>
            </a:r>
          </a:p>
          <a:p>
            <a:endParaRPr lang="bn-BD" sz="2400" dirty="0">
              <a:solidFill>
                <a:srgbClr val="CC00CC"/>
              </a:solidFill>
            </a:endParaRPr>
          </a:p>
          <a:p>
            <a:endParaRPr lang="bn-BD" sz="2400" dirty="0">
              <a:solidFill>
                <a:srgbClr val="CC00CC"/>
              </a:solidFill>
            </a:endParaRPr>
          </a:p>
          <a:p>
            <a:r>
              <a:rPr lang="bn-BD" sz="2400" dirty="0">
                <a:solidFill>
                  <a:srgbClr val="CC00CC"/>
                </a:solidFill>
              </a:rPr>
              <a:t>ঢেঁকি </a:t>
            </a:r>
            <a:r>
              <a:rPr lang="bn-BD" sz="2400" dirty="0"/>
              <a:t>দ্বারা</a:t>
            </a:r>
            <a:r>
              <a:rPr lang="bn-BD" sz="2400" dirty="0">
                <a:solidFill>
                  <a:srgbClr val="CC00CC"/>
                </a:solidFill>
              </a:rPr>
              <a:t> ছাঁটা                </a:t>
            </a:r>
            <a:r>
              <a:rPr lang="en-US" sz="2400" dirty="0">
                <a:solidFill>
                  <a:srgbClr val="CC00CC"/>
                </a:solidFill>
              </a:rPr>
              <a:t>=</a:t>
            </a:r>
            <a:r>
              <a:rPr lang="bn-BD" sz="2400" dirty="0">
                <a:solidFill>
                  <a:srgbClr val="CC00CC"/>
                </a:solidFill>
              </a:rPr>
              <a:t>ঢেঁকিছাঁটা৷</a:t>
            </a:r>
            <a:endParaRPr lang="en-US" sz="2400" dirty="0">
              <a:solidFill>
                <a:srgbClr val="CC00CC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979D5F-69EB-4104-ADDD-7DA78C7C6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5" t="17125" r="20734"/>
          <a:stretch/>
        </p:blipFill>
        <p:spPr>
          <a:xfrm>
            <a:off x="3160231" y="2231301"/>
            <a:ext cx="2734933" cy="156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CC470D-A946-4E95-8B69-4AAB874D3EE9}"/>
              </a:ext>
            </a:extLst>
          </p:cNvPr>
          <p:cNvSpPr txBox="1"/>
          <p:nvPr/>
        </p:nvSpPr>
        <p:spPr>
          <a:xfrm>
            <a:off x="922788" y="3909165"/>
            <a:ext cx="100500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00FF"/>
                </a:solidFill>
              </a:rPr>
              <a:t>চতুর্থ তৎপুরুষ-কে,রে,এর,(জন্য,নিমিত্ত) উদাহরণ দেখো-</a:t>
            </a:r>
          </a:p>
          <a:p>
            <a:endParaRPr lang="bn-BD" sz="2400" dirty="0">
              <a:solidFill>
                <a:srgbClr val="0000FF"/>
              </a:solidFill>
            </a:endParaRPr>
          </a:p>
          <a:p>
            <a:endParaRPr lang="bn-BD" sz="2400" dirty="0">
              <a:solidFill>
                <a:srgbClr val="0000FF"/>
              </a:solidFill>
            </a:endParaRPr>
          </a:p>
          <a:p>
            <a:r>
              <a:rPr lang="bn-BD" sz="2400" dirty="0">
                <a:solidFill>
                  <a:srgbClr val="0000FF"/>
                </a:solidFill>
              </a:rPr>
              <a:t>হজ্বের </a:t>
            </a:r>
            <a:r>
              <a:rPr lang="bn-BD" sz="2400" dirty="0">
                <a:solidFill>
                  <a:srgbClr val="FF0066"/>
                </a:solidFill>
              </a:rPr>
              <a:t>জন্য</a:t>
            </a:r>
            <a:r>
              <a:rPr lang="bn-BD" sz="2400" dirty="0">
                <a:solidFill>
                  <a:srgbClr val="0000FF"/>
                </a:solidFill>
              </a:rPr>
              <a:t> যাত্রা                 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  <a:r>
              <a:rPr lang="bn-BD" sz="2400" dirty="0">
                <a:solidFill>
                  <a:srgbClr val="0000FF"/>
                </a:solidFill>
              </a:rPr>
              <a:t>হজ্বযাত্রা৷</a:t>
            </a:r>
          </a:p>
          <a:p>
            <a:endParaRPr lang="bn-BD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19DB53-C7BE-4344-B763-02CAC8360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917" y="4586170"/>
            <a:ext cx="2952750" cy="15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420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86A21F-033D-4114-A61A-2394187D8A01}"/>
              </a:ext>
            </a:extLst>
          </p:cNvPr>
          <p:cNvSpPr txBox="1"/>
          <p:nvPr/>
        </p:nvSpPr>
        <p:spPr>
          <a:xfrm>
            <a:off x="4177363" y="-760396"/>
            <a:ext cx="5842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নিচের চিত্রটি লক্ষ করো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C5CBC8-5B89-4C62-9CBB-39FA36B94F16}"/>
              </a:ext>
            </a:extLst>
          </p:cNvPr>
          <p:cNvSpPr txBox="1"/>
          <p:nvPr/>
        </p:nvSpPr>
        <p:spPr>
          <a:xfrm>
            <a:off x="4754261" y="693663"/>
            <a:ext cx="2734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6600FF"/>
                </a:solidFill>
              </a:rPr>
              <a:t>জোড়ায় কাজ</a:t>
            </a:r>
            <a:endParaRPr lang="en-US" sz="3200" dirty="0">
              <a:solidFill>
                <a:srgbClr val="6600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1B471A-AA79-41D9-82D6-75E55B3C9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15" y="1593907"/>
            <a:ext cx="6576969" cy="3271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7AAF0A-460A-48BF-ABAD-D3686D05CE86}"/>
              </a:ext>
            </a:extLst>
          </p:cNvPr>
          <p:cNvSpPr txBox="1"/>
          <p:nvPr/>
        </p:nvSpPr>
        <p:spPr>
          <a:xfrm>
            <a:off x="2053704" y="5496552"/>
            <a:ext cx="813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bn-BD" sz="2400" dirty="0">
                <a:solidFill>
                  <a:srgbClr val="6600FF"/>
                </a:solidFill>
              </a:rPr>
              <a:t>তৎপুরুষ সমাস কত প্রকার </a:t>
            </a:r>
            <a:r>
              <a:rPr lang="en-US" sz="2400" dirty="0">
                <a:solidFill>
                  <a:srgbClr val="6600FF"/>
                </a:solidFill>
              </a:rPr>
              <a:t>?</a:t>
            </a:r>
            <a:r>
              <a:rPr lang="bn-BD" sz="2400" dirty="0">
                <a:solidFill>
                  <a:srgbClr val="6600FF"/>
                </a:solidFill>
              </a:rPr>
              <a:t> বিভক্তির রূপ</a:t>
            </a:r>
            <a:r>
              <a:rPr lang="en-US" sz="2400" dirty="0">
                <a:solidFill>
                  <a:srgbClr val="6600FF"/>
                </a:solidFill>
              </a:rPr>
              <a:t>/</a:t>
            </a:r>
            <a:r>
              <a:rPr lang="bn-BD" sz="2400" dirty="0">
                <a:solidFill>
                  <a:srgbClr val="6600FF"/>
                </a:solidFill>
              </a:rPr>
              <a:t>চিহ্নগুলো লিখ৷</a:t>
            </a:r>
            <a:endParaRPr lang="en-US" sz="24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0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86A21F-033D-4114-A61A-2394187D8A01}"/>
              </a:ext>
            </a:extLst>
          </p:cNvPr>
          <p:cNvSpPr txBox="1"/>
          <p:nvPr/>
        </p:nvSpPr>
        <p:spPr>
          <a:xfrm>
            <a:off x="4177363" y="-760396"/>
            <a:ext cx="5842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নিচের চিত্রটি লক্ষ করো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73EF5C-0B4D-43CF-97EC-33CEF17495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r="10469"/>
          <a:stretch/>
        </p:blipFill>
        <p:spPr>
          <a:xfrm>
            <a:off x="2891470" y="1413579"/>
            <a:ext cx="2903607" cy="1597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B2DB9A-AB04-4A48-977F-C22492A62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314" y="4221551"/>
            <a:ext cx="3315821" cy="1993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7CDDFB-3C14-427D-9996-0F69EC7C9348}"/>
              </a:ext>
            </a:extLst>
          </p:cNvPr>
          <p:cNvSpPr txBox="1"/>
          <p:nvPr/>
        </p:nvSpPr>
        <p:spPr>
          <a:xfrm>
            <a:off x="672515" y="2022708"/>
            <a:ext cx="2441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থলে </a:t>
            </a:r>
            <a:r>
              <a:rPr lang="bn-BD" sz="2400" dirty="0">
                <a:solidFill>
                  <a:srgbClr val="C00000"/>
                </a:solidFill>
              </a:rPr>
              <a:t>থেকে</a:t>
            </a:r>
            <a:r>
              <a:rPr lang="bn-BD" sz="2400" dirty="0"/>
              <a:t> ঝাড়া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3A7756-FCEB-4227-84B1-DF6CDB741DEF}"/>
              </a:ext>
            </a:extLst>
          </p:cNvPr>
          <p:cNvSpPr txBox="1"/>
          <p:nvPr/>
        </p:nvSpPr>
        <p:spPr>
          <a:xfrm>
            <a:off x="5886141" y="2022709"/>
            <a:ext cx="1675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  <a:r>
              <a:rPr lang="bn-BD" sz="2400" dirty="0"/>
              <a:t>থলেঝাড়া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DC4A7F-A343-4E97-81D3-CF8A936B18B5}"/>
              </a:ext>
            </a:extLst>
          </p:cNvPr>
          <p:cNvSpPr txBox="1"/>
          <p:nvPr/>
        </p:nvSpPr>
        <p:spPr>
          <a:xfrm>
            <a:off x="1124375" y="771503"/>
            <a:ext cx="7558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9900FF"/>
                </a:solidFill>
              </a:rPr>
              <a:t>পঞ্চমী তৎপুরুষঃ(হইতে,থেকে,চেয়ে) উদাহরণ-</a:t>
            </a:r>
            <a:endParaRPr lang="en-US" sz="2800" dirty="0">
              <a:solidFill>
                <a:srgbClr val="99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96E814-840D-4222-BF70-65876808362A}"/>
              </a:ext>
            </a:extLst>
          </p:cNvPr>
          <p:cNvSpPr txBox="1"/>
          <p:nvPr/>
        </p:nvSpPr>
        <p:spPr>
          <a:xfrm>
            <a:off x="1518249" y="3417124"/>
            <a:ext cx="5658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FF0066"/>
                </a:solidFill>
              </a:rPr>
              <a:t>ষষ্ঠী তৎপুরুষঃ(র,এর)উদাহরণ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BA2CCF-994A-4927-915A-D1DDEA21E9BC}"/>
              </a:ext>
            </a:extLst>
          </p:cNvPr>
          <p:cNvSpPr txBox="1"/>
          <p:nvPr/>
        </p:nvSpPr>
        <p:spPr>
          <a:xfrm>
            <a:off x="1124375" y="4859629"/>
            <a:ext cx="1836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চায়ে</a:t>
            </a:r>
            <a:r>
              <a:rPr lang="bn-BD" sz="2400" dirty="0">
                <a:solidFill>
                  <a:srgbClr val="CC00CC"/>
                </a:solidFill>
              </a:rPr>
              <a:t>র</a:t>
            </a:r>
            <a:r>
              <a:rPr lang="bn-BD" sz="2400" dirty="0"/>
              <a:t> বাগান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735CF-9CFB-4055-98E5-59ACD4991D6E}"/>
              </a:ext>
            </a:extLst>
          </p:cNvPr>
          <p:cNvSpPr txBox="1"/>
          <p:nvPr/>
        </p:nvSpPr>
        <p:spPr>
          <a:xfrm>
            <a:off x="6363936" y="4859629"/>
            <a:ext cx="1469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  <a:r>
              <a:rPr lang="bn-BD" sz="2400" dirty="0"/>
              <a:t>চাবাগান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4137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A9074D-435E-48B6-920B-3B3A44340624}"/>
              </a:ext>
            </a:extLst>
          </p:cNvPr>
          <p:cNvSpPr txBox="1"/>
          <p:nvPr/>
        </p:nvSpPr>
        <p:spPr>
          <a:xfrm>
            <a:off x="920071" y="678005"/>
            <a:ext cx="103374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00FF"/>
                </a:solidFill>
              </a:rPr>
              <a:t>সপ্তমী তৎপুরুষ-(তে,এ,য়)উদাহরণ দেখো-</a:t>
            </a:r>
          </a:p>
          <a:p>
            <a:endParaRPr lang="bn-BD" sz="2400" dirty="0">
              <a:solidFill>
                <a:srgbClr val="0000FF"/>
              </a:solidFill>
            </a:endParaRPr>
          </a:p>
          <a:p>
            <a:endParaRPr lang="bn-BD" sz="2400" dirty="0">
              <a:solidFill>
                <a:srgbClr val="0000FF"/>
              </a:solidFill>
            </a:endParaRPr>
          </a:p>
          <a:p>
            <a:endParaRPr lang="bn-BD" sz="2400" dirty="0">
              <a:solidFill>
                <a:srgbClr val="0000FF"/>
              </a:solidFill>
            </a:endParaRPr>
          </a:p>
          <a:p>
            <a:r>
              <a:rPr lang="bn-BD" sz="2400" dirty="0">
                <a:solidFill>
                  <a:srgbClr val="0000FF"/>
                </a:solidFill>
              </a:rPr>
              <a:t>গাছে পাকা                </a:t>
            </a:r>
            <a:r>
              <a:rPr lang="en-US" sz="2400" dirty="0">
                <a:solidFill>
                  <a:srgbClr val="0000FF"/>
                </a:solidFill>
              </a:rPr>
              <a:t>=</a:t>
            </a:r>
            <a:r>
              <a:rPr lang="bn-BD" sz="2400" dirty="0">
                <a:solidFill>
                  <a:srgbClr val="0000FF"/>
                </a:solidFill>
              </a:rPr>
              <a:t>গাছপাকা৷</a:t>
            </a:r>
          </a:p>
          <a:p>
            <a:endParaRPr lang="bn-BD" sz="2400" dirty="0">
              <a:solidFill>
                <a:srgbClr val="0000FF"/>
              </a:solidFill>
            </a:endParaRPr>
          </a:p>
          <a:p>
            <a:endParaRPr lang="bn-BD" sz="2400" dirty="0">
              <a:solidFill>
                <a:srgbClr val="0000FF"/>
              </a:solidFill>
            </a:endParaRPr>
          </a:p>
          <a:p>
            <a:endParaRPr lang="bn-BD" sz="2400" dirty="0">
              <a:solidFill>
                <a:srgbClr val="0000FF"/>
              </a:solidFill>
            </a:endParaRPr>
          </a:p>
          <a:p>
            <a:r>
              <a:rPr lang="bn-BD" sz="2400" dirty="0">
                <a:solidFill>
                  <a:srgbClr val="FF0066"/>
                </a:solidFill>
              </a:rPr>
              <a:t>অলুক তৎপুরুষ-</a:t>
            </a:r>
            <a:r>
              <a:rPr lang="bn-BD" sz="2400" dirty="0"/>
              <a:t>যে তৎপুরুষে পূর্বপদ থেকে বিভক্তি চিহ্ন লোপ পায় না তাকে অলুক</a:t>
            </a:r>
          </a:p>
          <a:p>
            <a:r>
              <a:rPr lang="bn-BD" sz="2400" dirty="0"/>
              <a:t>তৎপুরুষ বলে৷</a:t>
            </a:r>
          </a:p>
          <a:p>
            <a:endParaRPr lang="en-US" sz="2400" dirty="0"/>
          </a:p>
          <a:p>
            <a:endParaRPr lang="bn-BD" sz="2400" dirty="0"/>
          </a:p>
          <a:p>
            <a:r>
              <a:rPr lang="bn-BD" sz="2400" dirty="0"/>
              <a:t>  তেলে ভাজা                 </a:t>
            </a:r>
            <a:r>
              <a:rPr lang="en-US" sz="2400" dirty="0"/>
              <a:t>=</a:t>
            </a:r>
            <a:r>
              <a:rPr lang="bn-BD" sz="2400" dirty="0"/>
              <a:t>তেলেভাজা৷</a:t>
            </a:r>
          </a:p>
          <a:p>
            <a:endParaRPr lang="bn-BD" sz="2400" dirty="0"/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FDDDE8-379B-4FE6-98E2-BAF7C1BC6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082" y="1631656"/>
            <a:ext cx="2617190" cy="1465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C1B986-9EE3-4774-A3F3-A7749ED4F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650" y="4493531"/>
            <a:ext cx="28575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348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86A21F-033D-4114-A61A-2394187D8A01}"/>
              </a:ext>
            </a:extLst>
          </p:cNvPr>
          <p:cNvSpPr txBox="1"/>
          <p:nvPr/>
        </p:nvSpPr>
        <p:spPr>
          <a:xfrm>
            <a:off x="4177363" y="-760396"/>
            <a:ext cx="5842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নিচের চিত্রটি লক্ষ করো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010FF5-9894-481D-9B1C-DC7C63C3F08F}"/>
              </a:ext>
            </a:extLst>
          </p:cNvPr>
          <p:cNvSpPr txBox="1"/>
          <p:nvPr/>
        </p:nvSpPr>
        <p:spPr>
          <a:xfrm>
            <a:off x="837686" y="589286"/>
            <a:ext cx="105166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9900FF"/>
                </a:solidFill>
              </a:rPr>
              <a:t>নঞ তৎপুরুষ</a:t>
            </a:r>
            <a:r>
              <a:rPr lang="bn-BD" sz="2400" dirty="0"/>
              <a:t>-যে</a:t>
            </a:r>
            <a:r>
              <a:rPr lang="bn-BD" dirty="0"/>
              <a:t> </a:t>
            </a:r>
            <a:r>
              <a:rPr lang="bn-BD" sz="2400" dirty="0"/>
              <a:t>সমাসে পূর্বপদ নঞথর্ক অব্যয় যুক্ত থাকে এবং পরপদের অর্থ প্রাধান্য পায় তাকে নঞ তৎপুরুষ বলে৷</a:t>
            </a:r>
          </a:p>
          <a:p>
            <a:endParaRPr lang="bn-BD" sz="2400" dirty="0"/>
          </a:p>
          <a:p>
            <a:endParaRPr lang="bn-BD" sz="2400" dirty="0"/>
          </a:p>
          <a:p>
            <a:r>
              <a:rPr lang="bn-BD" sz="2400" dirty="0"/>
              <a:t>ন ধোয়া         </a:t>
            </a:r>
            <a:r>
              <a:rPr lang="en-US" sz="2400" dirty="0"/>
              <a:t>=</a:t>
            </a:r>
            <a:r>
              <a:rPr lang="bn-BD" sz="2400" dirty="0"/>
              <a:t>আধোয়া৷</a:t>
            </a:r>
          </a:p>
          <a:p>
            <a:endParaRPr lang="bn-BD" sz="2400" dirty="0"/>
          </a:p>
          <a:p>
            <a:endParaRPr lang="bn-BD" sz="2400" dirty="0"/>
          </a:p>
          <a:p>
            <a:endParaRPr lang="bn-BD" sz="2400" dirty="0"/>
          </a:p>
          <a:p>
            <a:r>
              <a:rPr lang="bn-BD" sz="2400" dirty="0"/>
              <a:t>উপপদ তৎপুরুষ-কৃদন্ত পদের সাথে উপপদের মিলনে যে সমাস হয় তাকে </a:t>
            </a:r>
          </a:p>
          <a:p>
            <a:r>
              <a:rPr lang="bn-BD" sz="2400" dirty="0"/>
              <a:t>উপপদ তৎপুরুষ বলে৷</a:t>
            </a:r>
          </a:p>
          <a:p>
            <a:endParaRPr lang="bn-BD" sz="2400" dirty="0"/>
          </a:p>
          <a:p>
            <a:endParaRPr lang="bn-BD" sz="2400" dirty="0"/>
          </a:p>
          <a:p>
            <a:r>
              <a:rPr lang="bn-BD" sz="2400" dirty="0"/>
              <a:t>লুচি ভাজা হয় যাতে                  </a:t>
            </a:r>
            <a:r>
              <a:rPr lang="en-US" sz="2400" dirty="0"/>
              <a:t>=</a:t>
            </a:r>
            <a:r>
              <a:rPr lang="bn-BD" sz="2400" dirty="0"/>
              <a:t>লুচিভাজা৷ </a:t>
            </a:r>
          </a:p>
          <a:p>
            <a:endParaRPr lang="bn-BD" sz="2400"/>
          </a:p>
          <a:p>
            <a:endParaRPr lang="bn-BD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59CED6-B417-45E0-A3E3-13F47E573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36" y="1651704"/>
            <a:ext cx="1282685" cy="1278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EEE634-DF32-4AA1-ACA6-CF171D274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12" y="4579670"/>
            <a:ext cx="2943225" cy="15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5811689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E0550C-8110-4A5A-9722-C988BC00C51A}"/>
              </a:ext>
            </a:extLst>
          </p:cNvPr>
          <p:cNvSpPr txBox="1"/>
          <p:nvPr/>
        </p:nvSpPr>
        <p:spPr>
          <a:xfrm>
            <a:off x="4823603" y="681486"/>
            <a:ext cx="2544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CC0099"/>
                </a:solidFill>
              </a:rPr>
              <a:t>প্রাদি সমাস</a:t>
            </a:r>
            <a:endParaRPr lang="en-US" sz="3200" dirty="0">
              <a:solidFill>
                <a:srgbClr val="CC009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C3C48E-C40D-4DEB-BD0C-F82366450974}"/>
              </a:ext>
            </a:extLst>
          </p:cNvPr>
          <p:cNvSpPr txBox="1"/>
          <p:nvPr/>
        </p:nvSpPr>
        <p:spPr>
          <a:xfrm>
            <a:off x="759125" y="1759789"/>
            <a:ext cx="1066224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C0099"/>
                </a:solidFill>
              </a:rPr>
              <a:t>সংঙাঃ</a:t>
            </a:r>
            <a:r>
              <a:rPr lang="bn-BD" dirty="0"/>
              <a:t> </a:t>
            </a:r>
            <a:r>
              <a:rPr lang="bn-BD" sz="2400" dirty="0"/>
              <a:t>প্র,পরি,প্রতি,অনু,উৎ প্রভৃতি উপসর্গ পূর্বপদে থাকলে সাধারণত প্রাদি সমাস হয়৷</a:t>
            </a:r>
          </a:p>
          <a:p>
            <a:r>
              <a:rPr lang="bn-BD" sz="2400" dirty="0"/>
              <a:t>    </a:t>
            </a:r>
          </a:p>
          <a:p>
            <a:r>
              <a:rPr lang="bn-BD" sz="2400" dirty="0"/>
              <a:t>উদাহরণ দেখো-প্র যে বচন</a:t>
            </a:r>
            <a:r>
              <a:rPr lang="en-US" sz="2400" dirty="0"/>
              <a:t>=</a:t>
            </a:r>
            <a:r>
              <a:rPr lang="bn-BD" sz="2400" dirty="0"/>
              <a:t>প্রবচন৷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680A5-4020-4356-9991-1018B9E7CF9B}"/>
              </a:ext>
            </a:extLst>
          </p:cNvPr>
          <p:cNvSpPr txBox="1"/>
          <p:nvPr/>
        </p:nvSpPr>
        <p:spPr>
          <a:xfrm>
            <a:off x="931652" y="3836328"/>
            <a:ext cx="1057598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C0099"/>
                </a:solidFill>
              </a:rPr>
              <a:t>নিত্য সমাসঃ </a:t>
            </a:r>
            <a:r>
              <a:rPr lang="bn-BD" sz="2400" dirty="0"/>
              <a:t>যে সমাসে সমস্যমান পদগুলো নিত্য সমাসবদ্ধ থাকে,</a:t>
            </a:r>
          </a:p>
          <a:p>
            <a:r>
              <a:rPr lang="bn-BD" sz="2400" dirty="0"/>
              <a:t>ব্যাসবাক্যের দরকার হয় না,তাকে নিত্যসমাস বলে৷</a:t>
            </a:r>
          </a:p>
          <a:p>
            <a:endParaRPr lang="bn-BD" sz="2400" dirty="0"/>
          </a:p>
          <a:p>
            <a:r>
              <a:rPr lang="bn-BD" sz="2400" dirty="0"/>
              <a:t>উদাহরণ দেখো-অন্য গ্রাম</a:t>
            </a:r>
            <a:r>
              <a:rPr lang="en-US" sz="2400" dirty="0"/>
              <a:t>=</a:t>
            </a:r>
            <a:r>
              <a:rPr lang="bn-BD" sz="2400" dirty="0"/>
              <a:t>গ্রামান্তর, তুমি আমি ও সে</a:t>
            </a:r>
            <a:r>
              <a:rPr lang="en-US" sz="2400" dirty="0"/>
              <a:t>=</a:t>
            </a:r>
            <a:r>
              <a:rPr lang="bn-BD" sz="2400" dirty="0"/>
              <a:t>আমরা৷</a:t>
            </a:r>
          </a:p>
          <a:p>
            <a:r>
              <a:rPr lang="bn-BD" sz="2400" dirty="0"/>
              <a:t>দুই এবং নব্বই</a:t>
            </a:r>
            <a:r>
              <a:rPr lang="en-US" sz="2400" dirty="0"/>
              <a:t>=</a:t>
            </a:r>
            <a:r>
              <a:rPr lang="bn-BD" sz="2400" dirty="0"/>
              <a:t>বিরানব্বই৷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918161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86A21F-033D-4114-A61A-2394187D8A01}"/>
              </a:ext>
            </a:extLst>
          </p:cNvPr>
          <p:cNvSpPr txBox="1"/>
          <p:nvPr/>
        </p:nvSpPr>
        <p:spPr>
          <a:xfrm>
            <a:off x="4177363" y="-760396"/>
            <a:ext cx="5842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নিচের চিত্রটি লক্ষ করো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213E94-AC46-4E06-8E0C-4133E515AE8B}"/>
              </a:ext>
            </a:extLst>
          </p:cNvPr>
          <p:cNvSpPr txBox="1"/>
          <p:nvPr/>
        </p:nvSpPr>
        <p:spPr>
          <a:xfrm>
            <a:off x="5059782" y="570295"/>
            <a:ext cx="2072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/>
              <a:t>মূল্যায়ন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2D6D5-819E-45FF-A796-D4E581AC50E7}"/>
              </a:ext>
            </a:extLst>
          </p:cNvPr>
          <p:cNvSpPr txBox="1"/>
          <p:nvPr/>
        </p:nvSpPr>
        <p:spPr>
          <a:xfrm>
            <a:off x="880600" y="1246120"/>
            <a:ext cx="106768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১৷</a:t>
            </a:r>
            <a:r>
              <a:rPr lang="en-US" sz="2000" dirty="0"/>
              <a:t>’</a:t>
            </a:r>
            <a:r>
              <a:rPr lang="bn-BD" sz="2000" dirty="0"/>
              <a:t>নিরামিষ</a:t>
            </a:r>
            <a:r>
              <a:rPr lang="en-US" sz="2000" dirty="0"/>
              <a:t>’</a:t>
            </a:r>
            <a:r>
              <a:rPr lang="bn-BD" sz="2000" dirty="0"/>
              <a:t>কোন সমাস </a:t>
            </a:r>
            <a:r>
              <a:rPr lang="en-US" sz="2000" dirty="0"/>
              <a:t>?</a:t>
            </a:r>
            <a:endParaRPr lang="bn-BD" sz="2000" dirty="0"/>
          </a:p>
          <a:p>
            <a:r>
              <a:rPr lang="en-US" sz="2000" dirty="0"/>
              <a:t>  </a:t>
            </a:r>
            <a:r>
              <a:rPr lang="bn-BD" sz="2000" dirty="0"/>
              <a:t>ক)কর্মধারয়                      </a:t>
            </a:r>
            <a:r>
              <a:rPr lang="en-US" sz="2000" dirty="0"/>
              <a:t> </a:t>
            </a:r>
            <a:r>
              <a:rPr lang="bn-BD" sz="2000" dirty="0"/>
              <a:t>খ)অব্যয়ীভাব</a:t>
            </a:r>
          </a:p>
          <a:p>
            <a:r>
              <a:rPr lang="en-US" sz="2000" dirty="0"/>
              <a:t> </a:t>
            </a:r>
            <a:r>
              <a:rPr lang="bn-BD" sz="2000" dirty="0"/>
              <a:t>গ)মধ্যপদলোপী                     ঘ)উপমিত৷</a:t>
            </a:r>
          </a:p>
          <a:p>
            <a:endParaRPr lang="bn-BD" sz="2000" dirty="0"/>
          </a:p>
          <a:p>
            <a:r>
              <a:rPr lang="bn-BD" sz="2000" dirty="0"/>
              <a:t>২৷</a:t>
            </a:r>
            <a:r>
              <a:rPr lang="en-US" sz="2000" dirty="0"/>
              <a:t>’</a:t>
            </a:r>
            <a:r>
              <a:rPr lang="bn-BD" sz="2000" dirty="0"/>
              <a:t>যথারীরি</a:t>
            </a:r>
            <a:r>
              <a:rPr lang="en-US" sz="2000" dirty="0"/>
              <a:t>’</a:t>
            </a:r>
            <a:r>
              <a:rPr lang="bn-BD" sz="2000" dirty="0"/>
              <a:t> সমাসবদ্ধ পদের ব্যাসবাক্য কোনটি </a:t>
            </a:r>
            <a:r>
              <a:rPr lang="en-US" sz="2000" dirty="0"/>
              <a:t>?</a:t>
            </a:r>
            <a:endParaRPr lang="bn-BD" sz="2000" dirty="0"/>
          </a:p>
          <a:p>
            <a:r>
              <a:rPr lang="en-US" sz="2000" dirty="0"/>
              <a:t>   </a:t>
            </a:r>
            <a:r>
              <a:rPr lang="bn-BD" sz="2000" dirty="0"/>
              <a:t>ক)যথার্থ রীতি যা                  খ)যা যথার্থ তাই</a:t>
            </a:r>
          </a:p>
          <a:p>
            <a:r>
              <a:rPr lang="en-US" sz="2000" dirty="0"/>
              <a:t>  </a:t>
            </a:r>
            <a:r>
              <a:rPr lang="bn-BD" sz="2000" dirty="0"/>
              <a:t>গ)রীতিকে অতিক্রম না করে           ঘ)যথাযথ রীতি ৷</a:t>
            </a:r>
          </a:p>
          <a:p>
            <a:endParaRPr lang="bn-BD" sz="2000" dirty="0"/>
          </a:p>
          <a:p>
            <a:r>
              <a:rPr lang="bn-BD" sz="2000" dirty="0"/>
              <a:t>৩৷</a:t>
            </a:r>
            <a:r>
              <a:rPr lang="en-US" sz="2000" dirty="0"/>
              <a:t>’</a:t>
            </a:r>
            <a:r>
              <a:rPr lang="bn-BD" sz="2000" dirty="0"/>
              <a:t>হজ্জযাত্রা</a:t>
            </a:r>
            <a:r>
              <a:rPr lang="en-US" sz="2000" dirty="0"/>
              <a:t>’</a:t>
            </a:r>
            <a:r>
              <a:rPr lang="bn-BD" sz="2000" dirty="0"/>
              <a:t> কোন সমাস</a:t>
            </a:r>
            <a:r>
              <a:rPr lang="en-US" sz="2000" dirty="0"/>
              <a:t>?</a:t>
            </a:r>
            <a:endParaRPr lang="bn-BD" sz="2000" dirty="0"/>
          </a:p>
          <a:p>
            <a:r>
              <a:rPr lang="bn-BD" sz="2000" dirty="0"/>
              <a:t>ক)৩য়া তৎপুরুষ                   </a:t>
            </a:r>
            <a:r>
              <a:rPr lang="en-US" sz="2000" dirty="0"/>
              <a:t> </a:t>
            </a:r>
            <a:r>
              <a:rPr lang="bn-BD" sz="2000" dirty="0"/>
              <a:t>খ)৪র্থী তৎপুরুষ</a:t>
            </a:r>
          </a:p>
          <a:p>
            <a:r>
              <a:rPr lang="bn-BD" sz="2000" dirty="0"/>
              <a:t>গ)৫মী তৎপুরুষ                    ঘ)৭মী তৎপুরুষ৷</a:t>
            </a:r>
          </a:p>
          <a:p>
            <a:endParaRPr lang="bn-BD" sz="2000" dirty="0"/>
          </a:p>
          <a:p>
            <a:r>
              <a:rPr lang="bn-BD" sz="2000" dirty="0"/>
              <a:t>৪৷</a:t>
            </a:r>
            <a:r>
              <a:rPr lang="en-US" sz="2000" dirty="0"/>
              <a:t>’</a:t>
            </a:r>
            <a:r>
              <a:rPr lang="bn-BD" sz="2000" dirty="0"/>
              <a:t>ঘোড়ার ডিম</a:t>
            </a:r>
            <a:r>
              <a:rPr lang="en-US" sz="2000" dirty="0"/>
              <a:t>’</a:t>
            </a:r>
            <a:r>
              <a:rPr lang="bn-BD" sz="2000" dirty="0"/>
              <a:t> কোন সমাসের উদাহরণ</a:t>
            </a:r>
            <a:r>
              <a:rPr lang="en-US" sz="2000" dirty="0"/>
              <a:t>?</a:t>
            </a:r>
            <a:endParaRPr lang="bn-BD" sz="2000" dirty="0"/>
          </a:p>
          <a:p>
            <a:r>
              <a:rPr lang="bn-BD" sz="2000" dirty="0"/>
              <a:t>ক)অলুক তৎপুরুষ                   খ)প্রাদি সমাস</a:t>
            </a:r>
          </a:p>
          <a:p>
            <a:r>
              <a:rPr lang="bn-BD" sz="2000" dirty="0"/>
              <a:t>গ)নিত্য সমাস                      ঘ)উপপদ তৎপুরুষ৷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8C36CFC-159F-4CEE-AB59-4DA6BAD27F9E}"/>
                  </a:ext>
                </a:extLst>
              </p14:cNvPr>
              <p14:cNvContentPartPr/>
              <p14:nvPr/>
            </p14:nvContentPartPr>
            <p14:xfrm>
              <a:off x="511240" y="349810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8C36CFC-159F-4CEE-AB59-4DA6BAD27F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3600" y="34801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ECE6C7B-E0F8-4FB7-B262-D4711CB090AB}"/>
                  </a:ext>
                </a:extLst>
              </p14:cNvPr>
              <p14:cNvContentPartPr/>
              <p14:nvPr/>
            </p14:nvContentPartPr>
            <p14:xfrm>
              <a:off x="805000" y="350602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ECE6C7B-E0F8-4FB7-B262-D4711CB090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7000" y="34883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E996FC5-0EEE-4F41-B269-D0C4ABDBB2E7}"/>
                  </a:ext>
                </a:extLst>
              </p14:cNvPr>
              <p14:cNvContentPartPr/>
              <p14:nvPr/>
            </p14:nvContentPartPr>
            <p14:xfrm>
              <a:off x="1102720" y="3116795"/>
              <a:ext cx="559080" cy="226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E996FC5-0EEE-4F41-B269-D0C4ABDBB2E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3720" y="3107809"/>
                <a:ext cx="576720" cy="244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5660B88-29AC-4B14-9C5C-3DB1835B5D48}"/>
                  </a:ext>
                </a:extLst>
              </p14:cNvPr>
              <p14:cNvContentPartPr/>
              <p14:nvPr/>
            </p14:nvContentPartPr>
            <p14:xfrm>
              <a:off x="5586996" y="3773786"/>
              <a:ext cx="727920" cy="540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5660B88-29AC-4B14-9C5C-3DB1835B5D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77996" y="3764786"/>
                <a:ext cx="745560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05842A5-40CF-4F57-AA4B-F5770D947B1E}"/>
                  </a:ext>
                </a:extLst>
              </p14:cNvPr>
              <p14:cNvContentPartPr/>
              <p14:nvPr/>
            </p14:nvContentPartPr>
            <p14:xfrm>
              <a:off x="880600" y="5214270"/>
              <a:ext cx="781200" cy="2768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05842A5-40CF-4F57-AA4B-F5770D947B1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1600" y="5205258"/>
                <a:ext cx="798840" cy="294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AFFCB83-8924-41C1-A0D8-3678E840D5B0}"/>
                  </a:ext>
                </a:extLst>
              </p14:cNvPr>
              <p14:cNvContentPartPr/>
              <p14:nvPr/>
            </p14:nvContentPartPr>
            <p14:xfrm>
              <a:off x="5710259" y="1390510"/>
              <a:ext cx="771480" cy="4489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AFFCB83-8924-41C1-A0D8-3678E840D5B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01263" y="1381517"/>
                <a:ext cx="789112" cy="466546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44A1DBB-7A4B-4E6E-A4CA-01101F546976}"/>
              </a:ext>
            </a:extLst>
          </p:cNvPr>
          <p:cNvSpPr txBox="1"/>
          <p:nvPr/>
        </p:nvSpPr>
        <p:spPr>
          <a:xfrm>
            <a:off x="10019898" y="646597"/>
            <a:ext cx="134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ক্লিক করুন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1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9AB937-1783-4737-9903-A8E8CBE28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733" y="1368163"/>
            <a:ext cx="8334555" cy="4121674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E90FD7-F696-4446-A670-6A71CBE01270}"/>
              </a:ext>
            </a:extLst>
          </p:cNvPr>
          <p:cNvSpPr txBox="1"/>
          <p:nvPr/>
        </p:nvSpPr>
        <p:spPr>
          <a:xfrm>
            <a:off x="5270740" y="655608"/>
            <a:ext cx="2803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</a:rPr>
              <a:t>বাড়ীর কাজ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17B98C-CBEC-4866-B867-3610D25F8837}"/>
              </a:ext>
            </a:extLst>
          </p:cNvPr>
          <p:cNvSpPr txBox="1"/>
          <p:nvPr/>
        </p:nvSpPr>
        <p:spPr>
          <a:xfrm>
            <a:off x="1792856" y="5667555"/>
            <a:ext cx="860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CC0099"/>
                </a:solidFill>
              </a:rPr>
              <a:t>বিভক্তি অনুসারে তৎপুরুষ সমাসের দুটি করে উদাহরণ লিখে আনবে ৷</a:t>
            </a:r>
            <a:endParaRPr lang="en-US" sz="24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83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4D8AAA-81FA-457D-B159-17D078EB4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77" y="655608"/>
            <a:ext cx="10644998" cy="55726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BE312C-2E3F-4DA4-976F-16C58D664CA4}"/>
              </a:ext>
            </a:extLst>
          </p:cNvPr>
          <p:cNvSpPr txBox="1"/>
          <p:nvPr/>
        </p:nvSpPr>
        <p:spPr>
          <a:xfrm>
            <a:off x="770625" y="724618"/>
            <a:ext cx="5926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C0099"/>
                </a:solidFill>
              </a:rPr>
              <a:t>সবাই কে ধন্যবাদ,</a:t>
            </a:r>
          </a:p>
          <a:p>
            <a:r>
              <a:rPr lang="bn-BD" sz="3600" dirty="0">
                <a:solidFill>
                  <a:srgbClr val="CC0099"/>
                </a:solidFill>
              </a:rPr>
              <a:t>নিরাপদে থেকো,ভালো থেকো৷</a:t>
            </a:r>
            <a:endParaRPr lang="en-US" sz="36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36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3634381-2F4B-4F2B-9AA8-2E11CC4C6602}"/>
              </a:ext>
            </a:extLst>
          </p:cNvPr>
          <p:cNvGrpSpPr/>
          <p:nvPr/>
        </p:nvGrpSpPr>
        <p:grpSpPr>
          <a:xfrm>
            <a:off x="2123766" y="965270"/>
            <a:ext cx="7944465" cy="4792114"/>
            <a:chOff x="3489067" y="1366684"/>
            <a:chExt cx="5392993" cy="406072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ED0DB7-3868-4B65-BB66-834100D221B5}"/>
                </a:ext>
              </a:extLst>
            </p:cNvPr>
            <p:cNvSpPr/>
            <p:nvPr/>
          </p:nvSpPr>
          <p:spPr>
            <a:xfrm>
              <a:off x="3489067" y="1366684"/>
              <a:ext cx="5392993" cy="40607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8A070FD-83D1-44C7-86D6-CA9EEEE99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53903" y="1430594"/>
              <a:ext cx="1284193" cy="166982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8670BC-A630-4093-8E98-120BE99AD66B}"/>
                </a:ext>
              </a:extLst>
            </p:cNvPr>
            <p:cNvSpPr txBox="1"/>
            <p:nvPr/>
          </p:nvSpPr>
          <p:spPr>
            <a:xfrm>
              <a:off x="4031226" y="3355972"/>
              <a:ext cx="412954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/>
                <a:t>বাংলা ভাষার ব্যাকরণ</a:t>
              </a:r>
            </a:p>
            <a:p>
              <a:pPr algn="ctr"/>
              <a:r>
                <a:rPr lang="bn-BD" sz="2800" dirty="0"/>
                <a:t>শ্রেণি-নবম</a:t>
              </a:r>
              <a:r>
                <a:rPr lang="en-US" sz="2800" dirty="0"/>
                <a:t>/</a:t>
              </a:r>
              <a:r>
                <a:rPr lang="bn-BD" sz="2800" dirty="0"/>
                <a:t>দশম</a:t>
              </a:r>
            </a:p>
            <a:p>
              <a:pPr algn="ctr"/>
              <a:r>
                <a:rPr lang="bn-BD" sz="2800" dirty="0"/>
                <a:t>মোট শিক্ষার্থী-৫০জন</a:t>
              </a:r>
            </a:p>
            <a:p>
              <a:pPr algn="ctr"/>
              <a:r>
                <a:rPr lang="bn-BD" sz="2800" dirty="0"/>
                <a:t>সময়-৪৫মিনিট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28629D-30FC-4B3C-89F8-56B66704CF6C}"/>
              </a:ext>
            </a:extLst>
          </p:cNvPr>
          <p:cNvGrpSpPr/>
          <p:nvPr/>
        </p:nvGrpSpPr>
        <p:grpSpPr>
          <a:xfrm>
            <a:off x="2104101" y="1053630"/>
            <a:ext cx="7944466" cy="4779175"/>
            <a:chOff x="2123766" y="944452"/>
            <a:chExt cx="7944466" cy="477917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4E130E6-719A-461B-A8AF-5E88E353F348}"/>
                </a:ext>
              </a:extLst>
            </p:cNvPr>
            <p:cNvSpPr/>
            <p:nvPr/>
          </p:nvSpPr>
          <p:spPr>
            <a:xfrm>
              <a:off x="2123766" y="944452"/>
              <a:ext cx="7944466" cy="47791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03EA441-369B-4C03-8C6B-64939A0814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29" r="11709" b="4526"/>
            <a:stretch/>
          </p:blipFill>
          <p:spPr>
            <a:xfrm>
              <a:off x="5108852" y="1040664"/>
              <a:ext cx="1979560" cy="210702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9603011-B493-49C5-BDF4-9CB78F39CF9F}"/>
                </a:ext>
              </a:extLst>
            </p:cNvPr>
            <p:cNvSpPr txBox="1"/>
            <p:nvPr/>
          </p:nvSpPr>
          <p:spPr>
            <a:xfrm>
              <a:off x="3502292" y="3300501"/>
              <a:ext cx="5187413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/>
                <a:t>শাহনাজ আক্তার(এম.এ,এম.এড)</a:t>
              </a:r>
            </a:p>
            <a:p>
              <a:r>
                <a:rPr lang="bn-BD" sz="2400" dirty="0"/>
                <a:t>সিনিয়র শিক্ষক(বাংলা)</a:t>
              </a:r>
            </a:p>
            <a:p>
              <a:r>
                <a:rPr lang="bn-BD" sz="2400" dirty="0"/>
                <a:t>কোনাবাড়ী এম.এ কুদ্দুছ উচ্চ বিদ্যালয়</a:t>
              </a:r>
            </a:p>
            <a:p>
              <a:r>
                <a:rPr lang="bn-BD" sz="2400" dirty="0"/>
                <a:t>গাজীপুর সদর,গাজীপুর৷</a:t>
              </a:r>
            </a:p>
            <a:p>
              <a:r>
                <a:rPr lang="bn-BD" sz="2000" dirty="0">
                  <a:solidFill>
                    <a:srgbClr val="0000FF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ইমেইলঃ</a:t>
              </a:r>
              <a:r>
                <a:rPr lang="en-US" sz="2000" dirty="0">
                  <a:solidFill>
                    <a:srgbClr val="0000FF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shahnazakternomi@gmail.com</a:t>
              </a:r>
              <a:endParaRPr lang="en-US" sz="2000" dirty="0">
                <a:solidFill>
                  <a:srgbClr val="0000FF"/>
                </a:solidFill>
              </a:endParaRPr>
            </a:p>
            <a:p>
              <a:r>
                <a:rPr lang="bn-BD" sz="2000" dirty="0"/>
                <a:t>মোবাইলঃ01717871696</a:t>
              </a:r>
              <a:endParaRPr lang="en-US" sz="20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561F70F-2554-4925-893C-E5C8583C8C09}"/>
              </a:ext>
            </a:extLst>
          </p:cNvPr>
          <p:cNvSpPr/>
          <p:nvPr/>
        </p:nvSpPr>
        <p:spPr>
          <a:xfrm>
            <a:off x="2104101" y="5665888"/>
            <a:ext cx="7983793" cy="439947"/>
          </a:xfrm>
          <a:prstGeom prst="rect">
            <a:avLst/>
          </a:prstGeom>
          <a:gradFill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4A61F9-BDA6-411C-910E-B4D01E61DE96}"/>
              </a:ext>
            </a:extLst>
          </p:cNvPr>
          <p:cNvGrpSpPr/>
          <p:nvPr/>
        </p:nvGrpSpPr>
        <p:grpSpPr>
          <a:xfrm>
            <a:off x="2133598" y="572800"/>
            <a:ext cx="7944466" cy="523220"/>
            <a:chOff x="2143431" y="475807"/>
            <a:chExt cx="7944466" cy="5232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CD82CB2-3C01-44B1-A9D6-96D5EDB19259}"/>
                </a:ext>
              </a:extLst>
            </p:cNvPr>
            <p:cNvSpPr/>
            <p:nvPr/>
          </p:nvSpPr>
          <p:spPr>
            <a:xfrm>
              <a:off x="2143431" y="517444"/>
              <a:ext cx="7944466" cy="439947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FECD6AE-30E8-4533-B520-74327522E5B7}"/>
                </a:ext>
              </a:extLst>
            </p:cNvPr>
            <p:cNvSpPr txBox="1"/>
            <p:nvPr/>
          </p:nvSpPr>
          <p:spPr>
            <a:xfrm>
              <a:off x="5220928" y="475807"/>
              <a:ext cx="17501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/>
                <a:t>পরিচিতি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61985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C77D4C1-2928-44BA-B956-2F8E3FA29037}"/>
              </a:ext>
            </a:extLst>
          </p:cNvPr>
          <p:cNvSpPr txBox="1"/>
          <p:nvPr/>
        </p:nvSpPr>
        <p:spPr>
          <a:xfrm>
            <a:off x="3093288" y="5300349"/>
            <a:ext cx="600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</a:rPr>
              <a:t>অব্যয়ীভাব ও তৎপুরুষ সমাস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0D0C0A-299C-4072-874A-7464136EF338}"/>
              </a:ext>
            </a:extLst>
          </p:cNvPr>
          <p:cNvSpPr txBox="1"/>
          <p:nvPr/>
        </p:nvSpPr>
        <p:spPr>
          <a:xfrm>
            <a:off x="3572773" y="699129"/>
            <a:ext cx="5046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/>
              <a:t>আমাদের আজকের পাঠ</a:t>
            </a:r>
            <a:endParaRPr lang="en-US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E84BEF-92AC-441B-8862-C0780899E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613" y="1407015"/>
            <a:ext cx="6978770" cy="3735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457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5956B8-BE8B-40D4-939E-64755C6C5E38}"/>
              </a:ext>
            </a:extLst>
          </p:cNvPr>
          <p:cNvSpPr txBox="1"/>
          <p:nvPr/>
        </p:nvSpPr>
        <p:spPr>
          <a:xfrm>
            <a:off x="5039264" y="715992"/>
            <a:ext cx="211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00FF"/>
                </a:solidFill>
              </a:rPr>
              <a:t>শিখনফল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D2C194-CBCE-47E1-BBB6-818DCA199928}"/>
              </a:ext>
            </a:extLst>
          </p:cNvPr>
          <p:cNvSpPr txBox="1"/>
          <p:nvPr/>
        </p:nvSpPr>
        <p:spPr>
          <a:xfrm>
            <a:off x="833887" y="1889185"/>
            <a:ext cx="1052422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FF"/>
                </a:solidFill>
              </a:rPr>
              <a:t>এই পাঠ শেষে শিক্ষার্থীরা-</a:t>
            </a:r>
          </a:p>
          <a:p>
            <a:endParaRPr lang="bn-BD" sz="2800" dirty="0"/>
          </a:p>
          <a:p>
            <a:pPr marL="2286000" lvl="4" indent="-457200">
              <a:buFont typeface="Wingdings" panose="05000000000000000000" pitchFamily="2" charset="2"/>
              <a:buChar char="v"/>
            </a:pPr>
            <a:r>
              <a:rPr lang="bn-BD" sz="2400" dirty="0"/>
              <a:t>অব্যয়ীভাব সমাস কাকে বলে বলতে পারবে৷</a:t>
            </a:r>
          </a:p>
          <a:p>
            <a:pPr marL="2286000" lvl="4" indent="-457200">
              <a:buFont typeface="Wingdings" panose="05000000000000000000" pitchFamily="2" charset="2"/>
              <a:buChar char="v"/>
            </a:pPr>
            <a:r>
              <a:rPr lang="bn-BD" sz="2400" dirty="0"/>
              <a:t>অব্যয়ীভাব সমাসের বৈশিষ্ট্য ও উদাহরণ বলতে পারবে৷</a:t>
            </a:r>
          </a:p>
          <a:p>
            <a:pPr marL="2286000" lvl="4" indent="-457200">
              <a:buFont typeface="Wingdings" panose="05000000000000000000" pitchFamily="2" charset="2"/>
              <a:buChar char="v"/>
            </a:pPr>
            <a:r>
              <a:rPr lang="bn-BD" sz="2400" dirty="0"/>
              <a:t>তৎপুরুষ সমাস কাকে বলে,কত প্রকার ও কি কি বলতে পারবে৷</a:t>
            </a:r>
          </a:p>
          <a:p>
            <a:pPr marL="2286000" lvl="4" indent="-457200">
              <a:buFont typeface="Wingdings" panose="05000000000000000000" pitchFamily="2" charset="2"/>
              <a:buChar char="v"/>
            </a:pPr>
            <a:r>
              <a:rPr lang="bn-BD" sz="2400" dirty="0"/>
              <a:t>তৎপুরুষ সমাসের বৈশিষ্ট্য ও উদাহরণ বলতে পারবে৷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9207830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99B1F-58FB-4079-977B-A275375FAAF3}"/>
              </a:ext>
            </a:extLst>
          </p:cNvPr>
          <p:cNvSpPr txBox="1"/>
          <p:nvPr/>
        </p:nvSpPr>
        <p:spPr>
          <a:xfrm>
            <a:off x="1104181" y="1142090"/>
            <a:ext cx="1017916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rgbClr val="0000FF"/>
                </a:solidFill>
              </a:rPr>
              <a:t>সংঙাঃ</a:t>
            </a:r>
            <a:r>
              <a:rPr lang="bn-BD" sz="2400" dirty="0"/>
              <a:t>যে সমাসের পূর্ব পদে অব্যয় জাতীয় শব্দ</a:t>
            </a:r>
            <a:r>
              <a:rPr lang="en-US" sz="2400" dirty="0"/>
              <a:t>/</a:t>
            </a:r>
            <a:r>
              <a:rPr lang="bn-BD" sz="2400" dirty="0"/>
              <a:t>শব্দাংশ যুক্ত হয়ে পূর্ব পদের </a:t>
            </a:r>
            <a:endParaRPr lang="bn-BD" dirty="0"/>
          </a:p>
          <a:p>
            <a:r>
              <a:rPr lang="bn-BD" sz="2400" dirty="0"/>
              <a:t>অর্থ প্রাধান্য পায় তাকে অব্যয়ীভাব সমাস বলা হয়৷</a:t>
            </a:r>
          </a:p>
          <a:p>
            <a:endParaRPr lang="bn-BD" sz="2400" dirty="0"/>
          </a:p>
          <a:p>
            <a:r>
              <a:rPr lang="bn-BD" sz="3200" dirty="0">
                <a:solidFill>
                  <a:srgbClr val="FF00FF"/>
                </a:solidFill>
              </a:rPr>
              <a:t>বৈশিষ্ট্যঃ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bn-BD" sz="2400" dirty="0"/>
              <a:t>পূর্বপদে অব্যয় যুক্ত থাকবে৷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bn-BD" sz="2400" dirty="0"/>
              <a:t>পূর্বপদের অর্থ প্রাধান্য পাবে৷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bn-BD" sz="2400" dirty="0"/>
              <a:t>ব্যাসবাক্যে অব্যয়ের অর্থ থাকবে৷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bn-BD" sz="2400" dirty="0"/>
              <a:t>সমস্ত পদে অর্থের শুরুতে বসবে৷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bn-BD" sz="2400" dirty="0"/>
          </a:p>
          <a:p>
            <a:pPr lvl="2"/>
            <a:r>
              <a:rPr lang="bn-BD" sz="2400" dirty="0"/>
              <a:t>(অর্থ-ব্যাসবাক্যে</a:t>
            </a:r>
            <a:r>
              <a:rPr lang="en-US" sz="2400" dirty="0"/>
              <a:t>,</a:t>
            </a:r>
            <a:r>
              <a:rPr lang="bn-BD" sz="2400" dirty="0"/>
              <a:t> আর অব্যয়</a:t>
            </a:r>
            <a:r>
              <a:rPr lang="en-US" sz="2400" dirty="0"/>
              <a:t>-</a:t>
            </a:r>
            <a:r>
              <a:rPr lang="bn-BD" sz="2400" dirty="0"/>
              <a:t> হলো সমস্ত পদে)</a:t>
            </a:r>
          </a:p>
          <a:p>
            <a:pPr lvl="2"/>
            <a:r>
              <a:rPr lang="bn-BD" sz="2400" dirty="0"/>
              <a:t>উদাহরণ দেখো-  </a:t>
            </a:r>
            <a:r>
              <a:rPr lang="en-US" sz="2400" dirty="0"/>
              <a:t>‘</a:t>
            </a:r>
            <a:r>
              <a:rPr lang="bn-BD" sz="2400" dirty="0"/>
              <a:t>আ</a:t>
            </a:r>
            <a:r>
              <a:rPr lang="en-US" sz="2400" dirty="0"/>
              <a:t>’</a:t>
            </a:r>
            <a:r>
              <a:rPr lang="bn-BD" sz="2400" dirty="0"/>
              <a:t> হলো অব্যয়,আর এর অর্থ হলো </a:t>
            </a:r>
            <a:r>
              <a:rPr lang="en-US" sz="2400" dirty="0"/>
              <a:t>‘</a:t>
            </a:r>
            <a:r>
              <a:rPr lang="bn-BD" sz="2400" dirty="0"/>
              <a:t>পর্যন্ত</a:t>
            </a:r>
            <a:r>
              <a:rPr lang="en-US" sz="2400" dirty="0"/>
              <a:t>’</a:t>
            </a:r>
            <a:r>
              <a:rPr lang="bn-BD" sz="2400" dirty="0"/>
              <a:t>৷</a:t>
            </a:r>
          </a:p>
          <a:p>
            <a:pPr lvl="2"/>
            <a:r>
              <a:rPr lang="bn-BD" sz="2400" dirty="0"/>
              <a:t>জীবন পর্যন্ত</a:t>
            </a:r>
            <a:r>
              <a:rPr lang="en-US" sz="2400" dirty="0"/>
              <a:t>=</a:t>
            </a:r>
            <a:r>
              <a:rPr lang="bn-BD" sz="2400" dirty="0"/>
              <a:t>আজীবন </a:t>
            </a:r>
          </a:p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52F021-8324-403D-BBC9-61D1D104959B}"/>
              </a:ext>
            </a:extLst>
          </p:cNvPr>
          <p:cNvSpPr txBox="1"/>
          <p:nvPr/>
        </p:nvSpPr>
        <p:spPr>
          <a:xfrm>
            <a:off x="4666891" y="55731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CC0099"/>
                </a:solidFill>
              </a:rPr>
              <a:t>অব্যয়ীভাব সমাস</a:t>
            </a:r>
            <a:endParaRPr lang="en-US" sz="32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1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5256CD5-C9B2-45ED-8B80-428D2F90D7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77181"/>
              </p:ext>
            </p:extLst>
          </p:nvPr>
        </p:nvGraphicFramePr>
        <p:xfrm>
          <a:off x="759124" y="1870111"/>
          <a:ext cx="10662248" cy="3893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5562">
                  <a:extLst>
                    <a:ext uri="{9D8B030D-6E8A-4147-A177-3AD203B41FA5}">
                      <a16:colId xmlns:a16="http://schemas.microsoft.com/office/drawing/2014/main" val="2505823445"/>
                    </a:ext>
                  </a:extLst>
                </a:gridCol>
                <a:gridCol w="2665562">
                  <a:extLst>
                    <a:ext uri="{9D8B030D-6E8A-4147-A177-3AD203B41FA5}">
                      <a16:colId xmlns:a16="http://schemas.microsoft.com/office/drawing/2014/main" val="3008357995"/>
                    </a:ext>
                  </a:extLst>
                </a:gridCol>
                <a:gridCol w="2665562">
                  <a:extLst>
                    <a:ext uri="{9D8B030D-6E8A-4147-A177-3AD203B41FA5}">
                      <a16:colId xmlns:a16="http://schemas.microsoft.com/office/drawing/2014/main" val="2819261418"/>
                    </a:ext>
                  </a:extLst>
                </a:gridCol>
                <a:gridCol w="2665562">
                  <a:extLst>
                    <a:ext uri="{9D8B030D-6E8A-4147-A177-3AD203B41FA5}">
                      <a16:colId xmlns:a16="http://schemas.microsoft.com/office/drawing/2014/main" val="3984714194"/>
                    </a:ext>
                  </a:extLst>
                </a:gridCol>
              </a:tblGrid>
              <a:tr h="373362">
                <a:tc>
                  <a:txBody>
                    <a:bodyPr/>
                    <a:lstStyle/>
                    <a:p>
                      <a:r>
                        <a:rPr lang="bn-BD" dirty="0"/>
                        <a:t>ব্যবহৃত অব্যয়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ব্যাসবাক্যে ব্যবহৃত অর্থ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উদাহরণ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উদাহরণ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451359"/>
                  </a:ext>
                </a:extLst>
              </a:tr>
              <a:tr h="373362">
                <a:tc>
                  <a:txBody>
                    <a:bodyPr/>
                    <a:lstStyle/>
                    <a:p>
                      <a:r>
                        <a:rPr lang="bn-BD" dirty="0"/>
                        <a:t>উপ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সাদৃশ্য,সামীপ্য,ক্ষুদ্র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জেলার ক্ষুদ্র</a:t>
                      </a:r>
                      <a:r>
                        <a:rPr lang="en-US" dirty="0"/>
                        <a:t>=</a:t>
                      </a:r>
                      <a:r>
                        <a:rPr lang="bn-BD" dirty="0"/>
                        <a:t>উপজেলা,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গ্রহের সাদৃশ্য</a:t>
                      </a:r>
                      <a:r>
                        <a:rPr lang="en-US" dirty="0"/>
                        <a:t>=</a:t>
                      </a:r>
                      <a:r>
                        <a:rPr lang="bn-BD" dirty="0"/>
                        <a:t>উপগ্রহ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723657"/>
                  </a:ext>
                </a:extLst>
              </a:tr>
              <a:tr h="373362">
                <a:tc>
                  <a:txBody>
                    <a:bodyPr/>
                    <a:lstStyle/>
                    <a:p>
                      <a:r>
                        <a:rPr lang="bn-BD" dirty="0"/>
                        <a:t>প্রতি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বিরুদ্ধ,প্রতিনিধি,বিপসা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বিরুদ্ধ বাদ</a:t>
                      </a:r>
                      <a:r>
                        <a:rPr lang="en-US" dirty="0"/>
                        <a:t>=</a:t>
                      </a:r>
                      <a:r>
                        <a:rPr lang="bn-BD" dirty="0"/>
                        <a:t>প্রতিবাদ,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ছবির প্রতিনিধি</a:t>
                      </a:r>
                      <a:r>
                        <a:rPr lang="en-US" dirty="0"/>
                        <a:t>=</a:t>
                      </a:r>
                      <a:r>
                        <a:rPr lang="bn-BD" dirty="0"/>
                        <a:t>প্রতিচ্ছবি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835878"/>
                  </a:ext>
                </a:extLst>
              </a:tr>
              <a:tr h="373362">
                <a:tc>
                  <a:txBody>
                    <a:bodyPr/>
                    <a:lstStyle/>
                    <a:p>
                      <a:r>
                        <a:rPr lang="bn-BD" dirty="0"/>
                        <a:t>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পর্যন্ত,ঈষৎ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জীবন পর্যন্ত</a:t>
                      </a:r>
                      <a:r>
                        <a:rPr lang="en-US" dirty="0"/>
                        <a:t>=</a:t>
                      </a:r>
                      <a:r>
                        <a:rPr lang="bn-BD" dirty="0"/>
                        <a:t>আজীবন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ঈষৎ রক্তিম</a:t>
                      </a:r>
                      <a:r>
                        <a:rPr lang="en-US" dirty="0"/>
                        <a:t>=</a:t>
                      </a:r>
                      <a:r>
                        <a:rPr lang="bn-BD" dirty="0"/>
                        <a:t>আরক্তিম৷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566706"/>
                  </a:ext>
                </a:extLst>
              </a:tr>
              <a:tr h="373362">
                <a:tc>
                  <a:txBody>
                    <a:bodyPr/>
                    <a:lstStyle/>
                    <a:p>
                      <a:r>
                        <a:rPr lang="bn-BD" dirty="0"/>
                        <a:t>নি,নির,নিস,বে,হা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অভাব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ভাবনার অভাব</a:t>
                      </a:r>
                      <a:r>
                        <a:rPr lang="en-US" dirty="0"/>
                        <a:t>=</a:t>
                      </a:r>
                      <a:r>
                        <a:rPr lang="bn-BD" dirty="0"/>
                        <a:t>নির্ভাবনা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আমিষের অভাব</a:t>
                      </a:r>
                      <a:r>
                        <a:rPr lang="en-US" dirty="0"/>
                        <a:t>=</a:t>
                      </a:r>
                      <a:r>
                        <a:rPr lang="bn-BD" dirty="0"/>
                        <a:t>নিরামিষ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66072"/>
                  </a:ext>
                </a:extLst>
              </a:tr>
              <a:tr h="373362">
                <a:tc>
                  <a:txBody>
                    <a:bodyPr/>
                    <a:lstStyle/>
                    <a:p>
                      <a:r>
                        <a:rPr lang="bn-BD" dirty="0"/>
                        <a:t>যথা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অনতিক্রম্য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রীতিকে অতিক্রম না করে</a:t>
                      </a:r>
                      <a:r>
                        <a:rPr lang="en-US" dirty="0"/>
                        <a:t>=</a:t>
                      </a:r>
                      <a:r>
                        <a:rPr lang="bn-BD" dirty="0"/>
                        <a:t>যথারীতি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সাধ্যকে অতিক্রম না করে</a:t>
                      </a:r>
                      <a:r>
                        <a:rPr lang="en-US" dirty="0"/>
                        <a:t>=</a:t>
                      </a:r>
                      <a:r>
                        <a:rPr lang="bn-BD" dirty="0"/>
                        <a:t>যথাসাধ্য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379663"/>
                  </a:ext>
                </a:extLst>
              </a:tr>
              <a:tr h="373362">
                <a:tc>
                  <a:txBody>
                    <a:bodyPr/>
                    <a:lstStyle/>
                    <a:p>
                      <a:r>
                        <a:rPr lang="bn-BD" dirty="0"/>
                        <a:t>উৎ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অতিক্রান্ত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বেলাকে অতিক্রান্ত</a:t>
                      </a:r>
                      <a:r>
                        <a:rPr lang="en-US" dirty="0"/>
                        <a:t>=</a:t>
                      </a:r>
                      <a:r>
                        <a:rPr lang="bn-BD" dirty="0"/>
                        <a:t>উদ্বেল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শৃংঙ্খলাকে অতিক্রান্ত</a:t>
                      </a:r>
                      <a:r>
                        <a:rPr lang="en-US" dirty="0"/>
                        <a:t>=</a:t>
                      </a:r>
                      <a:r>
                        <a:rPr lang="bn-BD" dirty="0"/>
                        <a:t>উচ্ছৃঙ্খল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196597"/>
                  </a:ext>
                </a:extLst>
              </a:tr>
              <a:tr h="373362">
                <a:tc>
                  <a:txBody>
                    <a:bodyPr/>
                    <a:lstStyle/>
                    <a:p>
                      <a:r>
                        <a:rPr lang="bn-BD" dirty="0"/>
                        <a:t>অনু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পশ্চাৎ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পশ্চাৎগমন</a:t>
                      </a:r>
                      <a:r>
                        <a:rPr lang="en-US" dirty="0"/>
                        <a:t>=</a:t>
                      </a:r>
                      <a:r>
                        <a:rPr lang="bn-BD" dirty="0"/>
                        <a:t>অনুগমন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পশ্চাৎ ধাবন</a:t>
                      </a:r>
                      <a:r>
                        <a:rPr lang="en-US" dirty="0"/>
                        <a:t>=</a:t>
                      </a:r>
                      <a:r>
                        <a:rPr lang="bn-BD" dirty="0"/>
                        <a:t>অনুধাবন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263812"/>
                  </a:ext>
                </a:extLst>
              </a:tr>
              <a:tr h="373362">
                <a:tc>
                  <a:txBody>
                    <a:bodyPr/>
                    <a:lstStyle/>
                    <a:p>
                      <a:r>
                        <a:rPr lang="bn-BD" dirty="0"/>
                        <a:t>প্র,পর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দূরবর্তী অর্থে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অক্ষির অগোচরে</a:t>
                      </a:r>
                      <a:r>
                        <a:rPr lang="en-US" dirty="0"/>
                        <a:t>=</a:t>
                      </a:r>
                      <a:r>
                        <a:rPr lang="bn-BD" dirty="0"/>
                        <a:t>পরোক্ষ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প্রপিতামহ</a:t>
                      </a:r>
                      <a:r>
                        <a:rPr lang="en-US" dirty="0"/>
                        <a:t>=</a:t>
                      </a:r>
                      <a:r>
                        <a:rPr lang="bn-BD" dirty="0"/>
                        <a:t>পিতার পিতামহ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09463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2A665D7-F8D4-4106-AE66-AAF375658BF9}"/>
              </a:ext>
            </a:extLst>
          </p:cNvPr>
          <p:cNvSpPr txBox="1"/>
          <p:nvPr/>
        </p:nvSpPr>
        <p:spPr>
          <a:xfrm>
            <a:off x="2518912" y="801807"/>
            <a:ext cx="7142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শব্দের শুরুতে সংস্কৃত উপসর্গ থাকলে-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776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19C75B-43EA-4CA0-B850-36B6B7A0F2B5}"/>
              </a:ext>
            </a:extLst>
          </p:cNvPr>
          <p:cNvSpPr txBox="1"/>
          <p:nvPr/>
        </p:nvSpPr>
        <p:spPr>
          <a:xfrm>
            <a:off x="5082396" y="690113"/>
            <a:ext cx="2027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CC0099"/>
                </a:solidFill>
              </a:rPr>
              <a:t>একক কাজ</a:t>
            </a:r>
            <a:endParaRPr lang="en-US" sz="3200" dirty="0">
              <a:solidFill>
                <a:srgbClr val="CC009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434FB6-CD0D-4F71-9E3C-68DFA7A99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064" y="1274888"/>
            <a:ext cx="7599871" cy="3918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AAC0E0-B06E-4E4A-B2AD-6F212CC3B2C4}"/>
              </a:ext>
            </a:extLst>
          </p:cNvPr>
          <p:cNvSpPr txBox="1"/>
          <p:nvPr/>
        </p:nvSpPr>
        <p:spPr>
          <a:xfrm>
            <a:off x="2355011" y="5408762"/>
            <a:ext cx="7522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CC0099"/>
                </a:solidFill>
              </a:rPr>
              <a:t>অব্যয়ীভাব সমাস কাকে বলে </a:t>
            </a:r>
            <a:r>
              <a:rPr lang="en-US" sz="2400" dirty="0">
                <a:solidFill>
                  <a:srgbClr val="CC0099"/>
                </a:solidFill>
              </a:rPr>
              <a:t>?</a:t>
            </a:r>
            <a:r>
              <a:rPr lang="bn-BD" sz="2400">
                <a:solidFill>
                  <a:srgbClr val="CC0099"/>
                </a:solidFill>
              </a:rPr>
              <a:t> দুটি </a:t>
            </a:r>
            <a:r>
              <a:rPr lang="bn-BD" sz="2400" dirty="0">
                <a:solidFill>
                  <a:srgbClr val="CC0099"/>
                </a:solidFill>
              </a:rPr>
              <a:t>উদাহরণ দাও৷</a:t>
            </a:r>
            <a:endParaRPr lang="en-US" sz="24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ED3BBDE-1370-4A05-A486-C4525864D300}"/>
              </a:ext>
            </a:extLst>
          </p:cNvPr>
          <p:cNvSpPr txBox="1"/>
          <p:nvPr/>
        </p:nvSpPr>
        <p:spPr>
          <a:xfrm>
            <a:off x="7218973" y="-3023829"/>
            <a:ext cx="5171875" cy="4865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8698C3-FADA-43FD-B3B8-BC22A73DF9EB}"/>
              </a:ext>
            </a:extLst>
          </p:cNvPr>
          <p:cNvSpPr txBox="1"/>
          <p:nvPr/>
        </p:nvSpPr>
        <p:spPr>
          <a:xfrm>
            <a:off x="4383494" y="500817"/>
            <a:ext cx="2835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00FF"/>
                </a:solidFill>
              </a:rPr>
              <a:t>তৎপুরুষ সমাস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7C08F9-F3CB-4FCA-B82D-3607A1F20F12}"/>
              </a:ext>
            </a:extLst>
          </p:cNvPr>
          <p:cNvSpPr txBox="1"/>
          <p:nvPr/>
        </p:nvSpPr>
        <p:spPr>
          <a:xfrm>
            <a:off x="717257" y="1024037"/>
            <a:ext cx="110986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00FF"/>
                </a:solidFill>
              </a:rPr>
              <a:t>সংঙাঃ</a:t>
            </a:r>
            <a:r>
              <a:rPr lang="bn-BD" sz="2400" dirty="0"/>
              <a:t>যে সমাসের পূর্বপদ থেকে কারক সূচক বিভক্তি লোপ পেয়ে পর পদের অর্থ প্রাধান্য</a:t>
            </a:r>
          </a:p>
          <a:p>
            <a:r>
              <a:rPr lang="bn-BD" sz="2400" dirty="0"/>
              <a:t>পায় তাকে তৎপুরুষ সমাস বলে৷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AB4C98-DB17-4D8E-9D2F-5097C02127EE}"/>
              </a:ext>
            </a:extLst>
          </p:cNvPr>
          <p:cNvSpPr txBox="1"/>
          <p:nvPr/>
        </p:nvSpPr>
        <p:spPr>
          <a:xfrm>
            <a:off x="1295069" y="2078739"/>
            <a:ext cx="977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তৎপুরুষ সমাসে যেহেতু বিভক্তি নিয়ে খেলা সেহেতু বিভক্তি গুলো দেখে নেই-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DD826F-1FD2-4F36-BCD4-07C7CFC3255E}"/>
              </a:ext>
            </a:extLst>
          </p:cNvPr>
          <p:cNvSpPr txBox="1"/>
          <p:nvPr/>
        </p:nvSpPr>
        <p:spPr>
          <a:xfrm>
            <a:off x="3843556" y="2664137"/>
            <a:ext cx="4504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00FF"/>
                </a:solidFill>
              </a:rPr>
              <a:t>বিভক্তি</a:t>
            </a:r>
          </a:p>
          <a:p>
            <a:r>
              <a:rPr lang="bn-BD" sz="2400" dirty="0"/>
              <a:t>দ্বিতীয়া-কে,রে,এর</a:t>
            </a:r>
          </a:p>
          <a:p>
            <a:r>
              <a:rPr lang="bn-BD" sz="2400" dirty="0"/>
              <a:t>তৃতীয়া-দ্বারা,দিয়া,কর্তৃক</a:t>
            </a:r>
          </a:p>
          <a:p>
            <a:r>
              <a:rPr lang="bn-BD" sz="2400" dirty="0"/>
              <a:t>চতুর্থী-কে,রে,এর(জন্য,নিমিত্ত)</a:t>
            </a:r>
          </a:p>
          <a:p>
            <a:r>
              <a:rPr lang="bn-BD" sz="2400" dirty="0"/>
              <a:t>পঞ্চমী-হইতে,থেকে,চেয়ে</a:t>
            </a:r>
          </a:p>
          <a:p>
            <a:r>
              <a:rPr lang="bn-BD" sz="2400" dirty="0"/>
              <a:t>ষষ্ঠী-র,এর</a:t>
            </a:r>
          </a:p>
          <a:p>
            <a:r>
              <a:rPr lang="bn-BD" sz="2400" dirty="0"/>
              <a:t>সপ্তমী-তে,এ,য়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AA13B8-7289-4C5F-B1FB-40A7D6B9FC5C}"/>
              </a:ext>
            </a:extLst>
          </p:cNvPr>
          <p:cNvSpPr txBox="1"/>
          <p:nvPr/>
        </p:nvSpPr>
        <p:spPr>
          <a:xfrm>
            <a:off x="1700511" y="5603130"/>
            <a:ext cx="767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00FF"/>
                </a:solidFill>
              </a:rPr>
              <a:t>লোপ পাওয়া বিভক্তি অনুসারে প্রকার ভেদে নাম করণ হয়৷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9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86A21F-033D-4114-A61A-2394187D8A01}"/>
              </a:ext>
            </a:extLst>
          </p:cNvPr>
          <p:cNvSpPr txBox="1"/>
          <p:nvPr/>
        </p:nvSpPr>
        <p:spPr>
          <a:xfrm>
            <a:off x="4177363" y="-760396"/>
            <a:ext cx="5842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নিচের চিত্রটি লক্ষ করো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2BD34E-D009-4C69-8220-48B92516424F}"/>
              </a:ext>
            </a:extLst>
          </p:cNvPr>
          <p:cNvSpPr txBox="1"/>
          <p:nvPr/>
        </p:nvSpPr>
        <p:spPr>
          <a:xfrm>
            <a:off x="1640044" y="663708"/>
            <a:ext cx="906011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66"/>
                </a:solidFill>
              </a:rPr>
              <a:t>বৈশিষ্ট্যঃ</a:t>
            </a:r>
          </a:p>
          <a:p>
            <a:r>
              <a:rPr lang="bn-BD" sz="2400" dirty="0"/>
              <a:t>১.এটি পরপদ প্রধান সমাস</a:t>
            </a:r>
          </a:p>
          <a:p>
            <a:r>
              <a:rPr lang="bn-BD" sz="2400" dirty="0"/>
              <a:t>২.পূর্বপদ থেকে বিভক্তি লোপ পেয়ে পরপদের অর্থ প্রাধান্য</a:t>
            </a:r>
          </a:p>
          <a:p>
            <a:r>
              <a:rPr lang="bn-BD" sz="2400" dirty="0"/>
              <a:t>পায় এবং লুপ্ত হওয়া বিভক্তি অনুসারে প্রকার ভেদের নামকরণ হয়৷</a:t>
            </a:r>
          </a:p>
          <a:p>
            <a:r>
              <a:rPr lang="bn-BD" sz="2400" dirty="0"/>
              <a:t>৩.সাধারনত দুটি বিশেষ্য পদের মিলন হয়৷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459A3-D0F5-42D9-94E6-A4D9F63F891C}"/>
              </a:ext>
            </a:extLst>
          </p:cNvPr>
          <p:cNvSpPr txBox="1"/>
          <p:nvPr/>
        </p:nvSpPr>
        <p:spPr>
          <a:xfrm>
            <a:off x="929686" y="2777972"/>
            <a:ext cx="103326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0066"/>
                </a:solidFill>
              </a:rPr>
              <a:t>প্রকারভেদঃ৯প্রকার-</a:t>
            </a:r>
          </a:p>
          <a:p>
            <a:endParaRPr lang="bn-BD" sz="2400" dirty="0">
              <a:solidFill>
                <a:srgbClr val="FF0066"/>
              </a:solidFill>
            </a:endParaRPr>
          </a:p>
          <a:p>
            <a:r>
              <a:rPr lang="bn-BD" sz="2400" dirty="0">
                <a:solidFill>
                  <a:srgbClr val="FF0066"/>
                </a:solidFill>
              </a:rPr>
              <a:t>দ্বিতীয়া তৎপুরুষঃ</a:t>
            </a:r>
            <a:r>
              <a:rPr lang="bn-BD" sz="2400" dirty="0"/>
              <a:t>যে তৎপুরুষ সমাসের পূর্বপদ থেকে দ্বিতীয়া বিভক্তি(কে,রে,এর)</a:t>
            </a:r>
          </a:p>
          <a:p>
            <a:r>
              <a:rPr lang="bn-BD" sz="2400" dirty="0"/>
              <a:t>লোপ</a:t>
            </a:r>
            <a:r>
              <a:rPr lang="bn-BD" sz="2400" dirty="0">
                <a:solidFill>
                  <a:srgbClr val="FF0066"/>
                </a:solidFill>
              </a:rPr>
              <a:t> </a:t>
            </a:r>
            <a:r>
              <a:rPr lang="bn-BD" sz="2400" dirty="0"/>
              <a:t>পায় তাকে দ্বিতীয়া তৎপুরুষ সমাস বলে৷যেমন-</a:t>
            </a:r>
          </a:p>
          <a:p>
            <a:endParaRPr lang="bn-BD" sz="2400" dirty="0"/>
          </a:p>
          <a:p>
            <a:endParaRPr lang="bn-BD" sz="2400" dirty="0"/>
          </a:p>
          <a:p>
            <a:endParaRPr lang="bn-BD" sz="2400" dirty="0"/>
          </a:p>
          <a:p>
            <a:r>
              <a:rPr lang="bn-BD" sz="2400" dirty="0"/>
              <a:t>কলা</a:t>
            </a:r>
            <a:r>
              <a:rPr lang="bn-BD" sz="2400" u="sng" dirty="0">
                <a:solidFill>
                  <a:srgbClr val="FF0000"/>
                </a:solidFill>
              </a:rPr>
              <a:t>কে</a:t>
            </a:r>
            <a:r>
              <a:rPr lang="bn-BD" sz="2400" dirty="0"/>
              <a:t> বেচা              </a:t>
            </a:r>
            <a:r>
              <a:rPr lang="en-US" sz="2400" dirty="0"/>
              <a:t>=</a:t>
            </a:r>
            <a:r>
              <a:rPr lang="bn-BD" sz="2400" dirty="0"/>
              <a:t>কলাবেচ৷ এখানে </a:t>
            </a:r>
            <a:r>
              <a:rPr lang="bn-BD" sz="2400" dirty="0">
                <a:solidFill>
                  <a:srgbClr val="FF0000"/>
                </a:solidFill>
              </a:rPr>
              <a:t>কে</a:t>
            </a:r>
            <a:r>
              <a:rPr lang="bn-BD" sz="2400" dirty="0"/>
              <a:t> বিভক্তি লোপ পেয়েছে৷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526053-FBC0-4C01-897C-9B598038D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627" y="4758843"/>
            <a:ext cx="2181137" cy="1435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5946933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465</TotalTime>
  <Words>815</Words>
  <Application>Microsoft Office PowerPoint</Application>
  <PresentationFormat>Widescreen</PresentationFormat>
  <Paragraphs>178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Garamond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Shadman Sifat Noman</dc:creator>
  <cp:lastModifiedBy>Shadman Sifat Noman</cp:lastModifiedBy>
  <cp:revision>42</cp:revision>
  <dcterms:created xsi:type="dcterms:W3CDTF">2020-09-12T13:17:59Z</dcterms:created>
  <dcterms:modified xsi:type="dcterms:W3CDTF">2020-09-18T17:02:25Z</dcterms:modified>
</cp:coreProperties>
</file>