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9" r:id="rId3"/>
    <p:sldId id="296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4" r:id="rId12"/>
    <p:sldId id="293" r:id="rId13"/>
    <p:sldId id="295" r:id="rId14"/>
    <p:sldId id="292" r:id="rId15"/>
    <p:sldId id="297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3333FF"/>
    <a:srgbClr val="FFFF7D"/>
    <a:srgbClr val="A6B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89964-E710-44B3-9FB7-4DFF7E3BF2C2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7510D-7F80-4F20-B954-E81D4C445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1182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5B37B-3E4A-47C5-A3C9-66782959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770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CA6A04-3EDD-4EFB-97C2-349E5368ED06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8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1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9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3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91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4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1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CA6A04-3EDD-4EFB-97C2-349E5368ED06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CA6A04-3EDD-4EFB-97C2-349E5368ED06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2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2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47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56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2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A77878-0D9B-4958-B1F9-D7A7582D1B58}" type="datetime2">
              <a:rPr lang="en-US" smtClean="0"/>
              <a:t>Saturday, 19 September,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B37B-3E4A-47C5-A3C9-667829599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EAFA-83F7-48A4-BF40-8E45D2B0190C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0817-6789-4B33-9880-EBC23614469E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E6C8-8D71-4D4C-A8D2-F6F4B027F865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223-A69E-41DC-A6A9-90EE8425F35C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3679-B4B0-492C-9F03-B016D2C22C6E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4C5B-A76F-4A18-A77F-133B1F5624A4}" type="datetime1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489-596D-4AE2-9EF9-9548D8FCFA93}" type="datetime1">
              <a:rPr lang="en-US" smtClean="0"/>
              <a:t>19-Sep-20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80EA-6B25-4F26-B898-7478ED120630}" type="datetime1">
              <a:rPr lang="en-US" smtClean="0"/>
              <a:t>19-Sep-20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FC28-AC3A-475F-A5A8-C31522CEB70A}" type="datetime1">
              <a:rPr lang="en-US" smtClean="0"/>
              <a:t>19-Sep-20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09F8-8F6D-4CDD-8411-ECC5BED5CAB2}" type="datetime1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33B-AFCE-422D-BA32-7B06CE51FDF8}" type="datetime1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4AE0B-BD53-4006-87E5-13F60263E63B}" type="datetime1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4E2-93C7-4CAD-A7C6-001E0AB95392}" type="datetime1">
              <a:rPr lang="en-US" smtClean="0"/>
              <a:t>19-Sep-20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4" name="Picture 2" descr="Assalamu Alaikum Whatsapp Status Video #02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5" y="34636"/>
            <a:ext cx="12184579" cy="68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9612"/>
    </mc:Choice>
    <mc:Fallback xmlns="">
      <p:transition advTm="6961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186" y="100874"/>
            <a:ext cx="4878320" cy="508726"/>
          </a:xfrm>
          <a:prstGeom prst="rect">
            <a:avLst/>
          </a:prstGeom>
          <a:ln>
            <a:solidFill>
              <a:srgbClr val="AE9A02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04800" y="762000"/>
            <a:ext cx="11658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আখলাক</a:t>
            </a:r>
            <a:r>
              <a:rPr lang="en-US" sz="3600" dirty="0"/>
              <a:t> </a:t>
            </a:r>
            <a:r>
              <a:rPr lang="en-US" sz="3600" dirty="0" err="1"/>
              <a:t>অর্থ</a:t>
            </a:r>
            <a:r>
              <a:rPr lang="en-US" sz="3600" dirty="0"/>
              <a:t> </a:t>
            </a:r>
            <a:r>
              <a:rPr lang="en-US" sz="3600" dirty="0" err="1"/>
              <a:t>চরিত্র</a:t>
            </a:r>
            <a:r>
              <a:rPr lang="en-US" sz="3600" dirty="0"/>
              <a:t>, </a:t>
            </a:r>
            <a:r>
              <a:rPr lang="en-US" sz="3600" dirty="0" err="1"/>
              <a:t>স্বভাব</a:t>
            </a:r>
            <a:r>
              <a:rPr lang="en-US" sz="3600" dirty="0"/>
              <a:t>। </a:t>
            </a:r>
            <a:r>
              <a:rPr lang="en-US" sz="3600" dirty="0" err="1"/>
              <a:t>আর</a:t>
            </a:r>
            <a:r>
              <a:rPr lang="en-US" sz="3600" dirty="0"/>
              <a:t> </a:t>
            </a:r>
            <a:r>
              <a:rPr lang="en-US" sz="3600" dirty="0" err="1"/>
              <a:t>হামিদাহ</a:t>
            </a:r>
            <a:r>
              <a:rPr lang="en-US" sz="3600" dirty="0"/>
              <a:t> </a:t>
            </a:r>
            <a:r>
              <a:rPr lang="en-US" sz="3600" dirty="0" err="1"/>
              <a:t>অর্থ</a:t>
            </a:r>
            <a:r>
              <a:rPr lang="en-US" sz="3600" dirty="0"/>
              <a:t> </a:t>
            </a:r>
            <a:r>
              <a:rPr lang="en-US" sz="3600" dirty="0" err="1"/>
              <a:t>প্রশংসনীয়</a:t>
            </a:r>
            <a:r>
              <a:rPr lang="en-US" sz="3600" dirty="0"/>
              <a:t>। </a:t>
            </a:r>
            <a:r>
              <a:rPr lang="en-US" sz="3600" dirty="0" err="1"/>
              <a:t>সুতরাং</a:t>
            </a:r>
            <a:r>
              <a:rPr lang="en-US" sz="3600" dirty="0"/>
              <a:t> </a:t>
            </a:r>
            <a:r>
              <a:rPr lang="en-US" sz="3600" dirty="0" err="1"/>
              <a:t>আখলাকে</a:t>
            </a:r>
            <a:r>
              <a:rPr lang="en-US" sz="3600" dirty="0"/>
              <a:t> </a:t>
            </a:r>
            <a:r>
              <a:rPr lang="en-US" sz="3600" dirty="0" err="1"/>
              <a:t>হামিদাহ</a:t>
            </a:r>
            <a:r>
              <a:rPr lang="en-US" sz="3600" dirty="0"/>
              <a:t> </a:t>
            </a:r>
            <a:r>
              <a:rPr lang="en-US" sz="3600" dirty="0" err="1"/>
              <a:t>অর্থ</a:t>
            </a:r>
            <a:r>
              <a:rPr lang="en-US" sz="3600" dirty="0"/>
              <a:t> </a:t>
            </a:r>
            <a:r>
              <a:rPr lang="en-US" sz="3600" dirty="0" err="1"/>
              <a:t>প্রশংসনীয়</a:t>
            </a:r>
            <a:r>
              <a:rPr lang="en-US" sz="3600" dirty="0"/>
              <a:t> </a:t>
            </a:r>
            <a:r>
              <a:rPr lang="en-US" sz="3600" dirty="0" err="1"/>
              <a:t>চরিত্র</a:t>
            </a:r>
            <a:r>
              <a:rPr lang="en-US" sz="3600" dirty="0"/>
              <a:t>।</a:t>
            </a:r>
          </a:p>
          <a:p>
            <a:endParaRPr lang="en-US" sz="1200" dirty="0"/>
          </a:p>
          <a:p>
            <a:r>
              <a:rPr lang="en-US" sz="3600" dirty="0" err="1"/>
              <a:t>ইসলামি</a:t>
            </a:r>
            <a:r>
              <a:rPr lang="en-US" sz="3600" dirty="0"/>
              <a:t> </a:t>
            </a:r>
            <a:r>
              <a:rPr lang="en-US" sz="3600" dirty="0" err="1"/>
              <a:t>পরিভাষায়</a:t>
            </a:r>
            <a:r>
              <a:rPr lang="en-US" sz="3600" dirty="0"/>
              <a:t>, </a:t>
            </a:r>
            <a:r>
              <a:rPr lang="en-US" sz="3600" dirty="0" err="1"/>
              <a:t>যেসব</a:t>
            </a:r>
            <a:r>
              <a:rPr lang="en-US" sz="3600" dirty="0"/>
              <a:t> </a:t>
            </a:r>
            <a:r>
              <a:rPr lang="en-US" sz="3600" dirty="0" err="1"/>
              <a:t>স্বভাব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চরিত্র</a:t>
            </a:r>
            <a:r>
              <a:rPr lang="en-US" sz="3600" dirty="0"/>
              <a:t> </a:t>
            </a:r>
            <a:r>
              <a:rPr lang="en-US" sz="3600" dirty="0" err="1"/>
              <a:t>সমাজে</a:t>
            </a:r>
            <a:r>
              <a:rPr lang="en-US" sz="3600" dirty="0"/>
              <a:t> </a:t>
            </a:r>
            <a:r>
              <a:rPr lang="en-US" sz="3600" dirty="0" err="1"/>
              <a:t>প্রশংসনীয়</a:t>
            </a:r>
            <a:r>
              <a:rPr lang="en-US" sz="3600" dirty="0"/>
              <a:t> ও </a:t>
            </a:r>
            <a:r>
              <a:rPr lang="en-US" sz="3600" dirty="0" err="1"/>
              <a:t>সমাদৃত</a:t>
            </a:r>
            <a:r>
              <a:rPr lang="en-US" sz="3600" dirty="0"/>
              <a:t>, </a:t>
            </a:r>
            <a:r>
              <a:rPr lang="en-US" sz="3600" dirty="0" err="1"/>
              <a:t>আল্লাহ</a:t>
            </a:r>
            <a:r>
              <a:rPr lang="en-US" sz="3600" dirty="0"/>
              <a:t> ও </a:t>
            </a:r>
            <a:r>
              <a:rPr lang="en-US" sz="3600" dirty="0" err="1"/>
              <a:t>তাঁর</a:t>
            </a:r>
            <a:r>
              <a:rPr lang="en-US" sz="3600" dirty="0"/>
              <a:t> </a:t>
            </a:r>
            <a:r>
              <a:rPr lang="en-US" sz="3600" dirty="0" err="1"/>
              <a:t>রাসুল</a:t>
            </a:r>
            <a:r>
              <a:rPr lang="en-US" sz="3600" dirty="0"/>
              <a:t> (স.)-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নিকট</a:t>
            </a:r>
            <a:r>
              <a:rPr lang="en-US" sz="3600" dirty="0"/>
              <a:t> </a:t>
            </a:r>
            <a:r>
              <a:rPr lang="en-US" sz="3600" dirty="0" err="1"/>
              <a:t>প্রিয়</a:t>
            </a:r>
            <a:r>
              <a:rPr lang="en-US" sz="3600" dirty="0"/>
              <a:t> </a:t>
            </a:r>
            <a:r>
              <a:rPr lang="en-US" sz="3600" dirty="0" err="1"/>
              <a:t>সেসব</a:t>
            </a:r>
            <a:r>
              <a:rPr lang="en-US" sz="3600" dirty="0"/>
              <a:t> </a:t>
            </a:r>
            <a:r>
              <a:rPr lang="en-US" sz="3600" dirty="0" err="1"/>
              <a:t>স্বভাবকে</a:t>
            </a:r>
            <a:r>
              <a:rPr lang="en-US" sz="3600" dirty="0"/>
              <a:t> </a:t>
            </a:r>
            <a:r>
              <a:rPr lang="en-US" sz="3600" dirty="0" err="1"/>
              <a:t>আখলাকে</a:t>
            </a:r>
            <a:r>
              <a:rPr lang="en-US" sz="3600" dirty="0"/>
              <a:t> </a:t>
            </a:r>
            <a:r>
              <a:rPr lang="en-US" sz="3600" dirty="0" err="1"/>
              <a:t>হামিদাহ</a:t>
            </a:r>
            <a:r>
              <a:rPr lang="en-US" sz="3600" dirty="0"/>
              <a:t> </a:t>
            </a:r>
            <a:r>
              <a:rPr lang="en-US" sz="3600" dirty="0" err="1"/>
              <a:t>বলা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  <a:p>
            <a:endParaRPr lang="en-US" sz="1200" dirty="0"/>
          </a:p>
          <a:p>
            <a:r>
              <a:rPr lang="en-US" sz="3600" dirty="0" err="1"/>
              <a:t>এক</a:t>
            </a:r>
            <a:r>
              <a:rPr lang="en-US" sz="3600" dirty="0"/>
              <a:t> </a:t>
            </a:r>
            <a:r>
              <a:rPr lang="en-US" sz="3600" dirty="0" err="1"/>
              <a:t>কথায়</a:t>
            </a:r>
            <a:r>
              <a:rPr lang="en-US" sz="3600" dirty="0"/>
              <a:t> </a:t>
            </a:r>
            <a:r>
              <a:rPr lang="en-US" sz="3600" dirty="0" err="1"/>
              <a:t>মানব</a:t>
            </a:r>
            <a:r>
              <a:rPr lang="en-US" sz="3600" dirty="0"/>
              <a:t> </a:t>
            </a:r>
            <a:r>
              <a:rPr lang="en-US" sz="3600" dirty="0" err="1"/>
              <a:t>চরিত্রের</a:t>
            </a:r>
            <a:r>
              <a:rPr lang="en-US" sz="3600" dirty="0"/>
              <a:t> </a:t>
            </a:r>
            <a:r>
              <a:rPr lang="en-US" sz="3600" dirty="0" err="1"/>
              <a:t>সুন্দর</a:t>
            </a:r>
            <a:r>
              <a:rPr lang="en-US" sz="3600" dirty="0"/>
              <a:t>, </a:t>
            </a:r>
            <a:r>
              <a:rPr lang="en-US" sz="3600" dirty="0" err="1"/>
              <a:t>নির্মল</a:t>
            </a:r>
            <a:r>
              <a:rPr lang="en-US" sz="3600" dirty="0"/>
              <a:t> ও </a:t>
            </a:r>
            <a:r>
              <a:rPr lang="en-US" sz="3600" dirty="0" err="1"/>
              <a:t>মার্জিত</a:t>
            </a:r>
            <a:r>
              <a:rPr lang="en-US" sz="3600" dirty="0"/>
              <a:t> </a:t>
            </a:r>
            <a:r>
              <a:rPr lang="en-US" sz="3600" dirty="0" err="1"/>
              <a:t>গুণাবলিকে</a:t>
            </a:r>
            <a:r>
              <a:rPr lang="en-US" sz="3600" dirty="0"/>
              <a:t> </a:t>
            </a:r>
            <a:r>
              <a:rPr lang="en-US" sz="3600" dirty="0" err="1"/>
              <a:t>আখলাকে</a:t>
            </a:r>
            <a:r>
              <a:rPr lang="en-US" sz="3600" dirty="0"/>
              <a:t> </a:t>
            </a:r>
            <a:r>
              <a:rPr lang="en-US" sz="3600" dirty="0" err="1"/>
              <a:t>হামিদাহ</a:t>
            </a:r>
            <a:r>
              <a:rPr lang="en-US" sz="3600" dirty="0"/>
              <a:t> </a:t>
            </a:r>
            <a:r>
              <a:rPr lang="en-US" sz="3600" dirty="0" err="1"/>
              <a:t>বলা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  <a:p>
            <a:endParaRPr lang="en-US" sz="1200" dirty="0"/>
          </a:p>
          <a:p>
            <a:r>
              <a:rPr lang="en-US" sz="3600" dirty="0" err="1"/>
              <a:t>আখলাকে</a:t>
            </a:r>
            <a:r>
              <a:rPr lang="en-US" sz="3600" dirty="0"/>
              <a:t> </a:t>
            </a:r>
            <a:r>
              <a:rPr lang="en-US" sz="3600" dirty="0" err="1"/>
              <a:t>হামিদাকে</a:t>
            </a:r>
            <a:r>
              <a:rPr lang="en-US" sz="3600" dirty="0"/>
              <a:t> </a:t>
            </a:r>
            <a:r>
              <a:rPr lang="en-US" sz="3600" dirty="0" err="1"/>
              <a:t>আখলাকে</a:t>
            </a:r>
            <a:r>
              <a:rPr lang="en-US" sz="3600" dirty="0"/>
              <a:t> </a:t>
            </a:r>
            <a:r>
              <a:rPr lang="en-US" sz="3600" dirty="0" err="1"/>
              <a:t>হাসানা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হুসনুল</a:t>
            </a:r>
            <a:r>
              <a:rPr lang="en-US" sz="3600" dirty="0"/>
              <a:t> </a:t>
            </a:r>
            <a:r>
              <a:rPr lang="en-US" sz="3600" dirty="0" err="1"/>
              <a:t>খুলক</a:t>
            </a:r>
            <a:r>
              <a:rPr lang="en-US" sz="3600" dirty="0"/>
              <a:t> ও </a:t>
            </a:r>
            <a:r>
              <a:rPr lang="en-US" sz="3600" dirty="0" err="1"/>
              <a:t>বলা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 </a:t>
            </a:r>
          </a:p>
          <a:p>
            <a:r>
              <a:rPr lang="en-US" sz="3600" dirty="0" err="1"/>
              <a:t>যেমন</a:t>
            </a:r>
            <a:r>
              <a:rPr lang="en-US" sz="3600" dirty="0"/>
              <a:t>- </a:t>
            </a:r>
            <a:r>
              <a:rPr lang="en-US" sz="3600" dirty="0" err="1"/>
              <a:t>সততা</a:t>
            </a:r>
            <a:r>
              <a:rPr lang="en-US" sz="3600" dirty="0"/>
              <a:t>, </a:t>
            </a:r>
            <a:r>
              <a:rPr lang="en-US" sz="3600" dirty="0" err="1"/>
              <a:t>সত্যবাদিতা</a:t>
            </a:r>
            <a:r>
              <a:rPr lang="en-US" sz="3600" dirty="0"/>
              <a:t>, </a:t>
            </a:r>
            <a:r>
              <a:rPr lang="en-US" sz="3600" dirty="0" err="1"/>
              <a:t>ওয়াদা</a:t>
            </a:r>
            <a:r>
              <a:rPr lang="en-US" sz="3600" dirty="0"/>
              <a:t> </a:t>
            </a:r>
            <a:r>
              <a:rPr lang="en-US" sz="3600" dirty="0" err="1"/>
              <a:t>পালন</a:t>
            </a:r>
            <a:r>
              <a:rPr lang="en-US" sz="3600" dirty="0"/>
              <a:t>, </a:t>
            </a:r>
            <a:r>
              <a:rPr lang="en-US" sz="3600" dirty="0" err="1"/>
              <a:t>মানব</a:t>
            </a:r>
            <a:r>
              <a:rPr lang="en-US" sz="3600" dirty="0"/>
              <a:t> </a:t>
            </a:r>
            <a:r>
              <a:rPr lang="en-US" sz="3600" dirty="0" err="1"/>
              <a:t>সেবা</a:t>
            </a:r>
            <a:r>
              <a:rPr lang="en-US" sz="3600" dirty="0"/>
              <a:t>, </a:t>
            </a:r>
            <a:r>
              <a:rPr lang="en-US" sz="3600" dirty="0" err="1"/>
              <a:t>পরিষ্কার-পরিচ্ছন্নতা</a:t>
            </a:r>
            <a:r>
              <a:rPr lang="en-US" sz="3600" dirty="0"/>
              <a:t>, </a:t>
            </a:r>
            <a:r>
              <a:rPr lang="en-US" sz="3600" dirty="0" err="1"/>
              <a:t>দয়া</a:t>
            </a:r>
            <a:r>
              <a:rPr lang="en-US" sz="3600" dirty="0"/>
              <a:t>, </a:t>
            </a:r>
            <a:r>
              <a:rPr lang="en-US" sz="3600" dirty="0" err="1"/>
              <a:t>ক্ষমা</a:t>
            </a:r>
            <a:r>
              <a:rPr lang="en-US" sz="3600" dirty="0"/>
              <a:t> </a:t>
            </a:r>
            <a:r>
              <a:rPr lang="en-US" sz="3600" dirty="0" err="1"/>
              <a:t>ইত্যাদি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41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666" y="3067921"/>
            <a:ext cx="6898808" cy="74207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3994" y="3833697"/>
            <a:ext cx="6975479" cy="563067"/>
          </a:xfrm>
          <a:prstGeom prst="rect">
            <a:avLst/>
          </a:prstGeom>
          <a:ln>
            <a:solidFill>
              <a:srgbClr val="0000FF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6998" y="4545269"/>
            <a:ext cx="3440595" cy="676275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555" y="4639016"/>
            <a:ext cx="3508542" cy="530218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2" name="Rectangle 1"/>
          <p:cNvSpPr/>
          <p:nvPr/>
        </p:nvSpPr>
        <p:spPr>
          <a:xfrm>
            <a:off x="228600" y="753476"/>
            <a:ext cx="1165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আখেলাকে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হামিদাহ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মানবীয়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মৌলিক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গুণ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ও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জীবনের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শ্রেষ্ঠ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সম্পদ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এর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দ্বারাই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মানুষ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পূর্ণমাত্রায়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মনুষত্বের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স্তরে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উপনীত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হয়</a:t>
            </a:r>
            <a:r>
              <a:rPr lang="hi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hi-IN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মানবিকতা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ও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নৈতিকতার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আদর্শ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আখলাকে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হামিদাহর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মাধ্যমেই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পরিপূর্ণতা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লাভ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করে।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মানুষের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ইহ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ও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পরকালীন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সুখ</a:t>
            </a:r>
            <a:r>
              <a:rPr lang="en-US" sz="2800" dirty="0">
                <a:latin typeface="+mj-lt"/>
                <a:ea typeface="Calibri" panose="020F0502020204030204" pitchFamily="34" charset="0"/>
                <a:cs typeface="Vrinda" panose="020B0502040204020203" pitchFamily="34" charset="0"/>
              </a:rPr>
              <a:t>,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শান্তি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উত্তম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আখলাকের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উপরই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নির্ভরশীল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সৎচরিত্রবান</a:t>
            </a:r>
            <a:r>
              <a:rPr lang="bn-IN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ব্যক্তি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যেমন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সমাজের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চোখে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ভালো</a:t>
            </a:r>
            <a:r>
              <a:rPr lang="en-US" sz="2800" dirty="0">
                <a:latin typeface="+mj-lt"/>
                <a:ea typeface="Calibri" panose="020F0502020204030204" pitchFamily="34" charset="0"/>
                <a:cs typeface="Vrinda" panose="020B0502040204020203" pitchFamily="34" charset="0"/>
              </a:rPr>
              <a:t>,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তেমনি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মহান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আল্লাহর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নিকটও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sz="2800" dirty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প্রিয়</a:t>
            </a:r>
            <a:r>
              <a:rPr lang="bn-IN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i-IN" sz="2800" dirty="0" smtClean="0">
                <a:latin typeface="+mj-lt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en-US" sz="28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5600" y="103910"/>
            <a:ext cx="6641696" cy="457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আখলাকে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হামিদাহ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এর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গুরুত্ব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3107409"/>
            <a:ext cx="3600595" cy="1258249"/>
            <a:chOff x="542853" y="3697341"/>
            <a:chExt cx="4181547" cy="1568919"/>
          </a:xfrm>
        </p:grpSpPr>
        <p:sp>
          <p:nvSpPr>
            <p:cNvPr id="6" name="Right Arrow 5"/>
            <p:cNvSpPr/>
            <p:nvPr/>
          </p:nvSpPr>
          <p:spPr>
            <a:xfrm>
              <a:off x="542853" y="3697341"/>
              <a:ext cx="4181547" cy="1568919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3491" y="4164472"/>
              <a:ext cx="3659909" cy="559928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মহানবি</a:t>
              </a:r>
              <a:r>
                <a:rPr lang="en-US" b="1" dirty="0">
                  <a:ea typeface="Calibri" panose="020F0502020204030204" pitchFamily="34" charset="0"/>
                  <a:cs typeface="Vrinda" panose="020B0502040204020203" pitchFamily="34" charset="0"/>
                </a:rPr>
                <a:t> (</a:t>
              </a:r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স</a:t>
              </a:r>
              <a:r>
                <a:rPr lang="en-US" b="1" dirty="0">
                  <a:ea typeface="Calibri" panose="020F0502020204030204" pitchFamily="34" charset="0"/>
                  <a:cs typeface="Vrinda" panose="020B0502040204020203" pitchFamily="34" charset="0"/>
                </a:rPr>
                <a:t>) –</a:t>
              </a:r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এর</a:t>
              </a:r>
              <a:r>
                <a:rPr lang="bn-IN" b="1" dirty="0"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হাদিসে</a:t>
              </a:r>
              <a:r>
                <a:rPr lang="bn-IN" b="1" dirty="0"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বলা</a:t>
              </a:r>
              <a:r>
                <a:rPr lang="bn-IN" b="1" dirty="0"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bn-IN" b="1" dirty="0">
                  <a:ea typeface="Calibri" panose="020F0502020204030204" pitchFamily="34" charset="0"/>
                  <a:cs typeface="Nirmala UI" panose="020B0502040204020203" pitchFamily="34" charset="0"/>
                </a:rPr>
                <a:t>হয়েছে</a:t>
              </a:r>
              <a:r>
                <a:rPr lang="en-US" b="1" dirty="0">
                  <a:ea typeface="Calibri" panose="020F0502020204030204" pitchFamily="34" charset="0"/>
                  <a:cs typeface="Vrinda" panose="020B0502040204020203" pitchFamily="34" charset="0"/>
                </a:rPr>
                <a:t>-</a:t>
              </a:r>
              <a:endParaRPr lang="en-US" b="1" dirty="0"/>
            </a:p>
          </p:txBody>
        </p:sp>
      </p:grpSp>
      <p:pic>
        <p:nvPicPr>
          <p:cNvPr id="23" name="Picture 22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7391400" y="5192885"/>
            <a:ext cx="3505200" cy="10382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69880" y="5467560"/>
            <a:ext cx="6417350" cy="76355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অর্থ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: </a:t>
            </a:r>
            <a:r>
              <a:rPr lang="bn-IN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তোমাদের</a:t>
            </a:r>
            <a:r>
              <a:rPr lang="bn-IN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মধ্যে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উত্তম</a:t>
            </a:r>
            <a:r>
              <a:rPr 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ঐ</a:t>
            </a:r>
            <a:r>
              <a:rPr lang="bn-IN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সকল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ব্যক্তি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যারা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তোমাদের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মধ্যে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চরিত্র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বিচারে</a:t>
            </a:r>
            <a:r>
              <a:rPr lang="bn-IN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সুন্দরতম</a:t>
            </a:r>
            <a:r>
              <a:rPr lang="bn-IN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(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বুখারি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6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7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895600" y="103910"/>
            <a:ext cx="6641696" cy="457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আখলাকে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হামিদাহ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এর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গুরুত্ব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828709"/>
            <a:ext cx="104883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আমাদের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প্রিয়নবি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হযরত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মুহাম্মদ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(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ছিলেন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সর্বোত্তম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চরিত্রের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অধিকারী</a:t>
            </a:r>
            <a:r>
              <a:rPr kumimoji="0" lang="hi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anose="020B0502040204020203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সব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ধরনের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সৎগুণ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তাঁর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চরিত্রে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পাওয়া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যায়</a:t>
            </a:r>
            <a:r>
              <a:rPr kumimoji="0" lang="bn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kumimoji="0" lang="hi-I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7" name="Picture 4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321" y="1692486"/>
            <a:ext cx="6377556" cy="150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9150" y="34210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3588163"/>
            <a:ext cx="10058400" cy="773882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just">
              <a:lnSpc>
                <a:spcPct val="107000"/>
              </a:lnSpc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অর্থ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: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নিশ্চয়ই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আপনি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মহান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চরিত্রের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ধারক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hi-IN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(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সূরা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আল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কালাম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-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আয়াত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৪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92151" y="2002640"/>
            <a:ext cx="4111698" cy="1258249"/>
            <a:chOff x="231702" y="2704151"/>
            <a:chExt cx="4111698" cy="1258249"/>
          </a:xfrm>
        </p:grpSpPr>
        <p:sp>
          <p:nvSpPr>
            <p:cNvPr id="6" name="Right Arrow 5"/>
            <p:cNvSpPr/>
            <p:nvPr/>
          </p:nvSpPr>
          <p:spPr>
            <a:xfrm>
              <a:off x="231702" y="2704151"/>
              <a:ext cx="4111698" cy="1258249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6338" y="3051730"/>
              <a:ext cx="3772262" cy="519292"/>
            </a:xfrm>
            <a:prstGeom prst="rect">
              <a:avLst/>
            </a:prstGeom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স্বয়ং</a:t>
              </a:r>
              <a:r>
                <a:rPr lang="bn-IN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</a:t>
              </a: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আল্লাহ</a:t>
              </a:r>
              <a:r>
                <a:rPr lang="bn-IN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</a:t>
              </a: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তায়ালা</a:t>
              </a:r>
              <a:r>
                <a:rPr lang="bn-IN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</a:t>
              </a: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তাঁর</a:t>
              </a:r>
              <a:r>
                <a:rPr lang="bn-IN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</a:t>
              </a: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প্রসঙ্গে</a:t>
              </a:r>
              <a:r>
                <a:rPr lang="bn-IN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</a:t>
              </a:r>
              <a:r>
                <a:rPr lang="bn-IN" altLang="en-US" sz="1400" dirty="0" smtClean="0">
                  <a:latin typeface="Nirmala UI" panose="020B0502040204020203" pitchFamily="34" charset="0"/>
                  <a:ea typeface="Calibri" panose="020F0502020204030204" pitchFamily="34" charset="0"/>
                  <a:cs typeface="Nirmala UI" panose="020B0502040204020203" pitchFamily="34" charset="0"/>
                </a:rPr>
                <a:t>বলেছেন</a:t>
              </a:r>
              <a:r>
                <a:rPr lang="en-US" alt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Vrinda" panose="020B0502040204020203" pitchFamily="34" charset="0"/>
                </a:rPr>
                <a:t> -</a:t>
              </a:r>
              <a:endParaRPr lang="en-US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77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895600" y="103910"/>
            <a:ext cx="6641696" cy="457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একক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কাজ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304405"/>
            <a:ext cx="7376421" cy="541707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26" name="TextBox 25"/>
          <p:cNvSpPr txBox="1"/>
          <p:nvPr/>
        </p:nvSpPr>
        <p:spPr>
          <a:xfrm>
            <a:off x="621791" y="713510"/>
            <a:ext cx="6835287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 । </a:t>
            </a:r>
            <a:r>
              <a:rPr lang="en-US" sz="2800" dirty="0" err="1" smtClean="0"/>
              <a:t>পৃষ্ঠা</a:t>
            </a:r>
            <a:r>
              <a:rPr lang="en-US" sz="2800" dirty="0" smtClean="0"/>
              <a:t>:-১২৬-১২৭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8618613" y="739656"/>
            <a:ext cx="274320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সময়</a:t>
            </a:r>
            <a:r>
              <a:rPr lang="en-US" sz="2800" dirty="0" smtClean="0"/>
              <a:t> : ৩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sp>
        <p:nvSpPr>
          <p:cNvPr id="29" name="Oval 28"/>
          <p:cNvSpPr/>
          <p:nvPr/>
        </p:nvSpPr>
        <p:spPr>
          <a:xfrm>
            <a:off x="8261997" y="1752922"/>
            <a:ext cx="3456432" cy="2959229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292624" y="2590800"/>
            <a:ext cx="1395178" cy="130295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১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9310" y="1332113"/>
            <a:ext cx="7097373" cy="95388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6427" y="3086762"/>
            <a:ext cx="7097373" cy="95388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9309" y="6019800"/>
            <a:ext cx="7097373" cy="671832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5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50"/>
                            </p:stCondLst>
                            <p:childTnLst>
                              <p:par>
                                <p:cTn id="36" presetID="21" presetClass="exit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2" presetClass="emph" presetSubtype="0" repeatCount="indefinite" fill="hold" grpId="1" nodeType="withEffect">
                                  <p:stCondLst>
                                    <p:cond delay="2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1" nodeType="withEffect">
                                  <p:stCondLst>
                                    <p:cond delay="2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2" presetClass="emph" presetSubtype="0" repeatCount="indefinite" fill="hold" grpId="1" nodeType="withEffect">
                                  <p:stCondLst>
                                    <p:cond delay="2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6" grpId="0" animBg="1"/>
      <p:bldP spid="27" grpId="0" animBg="1"/>
      <p:bldP spid="29" grpId="0" animBg="1"/>
      <p:bldP spid="30" grpId="0" animBg="1"/>
      <p:bldP spid="18" grpId="0" animBg="1"/>
      <p:bldP spid="18" grpId="1" animBg="1"/>
      <p:bldP spid="39" grpId="0" animBg="1"/>
      <p:bldP spid="39" grpId="1" animBg="1"/>
      <p:bldP spid="43" grpId="0" animBg="1"/>
      <p:bldP spid="4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48200" y="114777"/>
            <a:ext cx="3520545" cy="5714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মূল্যায়ন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95400" y="1295400"/>
            <a:ext cx="8778424" cy="41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dirty="0"/>
              <a:t>১. </a:t>
            </a:r>
            <a:r>
              <a:rPr lang="en-US" sz="3200" b="1" dirty="0" err="1" smtClean="0"/>
              <a:t>আখলাক</a:t>
            </a:r>
            <a:r>
              <a:rPr lang="bn-BD" sz="3200" b="1" dirty="0" smtClean="0"/>
              <a:t> </a:t>
            </a:r>
            <a:r>
              <a:rPr lang="bn-BD" sz="3200" b="1" dirty="0"/>
              <a:t>শব্দের অর্থ </a:t>
            </a:r>
            <a:r>
              <a:rPr lang="bn-BD" sz="3200" b="1" dirty="0" smtClean="0"/>
              <a:t>কি?</a:t>
            </a:r>
            <a:endParaRPr lang="en-US" sz="3200" b="1" dirty="0"/>
          </a:p>
          <a:p>
            <a:r>
              <a:rPr lang="en-US" sz="3200" b="1" dirty="0"/>
              <a:t>২. </a:t>
            </a:r>
            <a:r>
              <a:rPr lang="en-US" sz="3200" b="1" dirty="0" err="1"/>
              <a:t>হামিদাহ</a:t>
            </a:r>
            <a:r>
              <a:rPr lang="en-US" sz="3200" b="1" dirty="0"/>
              <a:t> </a:t>
            </a:r>
            <a:r>
              <a:rPr lang="en-US" sz="3200" b="1" dirty="0" err="1"/>
              <a:t>শব্দের</a:t>
            </a:r>
            <a:r>
              <a:rPr lang="en-US" sz="3200" b="1" dirty="0"/>
              <a:t> </a:t>
            </a:r>
            <a:r>
              <a:rPr lang="en-US" sz="3200" b="1" dirty="0" err="1"/>
              <a:t>অর্থ</a:t>
            </a:r>
            <a:r>
              <a:rPr lang="en-US" sz="3200" b="1" dirty="0"/>
              <a:t> </a:t>
            </a:r>
            <a:r>
              <a:rPr lang="en-US" sz="3200" b="1" dirty="0" err="1" smtClean="0"/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3200" b="1" dirty="0"/>
              <a:t>৩. </a:t>
            </a:r>
            <a:r>
              <a:rPr lang="en-US" sz="3200" b="1" dirty="0" err="1"/>
              <a:t>আখলাক</a:t>
            </a:r>
            <a:r>
              <a:rPr lang="en-US" sz="3200" b="1" dirty="0"/>
              <a:t> </a:t>
            </a:r>
            <a:r>
              <a:rPr lang="en-US" sz="3200" b="1" dirty="0" err="1"/>
              <a:t>শব্দের</a:t>
            </a:r>
            <a:r>
              <a:rPr lang="en-US" sz="3200" b="1" dirty="0"/>
              <a:t> </a:t>
            </a:r>
            <a:r>
              <a:rPr lang="en-US" sz="3200" b="1" dirty="0" err="1"/>
              <a:t>এক</a:t>
            </a:r>
            <a:r>
              <a:rPr lang="en-US" sz="3200" b="1" dirty="0"/>
              <a:t> </a:t>
            </a:r>
            <a:r>
              <a:rPr lang="en-US" sz="3200" b="1" dirty="0" err="1"/>
              <a:t>বচন</a:t>
            </a:r>
            <a:r>
              <a:rPr lang="en-US" sz="3200" b="1" dirty="0"/>
              <a:t> </a:t>
            </a:r>
            <a:r>
              <a:rPr lang="en-US" sz="3200" b="1" dirty="0" err="1" smtClean="0"/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/>
              <a:t>৪. </a:t>
            </a:r>
            <a:r>
              <a:rPr lang="en-US" sz="3200" b="1" dirty="0" err="1"/>
              <a:t>আখলাক</a:t>
            </a:r>
            <a:r>
              <a:rPr lang="en-US" sz="3200" b="1" dirty="0"/>
              <a:t> </a:t>
            </a:r>
            <a:r>
              <a:rPr lang="en-US" sz="3200" b="1" dirty="0" err="1"/>
              <a:t>কত</a:t>
            </a:r>
            <a:r>
              <a:rPr lang="en-US" sz="3200" b="1" dirty="0"/>
              <a:t> </a:t>
            </a:r>
            <a:r>
              <a:rPr lang="en-US" sz="3200" b="1" dirty="0" err="1" smtClean="0"/>
              <a:t>প্রকার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b="1" dirty="0"/>
          </a:p>
        </p:txBody>
      </p:sp>
    </p:spTree>
    <p:extLst>
      <p:ext uri="{BB962C8B-B14F-4D97-AF65-F5344CB8AC3E}">
        <p14:creationId xmlns:p14="http://schemas.microsoft.com/office/powerpoint/2010/main" val="417393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48200" y="114777"/>
            <a:ext cx="3520545" cy="5714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বাড়ির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কাজ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75149" y="685799"/>
            <a:ext cx="10461957" cy="5968352"/>
            <a:chOff x="4616140" y="-307384"/>
            <a:chExt cx="10461957" cy="5968352"/>
          </a:xfrm>
        </p:grpSpPr>
        <p:sp>
          <p:nvSpPr>
            <p:cNvPr id="10" name="Up Arrow 9"/>
            <p:cNvSpPr/>
            <p:nvPr/>
          </p:nvSpPr>
          <p:spPr>
            <a:xfrm>
              <a:off x="4616140" y="-307384"/>
              <a:ext cx="10461957" cy="5968352"/>
            </a:xfrm>
            <a:prstGeom prst="upArrow">
              <a:avLst>
                <a:gd name="adj1" fmla="val 79828"/>
                <a:gd name="adj2" fmla="val 44491"/>
              </a:avLst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pic>
          <p:nvPicPr>
            <p:cNvPr id="1028" name="Picture 4" descr="Muslim girl doing homework at home Royalty Free Vector Image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osiaicBubbl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b="13117"/>
            <a:stretch/>
          </p:blipFill>
          <p:spPr bwMode="auto">
            <a:xfrm>
              <a:off x="6611627" y="1374859"/>
              <a:ext cx="6324600" cy="4286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057400" y="3276599"/>
            <a:ext cx="8305800" cy="275485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আখলাকে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হামিদাহ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সমাজে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কেন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প্রয়োজন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</a:t>
            </a:r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সে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সম্পর্কে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বিশ্লেষণ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করবে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।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0">
        <p14:prism/>
      </p:transition>
    </mc:Choice>
    <mc:Fallback xmlns="">
      <p:transition spd="slow" advTm="4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E9FF-917F-464A-99C5-840432FD8622}" type="datetime1">
              <a:rPr lang="en-US" smtClean="0"/>
              <a:t>19-Sep-20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 descr="Islamic Art by Morty: Allah Hafiz الله حاف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slamic Art by Morty: Allah Hafiz الله حافظ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29000" y="1295400"/>
            <a:ext cx="5410200" cy="4572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সালাম কেন দিবেন?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0760" y="3218930"/>
            <a:ext cx="4654114" cy="261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4E2-93C7-4CAD-A7C6-001E0AB95392}" type="datetime1">
              <a:rPr lang="en-US" smtClean="0"/>
              <a:t>19-Sep-20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124" name="Picture 4" descr="ahlan wa sahlan - Arabic | Tulisan, Se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2191999" cy="23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4191000" y="237227"/>
            <a:ext cx="3842752" cy="405389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ar-AE" dirty="0" smtClean="0">
                <a:solidFill>
                  <a:srgbClr val="4D515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</a:rPr>
              <a:t> اَلسَّلَام عَلَيْكُم‎ 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pSp>
        <p:nvGrpSpPr>
          <p:cNvPr id="37" name="Group 36"/>
          <p:cNvGrpSpPr/>
          <p:nvPr/>
        </p:nvGrpSpPr>
        <p:grpSpPr>
          <a:xfrm flipH="1">
            <a:off x="8951024" y="2615191"/>
            <a:ext cx="2011680" cy="3633209"/>
            <a:chOff x="456951" y="-2481271"/>
            <a:chExt cx="4527625" cy="9339271"/>
          </a:xfrm>
        </p:grpSpPr>
        <p:pic>
          <p:nvPicPr>
            <p:cNvPr id="2050" name="Picture 2" descr="কিভাবে চমৎকার একটি ফুলের টব বানাবেন! দেখুন! | How To Make A Paper Flower  Vase - YouTube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862495" y="2683318"/>
              <a:ext cx="2954391" cy="4174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951" y="-2481271"/>
              <a:ext cx="4527625" cy="6517786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972930" y="2590672"/>
            <a:ext cx="2011680" cy="3633209"/>
            <a:chOff x="456951" y="-2481271"/>
            <a:chExt cx="4527625" cy="9339271"/>
          </a:xfrm>
        </p:grpSpPr>
        <p:pic>
          <p:nvPicPr>
            <p:cNvPr id="48" name="Picture 2" descr="কিভাবে চমৎকার একটি ফুলের টব বানাবেন! দেখুন! | How To Make A Paper Flower  Vase - YouTube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862495" y="2683318"/>
              <a:ext cx="2954391" cy="4174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951" y="-2481271"/>
              <a:ext cx="4527625" cy="6517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5465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69612">
        <p15:prstTrans prst="curtains"/>
      </p:transition>
    </mc:Choice>
    <mc:Fallback xmlns="">
      <p:transition spd="slow" advTm="696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9555" y="852470"/>
            <a:ext cx="2543328" cy="3155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</p:spPr>
        <p:txBody>
          <a:bodyPr/>
          <a:lstStyle/>
          <a:p>
            <a:fld id="{35A294E2-93C7-4CAD-A7C6-001E0AB95392}" type="datetime1">
              <a:rPr lang="en-US" smtClean="0"/>
              <a:t>19-Sep-20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12161520" cy="6858000"/>
          </a:xfrm>
          <a:prstGeom prst="roundRect">
            <a:avLst>
              <a:gd name="adj" fmla="val 2797"/>
            </a:avLst>
          </a:prstGeom>
          <a:noFill/>
          <a:ln w="76200" cap="flat" cmpd="thinThick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ate Placeholder 44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A294E2-93C7-4CAD-A7C6-001E0AB95392}" type="datetime1">
              <a:rPr lang="en-US" smtClean="0"/>
              <a:pPr/>
              <a:t>19-Sep-20</a:t>
            </a:fld>
            <a:endParaRPr lang="en-US"/>
          </a:p>
        </p:txBody>
      </p:sp>
      <p:sp>
        <p:nvSpPr>
          <p:cNvPr id="98" name="Slide Number Placeholder 45"/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9" name="Date Placeholder 3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C29FD-03CB-4D3B-80E0-090FDF93187E}" type="datetime1">
              <a:rPr lang="en-US" smtClean="0"/>
              <a:pPr/>
              <a:t>19-Sep-20</a:t>
            </a:fld>
            <a:endParaRPr lang="en-US"/>
          </a:p>
        </p:txBody>
      </p:sp>
      <p:sp>
        <p:nvSpPr>
          <p:cNvPr id="100" name="Slide Number Placeholder 34"/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78386" y="3861115"/>
            <a:ext cx="5105508" cy="2778865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নুর জামাল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কাপ্তাই উচ্চ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কাপ্তাই, রাঙ্গামাটি।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m.nurjamal@outlook.com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1296" y="687339"/>
            <a:ext cx="2952103" cy="30903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4" name="Rectangle 103"/>
          <p:cNvSpPr/>
          <p:nvPr/>
        </p:nvSpPr>
        <p:spPr>
          <a:xfrm>
            <a:off x="6642032" y="3962324"/>
            <a:ext cx="5350667" cy="26776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৪র্থ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পাঠ-১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হামিদাহ</a:t>
            </a:r>
            <a:endParaRPr lang="bn-BD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:50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854969" y="0"/>
            <a:ext cx="10424669" cy="880562"/>
            <a:chOff x="854969" y="110731"/>
            <a:chExt cx="10424669" cy="880562"/>
          </a:xfrm>
        </p:grpSpPr>
        <p:sp>
          <p:nvSpPr>
            <p:cNvPr id="106" name="Oval 105"/>
            <p:cNvSpPr/>
            <p:nvPr/>
          </p:nvSpPr>
          <p:spPr>
            <a:xfrm>
              <a:off x="854969" y="110731"/>
              <a:ext cx="4116838" cy="8556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398486" y="214543"/>
              <a:ext cx="3141900" cy="769441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 anchor="ctr">
              <a:spAutoFit/>
            </a:bodyPr>
            <a:lstStyle/>
            <a:p>
              <a:pPr lvl="0"/>
              <a:r>
                <a:rPr lang="bn-BD" sz="4400" b="1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bn-IN" sz="4400" b="1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 </a:t>
              </a:r>
              <a:endPara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7162800" y="135669"/>
              <a:ext cx="4116838" cy="8556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991307" y="214542"/>
              <a:ext cx="2652119" cy="769441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 anchor="ctr">
              <a:spAutoFit/>
            </a:bodyPr>
            <a:lstStyle/>
            <a:p>
              <a:pPr lvl="0"/>
              <a:r>
                <a:rPr lang="en-US" sz="4400" b="1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r>
                <a:rPr lang="bn-IN" sz="4400" b="1" dirty="0" smtClean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 </a:t>
              </a:r>
              <a:endPara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972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86100" y="0"/>
            <a:ext cx="6019800" cy="609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আজকের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বিষয়</a:t>
            </a:r>
            <a:endParaRPr lang="en-US" sz="5400" b="1" cap="none" spc="0" dirty="0">
              <a:ln/>
              <a:solidFill>
                <a:schemeClr val="bg1"/>
              </a:solidFill>
              <a:effectLst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6901" y="713509"/>
            <a:ext cx="5224317" cy="61255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7146" y="1143000"/>
            <a:ext cx="6565900" cy="403612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/>
              <a:t>শ্রেনিঃ</a:t>
            </a:r>
            <a:r>
              <a:rPr lang="en-US" b="1" dirty="0" smtClean="0"/>
              <a:t> </a:t>
            </a:r>
            <a:r>
              <a:rPr lang="en-US" b="1" dirty="0" err="1" smtClean="0"/>
              <a:t>নবম-দশম</a:t>
            </a:r>
            <a:endParaRPr lang="en-US" b="1" dirty="0"/>
          </a:p>
          <a:p>
            <a:pPr algn="ctr"/>
            <a:r>
              <a:rPr lang="en-US" b="1" dirty="0" err="1" smtClean="0"/>
              <a:t>বিষয়ঃ</a:t>
            </a:r>
            <a:r>
              <a:rPr lang="en-US" b="1" dirty="0" smtClean="0"/>
              <a:t> </a:t>
            </a:r>
            <a:r>
              <a:rPr lang="en-US" b="1" dirty="0" err="1" smtClean="0"/>
              <a:t>ইসলাম</a:t>
            </a:r>
            <a:r>
              <a:rPr lang="en-US" b="1" dirty="0" smtClean="0"/>
              <a:t> </a:t>
            </a:r>
            <a:r>
              <a:rPr lang="en-US" b="1" dirty="0"/>
              <a:t>ও </a:t>
            </a:r>
            <a:r>
              <a:rPr lang="en-US" b="1" dirty="0" err="1"/>
              <a:t>নৈতিক</a:t>
            </a:r>
            <a:r>
              <a:rPr lang="en-US" b="1" dirty="0"/>
              <a:t> </a:t>
            </a:r>
            <a:r>
              <a:rPr lang="en-US" b="1" dirty="0" err="1"/>
              <a:t>শিক্ষা</a:t>
            </a:r>
            <a:endParaRPr lang="en-US" b="1" dirty="0"/>
          </a:p>
          <a:p>
            <a:pPr algn="ctr"/>
            <a:r>
              <a:rPr lang="en-US" b="1" dirty="0" err="1"/>
              <a:t>অধ্যায়</a:t>
            </a:r>
            <a:r>
              <a:rPr lang="en-US" b="1" dirty="0"/>
              <a:t> </a:t>
            </a:r>
            <a:r>
              <a:rPr lang="en-US" b="1" dirty="0" smtClean="0"/>
              <a:t>– ৪ (</a:t>
            </a:r>
            <a:r>
              <a:rPr lang="en-US" b="1" dirty="0" err="1" smtClean="0"/>
              <a:t>আখলাক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359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686">
        <p14:prism/>
      </p:transition>
    </mc:Choice>
    <mc:Fallback xmlns="">
      <p:transition spd="slow" advTm="176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3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4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86100" y="0"/>
            <a:ext cx="6019800" cy="609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ছবিগুলো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কিসের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00" t="5999" b="6001"/>
          <a:stretch/>
        </p:blipFill>
        <p:spPr>
          <a:xfrm>
            <a:off x="0" y="1143000"/>
            <a:ext cx="5699414" cy="3713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9414" y="1142998"/>
            <a:ext cx="6457950" cy="371310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97007" y="5301428"/>
            <a:ext cx="51054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/>
              <a:t>বয়জৈষ্ঠদেরকে</a:t>
            </a:r>
            <a:r>
              <a:rPr lang="en-US" b="1" dirty="0" smtClean="0"/>
              <a:t> </a:t>
            </a:r>
            <a:r>
              <a:rPr lang="en-US" b="1" dirty="0" err="1" smtClean="0"/>
              <a:t>সম্মান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324600" y="5322295"/>
            <a:ext cx="4965700" cy="588733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/>
              <a:t>পরোপকার</a:t>
            </a:r>
            <a:r>
              <a:rPr lang="en-US" b="1" dirty="0" smtClean="0"/>
              <a:t>/</a:t>
            </a:r>
            <a:r>
              <a:rPr lang="en-US" b="1" dirty="0" err="1" smtClean="0"/>
              <a:t>দান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53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2000">
        <p14:prism/>
      </p:transition>
    </mc:Choice>
    <mc:Fallback xmlns="">
      <p:transition spd="slow" advTm="3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2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7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15" grpId="0" uiExpand="1" build="p"/>
      <p:bldP spid="1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032000" y="5659670"/>
            <a:ext cx="8355908" cy="100148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2060"/>
                </a:solidFill>
              </a:rPr>
              <a:t>সবগুলোই</a:t>
            </a:r>
            <a:r>
              <a:rPr lang="en-US" sz="5400" b="1" dirty="0" smtClean="0">
                <a:ln/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rgbClr val="002060"/>
                </a:solidFill>
              </a:rPr>
              <a:t>প্রশংসিত</a:t>
            </a:r>
            <a:r>
              <a:rPr lang="en-US" sz="5400" b="1" dirty="0" smtClean="0">
                <a:ln/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rgbClr val="002060"/>
                </a:solidFill>
              </a:rPr>
              <a:t>কাজের</a:t>
            </a:r>
            <a:r>
              <a:rPr lang="en-US" sz="5400" b="1" dirty="0" smtClean="0">
                <a:ln/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rgbClr val="002060"/>
                </a:solidFill>
              </a:rPr>
              <a:t>উদাহরণ</a:t>
            </a:r>
            <a:endParaRPr lang="en-US" sz="5400" b="1" dirty="0" smtClean="0">
              <a:ln/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02" r="6112"/>
          <a:stretch/>
        </p:blipFill>
        <p:spPr>
          <a:xfrm>
            <a:off x="5931592" y="838200"/>
            <a:ext cx="6184208" cy="3886201"/>
          </a:xfrm>
          <a:prstGeom prst="rect">
            <a:avLst/>
          </a:prstGeom>
        </p:spPr>
      </p:pic>
      <p:pic>
        <p:nvPicPr>
          <p:cNvPr id="1026" name="Picture 2" descr="ব্যস্ত রাস্তায় প্রতিবন্ধী, পার করে দিলেন ট্রাফিক কনস্টেবল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838201"/>
            <a:ext cx="593159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13096" y="4876802"/>
            <a:ext cx="51054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/>
              <a:t>রাস্তা</a:t>
            </a:r>
            <a:r>
              <a:rPr lang="en-US" b="1" dirty="0" smtClean="0"/>
              <a:t> </a:t>
            </a:r>
            <a:r>
              <a:rPr lang="en-US" b="1" dirty="0" err="1" smtClean="0"/>
              <a:t>পারাপারে</a:t>
            </a:r>
            <a:r>
              <a:rPr lang="en-US" b="1" dirty="0" smtClean="0"/>
              <a:t> </a:t>
            </a:r>
            <a:r>
              <a:rPr lang="en-US" b="1" dirty="0" err="1" smtClean="0"/>
              <a:t>সহযোগিতা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540846" y="4897669"/>
            <a:ext cx="4965700" cy="588733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/>
              <a:t>অসুস্থতায়</a:t>
            </a:r>
            <a:r>
              <a:rPr lang="en-US" b="1" dirty="0" smtClean="0"/>
              <a:t> </a:t>
            </a:r>
            <a:r>
              <a:rPr lang="en-US" b="1" dirty="0" err="1" smtClean="0"/>
              <a:t>সেবা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086100" y="0"/>
            <a:ext cx="6019800" cy="609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ছবিগুলো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কিসের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9117262"/>
      </p:ext>
    </p:extLst>
  </p:cSld>
  <p:clrMapOvr>
    <a:masterClrMapping/>
  </p:clrMapOvr>
  <p:transition spd="med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8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8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fill="remove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12" grpId="0" uiExpand="1" build="p"/>
      <p:bldP spid="13" grpId="0" uiExpand="1" build="p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slamic Prithib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4026"/>
            <a:ext cx="12192000" cy="617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86100" y="0"/>
            <a:ext cx="6019800" cy="609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আজকের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পাঠ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1242555"/>
            <a:ext cx="7881938" cy="3276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B0F0"/>
                </a:solidFill>
              </a:rPr>
              <a:t>আখলাকে</a:t>
            </a:r>
            <a:r>
              <a:rPr lang="en-US" sz="5400" b="1" dirty="0" smtClean="0">
                <a:ln/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rgbClr val="00B0F0"/>
                </a:solidFill>
              </a:rPr>
              <a:t>হামিদাহ</a:t>
            </a:r>
            <a:endParaRPr lang="en-US" sz="5400" b="1" dirty="0" smtClean="0">
              <a:ln/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57800" y="838199"/>
            <a:ext cx="1425449" cy="881023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5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10000">
        <p14:prism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14" grpId="0"/>
      <p:bldP spid="14" grpId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86100" y="103910"/>
            <a:ext cx="5753100" cy="457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শিখনফল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1066800"/>
            <a:ext cx="10515600" cy="457200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r>
              <a:rPr lang="en-US" u="sng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u="sng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আখলাকের ধারণা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হামিদাহ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হামিদাহ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0">
        <p14:prism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7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tmFilter="0,0; .5, 1; 1, 1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F8D4-6B01-40BA-AE8E-70E3C8195E3C}" type="datetime1">
              <a:rPr lang="en-US" smtClean="0"/>
              <a:t>19-Sep-20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0" y="27709"/>
            <a:ext cx="12192000" cy="658091"/>
            <a:chOff x="1588037" y="82822"/>
            <a:chExt cx="9253752" cy="876182"/>
          </a:xfrm>
        </p:grpSpPr>
        <p:sp>
          <p:nvSpPr>
            <p:cNvPr id="41" name="Rounded Rectangle 40"/>
            <p:cNvSpPr/>
            <p:nvPr/>
          </p:nvSpPr>
          <p:spPr>
            <a:xfrm>
              <a:off x="1588037" y="94171"/>
              <a:ext cx="9253752" cy="86483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6902" y="82822"/>
              <a:ext cx="6803198" cy="8761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b="1" u="sng" dirty="0">
                <a:latin typeface="NikoshBAN" panose="0200000000000000000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86100" y="103910"/>
            <a:ext cx="5753100" cy="457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1"/>
                </a:solidFill>
              </a:rPr>
              <a:t>আখলাকের</a:t>
            </a:r>
            <a:r>
              <a:rPr lang="en-US" sz="5400" b="1" dirty="0" smtClean="0">
                <a:ln/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bg1"/>
                </a:solidFill>
              </a:rPr>
              <a:t>ধারণা</a:t>
            </a:r>
            <a:endParaRPr lang="en-US" sz="5400" b="1" dirty="0" smtClean="0">
              <a:ln/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3456" y="1045970"/>
            <a:ext cx="7586344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</a:rPr>
              <a:t>আখলাক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আরবি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বহুবচন</a:t>
            </a:r>
            <a:r>
              <a:rPr lang="en-US" sz="3200" dirty="0" smtClean="0">
                <a:latin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</a:rPr>
              <a:t>শব্দটির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বচন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খুলুকুন</a:t>
            </a:r>
            <a:r>
              <a:rPr lang="en-US" sz="3200" dirty="0" smtClean="0">
                <a:latin typeface="NikoshBAN" pitchFamily="2" charset="0"/>
              </a:rPr>
              <a:t>।</a:t>
            </a:r>
          </a:p>
          <a:p>
            <a:r>
              <a:rPr lang="en-US" sz="3200" dirty="0" err="1" smtClean="0">
                <a:latin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আভিধানিক</a:t>
            </a:r>
            <a:r>
              <a:rPr lang="en-US" sz="3200" dirty="0" smtClean="0">
                <a:latin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</a:rPr>
              <a:t>স্বভাব</a:t>
            </a:r>
            <a:r>
              <a:rPr lang="en-US" sz="3200" dirty="0" smtClean="0">
                <a:latin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</a:rPr>
              <a:t>চরিত্র</a:t>
            </a:r>
            <a:r>
              <a:rPr lang="en-US" sz="3200" dirty="0" smtClean="0">
                <a:latin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</a:rPr>
              <a:t>ইত্যাদি</a:t>
            </a:r>
            <a:r>
              <a:rPr lang="en-US" sz="3200" dirty="0" smtClean="0">
                <a:latin typeface="NikoshBAN" pitchFamily="2" charset="0"/>
              </a:rPr>
              <a:t>।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004255" y="2728022"/>
            <a:ext cx="4020629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bn-BD" sz="4400" dirty="0" smtClean="0">
                <a:effectLst/>
                <a:latin typeface="NikoshBAN" pitchFamily="2" charset="0"/>
                <a:cs typeface="NikoshBAN" pitchFamily="2" charset="0"/>
              </a:rPr>
              <a:t>আখলাকের</a:t>
            </a:r>
            <a:r>
              <a:rPr lang="en-US" sz="4400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/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400" dirty="0"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4455" y="4565019"/>
            <a:ext cx="296156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perspectiveBelow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আখলা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দু’প্রকার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610" y="3743946"/>
            <a:ext cx="5000625" cy="932994"/>
          </a:xfrm>
          <a:prstGeom prst="rect">
            <a:avLst/>
          </a:prstGeom>
          <a:solidFill>
            <a:srgbClr val="AE9A02"/>
          </a:solidFill>
          <a:ln>
            <a:solidFill>
              <a:srgbClr val="FFFF00"/>
            </a:solidFill>
          </a:ln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4465" y="5218943"/>
            <a:ext cx="5000625" cy="1012718"/>
          </a:xfrm>
          <a:prstGeom prst="rect">
            <a:avLst/>
          </a:prstGeom>
          <a:ln>
            <a:solidFill>
              <a:srgbClr val="FFFF00"/>
            </a:solidFill>
          </a:ln>
          <a:effectLst/>
        </p:spPr>
      </p:pic>
      <p:sp>
        <p:nvSpPr>
          <p:cNvPr id="2" name="Notched Right Arrow 1"/>
          <p:cNvSpPr/>
          <p:nvPr/>
        </p:nvSpPr>
        <p:spPr>
          <a:xfrm rot="19062048">
            <a:off x="4468941" y="4137071"/>
            <a:ext cx="838200" cy="574643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 rot="2583276">
            <a:off x="4449119" y="5142652"/>
            <a:ext cx="838200" cy="574643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0">
        <p14:prism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10" grpId="0" animBg="1"/>
      <p:bldP spid="10" grpId="1" animBg="1"/>
      <p:bldP spid="11" grpId="0" animBg="1"/>
      <p:bldP spid="11" grpId="1" animBg="1"/>
      <p:bldP spid="12" grpId="1" animBg="1"/>
      <p:bldP spid="2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487</Words>
  <Application>Microsoft Office PowerPoint</Application>
  <PresentationFormat>Widescreen</PresentationFormat>
  <Paragraphs>131</Paragraphs>
  <Slides>16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NikoshBAN</vt:lpstr>
      <vt:lpstr>NikoshBAN</vt:lpstr>
      <vt:lpstr>arial</vt:lpstr>
      <vt:lpstr>arial</vt:lpstr>
      <vt:lpstr>Calibri</vt:lpstr>
      <vt:lpstr>Nirmala UI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 Jamal</dc:creator>
  <cp:lastModifiedBy>Nur Jamal</cp:lastModifiedBy>
  <cp:revision>199</cp:revision>
  <dcterms:created xsi:type="dcterms:W3CDTF">2006-08-16T00:00:00Z</dcterms:created>
  <dcterms:modified xsi:type="dcterms:W3CDTF">2020-09-19T13:50:15Z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891851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