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8" r:id="rId13"/>
    <p:sldId id="268" r:id="rId14"/>
    <p:sldId id="269" r:id="rId15"/>
    <p:sldId id="270" r:id="rId16"/>
    <p:sldId id="271" r:id="rId17"/>
    <p:sldId id="274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D023B9-D8DA-41F1-879D-35EEE66A09ED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6519F6A-09FA-411E-B253-D789FC6A1A9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35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23B9-D8DA-41F1-879D-35EEE66A09ED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9F6A-09FA-411E-B253-D789FC6A1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23B9-D8DA-41F1-879D-35EEE66A09ED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9F6A-09FA-411E-B253-D789FC6A1A9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577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23B9-D8DA-41F1-879D-35EEE66A09ED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9F6A-09FA-411E-B253-D789FC6A1A9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264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23B9-D8DA-41F1-879D-35EEE66A09ED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9F6A-09FA-411E-B253-D789FC6A1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6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23B9-D8DA-41F1-879D-35EEE66A09ED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9F6A-09FA-411E-B253-D789FC6A1A9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613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23B9-D8DA-41F1-879D-35EEE66A09ED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9F6A-09FA-411E-B253-D789FC6A1A9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590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23B9-D8DA-41F1-879D-35EEE66A09ED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9F6A-09FA-411E-B253-D789FC6A1A9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225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23B9-D8DA-41F1-879D-35EEE66A09ED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9F6A-09FA-411E-B253-D789FC6A1A9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23B9-D8DA-41F1-879D-35EEE66A09ED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9F6A-09FA-411E-B253-D789FC6A1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8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23B9-D8DA-41F1-879D-35EEE66A09ED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9F6A-09FA-411E-B253-D789FC6A1A9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03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23B9-D8DA-41F1-879D-35EEE66A09ED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9F6A-09FA-411E-B253-D789FC6A1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43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23B9-D8DA-41F1-879D-35EEE66A09ED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9F6A-09FA-411E-B253-D789FC6A1A9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980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23B9-D8DA-41F1-879D-35EEE66A09ED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9F6A-09FA-411E-B253-D789FC6A1A9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89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23B9-D8DA-41F1-879D-35EEE66A09ED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9F6A-09FA-411E-B253-D789FC6A1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26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23B9-D8DA-41F1-879D-35EEE66A09ED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9F6A-09FA-411E-B253-D789FC6A1A9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151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23B9-D8DA-41F1-879D-35EEE66A09ED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9F6A-09FA-411E-B253-D789FC6A1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82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D023B9-D8DA-41F1-879D-35EEE66A09ED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519F6A-09FA-411E-B253-D789FC6A1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6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50" y="4210444"/>
            <a:ext cx="9988811" cy="20044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9202" y="762000"/>
            <a:ext cx="6014255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 ক্লাসে সবাইকে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00" y="1648059"/>
            <a:ext cx="4511511" cy="21462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2268" y="2343089"/>
            <a:ext cx="4945488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শুভেচ্ছাও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00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95022" y="921396"/>
            <a:ext cx="10047112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ar-SA" sz="3600" dirty="0" smtClean="0">
                <a:solidFill>
                  <a:srgbClr val="FFFF00"/>
                </a:solidFill>
                <a:latin typeface="NikoshBAN" panose="02000000000000000000" pitchFamily="2" charset="0"/>
                <a:cs typeface="+mj-cs"/>
              </a:rPr>
              <a:t>اسم فعل الامر</a:t>
            </a: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+mj-cs"/>
              </a:rPr>
              <a:t>(</a:t>
            </a: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নির্দেশসূচক ইসমে ফেল)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3112" y="2302933"/>
            <a:ext cx="10498666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উদাহরণঃ</a:t>
            </a:r>
            <a:r>
              <a:rPr lang="ar-SA" sz="3600" dirty="0" smtClean="0">
                <a:latin typeface="NikoshBAN" panose="02000000000000000000" pitchFamily="2" charset="0"/>
                <a:cs typeface="Arial" panose="020B0604020202020204" pitchFamily="34" charset="0"/>
              </a:rPr>
              <a:t>حى علىى الفلاح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(কল্যানের দিকে এসো)এখানে “</a:t>
            </a:r>
            <a:r>
              <a:rPr lang="ar-SA" sz="3600" dirty="0" smtClean="0">
                <a:latin typeface="NikoshBAN" panose="02000000000000000000" pitchFamily="2" charset="0"/>
                <a:cs typeface="Arial" panose="020B0604020202020204" pitchFamily="34" charset="0"/>
              </a:rPr>
              <a:t>حى</a:t>
            </a:r>
            <a:r>
              <a:rPr lang="bn-IN" sz="3600" dirty="0" smtClean="0">
                <a:latin typeface="NikoshBAN" panose="02000000000000000000" pitchFamily="2" charset="0"/>
                <a:cs typeface="Arial" panose="020B0604020202020204" pitchFamily="34" charset="0"/>
              </a:rPr>
              <a:t>”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শব্দটি “ইসমে ফেল” যা</a:t>
            </a:r>
            <a:r>
              <a:rPr lang="ar-SA" sz="3600" dirty="0" smtClean="0">
                <a:latin typeface="NikoshBAN" panose="02000000000000000000" pitchFamily="2" charset="0"/>
                <a:cs typeface="Arial" panose="020B0604020202020204" pitchFamily="34" charset="0"/>
              </a:rPr>
              <a:t>اقبل</a:t>
            </a:r>
            <a:r>
              <a:rPr lang="bn-IN" sz="3600" dirty="0" smtClean="0">
                <a:latin typeface="NikoshBAN" panose="02000000000000000000" pitchFamily="2" charset="0"/>
                <a:cs typeface="Arial" panose="020B0604020202020204" pitchFamily="34" charset="0"/>
              </a:rPr>
              <a:t>-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আস;অর্থে ব্যবহার হয়েছে।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3112" y="4413956"/>
            <a:ext cx="10239022" cy="175432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ar-SA" sz="3600" dirty="0" smtClean="0">
                <a:latin typeface="NikoshBAN" panose="02000000000000000000" pitchFamily="2" charset="0"/>
                <a:cs typeface="Arial" panose="020B0604020202020204" pitchFamily="34" charset="0"/>
              </a:rPr>
              <a:t>المصدرالناءب عن فعل الامر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(ফেলে আমরের স্থলাভিষিক্ত মাসদার) যেমনঃ</a:t>
            </a:r>
            <a:r>
              <a:rPr lang="ar-SA" sz="3600" dirty="0" smtClean="0">
                <a:latin typeface="NikoshBAN" panose="02000000000000000000" pitchFamily="2" charset="0"/>
                <a:cs typeface="Arial" panose="020B0604020202020204" pitchFamily="34" charset="0"/>
              </a:rPr>
              <a:t>سعيا الى الخير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-ভালো কাজে ঝাপিয়ে পড়;এখানে</a:t>
            </a:r>
            <a:r>
              <a:rPr lang="ar-SA" sz="3600" dirty="0" smtClean="0">
                <a:latin typeface="NikoshBAN" panose="02000000000000000000" pitchFamily="2" charset="0"/>
                <a:cs typeface="Arial" panose="020B0604020202020204" pitchFamily="34" charset="0"/>
              </a:rPr>
              <a:t>سعيا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মাসদারটি</a:t>
            </a:r>
            <a:r>
              <a:rPr lang="ar-S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اسع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ঝাপিয়ে পড় অর্থে ব্যবহার হয়েছে।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00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4509" y="792616"/>
            <a:ext cx="10441135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ar-S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المعاني التي تخرج اليها صيغ الامر عن </a:t>
            </a:r>
            <a:r>
              <a:rPr lang="ar-SA" sz="3600" dirty="0" smtClean="0">
                <a:latin typeface="NikoshBAN" panose="02000000000000000000" pitchFamily="2" charset="0"/>
                <a:cs typeface="Arial" panose="020B0604020202020204" pitchFamily="34" charset="0"/>
              </a:rPr>
              <a:t>معناهاالاصلي</a:t>
            </a:r>
            <a:r>
              <a:rPr lang="bn-IN" sz="3600" dirty="0">
                <a:latin typeface="NikoshBAN" panose="02000000000000000000" pitchFamily="2" charset="0"/>
                <a:cs typeface="Arial" panose="020B0604020202020204" pitchFamily="34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Arial" panose="020B0604020202020204" pitchFamily="34" charset="0"/>
              </a:rPr>
              <a:t>(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আমরের সীগাহ “স্বীয় অর্থ”</a:t>
            </a:r>
            <a:r>
              <a:rPr lang="ar-S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طلب الفعل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ছাড়া অন্যান্য যেসব অর্থে ব্যবহার হয়।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2193" y="2742966"/>
            <a:ext cx="108057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আমরের সীগাহ “তলবুল ফেল”ব্যতীত রুপকভাবে আরো অনেক অর্থে ব্যবহার হয়,যা বিভিন্ন</a:t>
            </a:r>
            <a:r>
              <a:rPr lang="ar-SA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قرينة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 বুঝা যায়।যথাঃ</a:t>
            </a:r>
          </a:p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ar-SA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الدعاء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তথা প্রার্থনা করা।</a:t>
            </a:r>
            <a:r>
              <a:rPr lang="bn-IN" sz="3600" dirty="0" smtClean="0">
                <a:solidFill>
                  <a:srgbClr val="7030A0"/>
                </a:solidFill>
                <a:latin typeface="Arial" panose="020B0604020202020204" pitchFamily="34" charset="0"/>
                <a:cs typeface="NikoshBAN" panose="02000000000000000000" pitchFamily="2" charset="0"/>
              </a:rPr>
              <a:t>যেমন-</a:t>
            </a:r>
            <a:r>
              <a:rPr lang="ar-SA" sz="3600" dirty="0" smtClean="0">
                <a:solidFill>
                  <a:srgbClr val="7030A0"/>
                </a:solidFill>
                <a:latin typeface="Arial" panose="020B0604020202020204" pitchFamily="34" charset="0"/>
                <a:cs typeface="NikoshBAN" panose="02000000000000000000" pitchFamily="2" charset="0"/>
              </a:rPr>
              <a:t> رب </a:t>
            </a:r>
            <a:r>
              <a:rPr lang="ar-SA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ارحمحما كما ربياني صغير</a:t>
            </a:r>
            <a:r>
              <a:rPr lang="ar-SA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</a:t>
            </a:r>
            <a:endParaRPr lang="en-US" sz="36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SA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ar-SA" sz="3600" dirty="0" smtClean="0">
                <a:solidFill>
                  <a:srgbClr val="00B050"/>
                </a:solidFill>
                <a:latin typeface="Arial" panose="020B0604020202020204" pitchFamily="34" charset="0"/>
                <a:cs typeface="+mj-cs"/>
              </a:rPr>
              <a:t>الالتماس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তথা অনুরোধ করা। যেমন সমকক্ষ কাউকে বলা-</a:t>
            </a:r>
            <a:r>
              <a:rPr lang="ar-SA" sz="3600" dirty="0" smtClean="0">
                <a:solidFill>
                  <a:srgbClr val="00B050"/>
                </a:solidFill>
                <a:latin typeface="Arial" panose="020B0604020202020204" pitchFamily="34" charset="0"/>
                <a:cs typeface="+mj-cs"/>
              </a:rPr>
              <a:t>اعطني الكتاب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72" y="4407175"/>
            <a:ext cx="5407630" cy="115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2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0309" y="3721994"/>
            <a:ext cx="10637950" cy="230832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৩।</a:t>
            </a:r>
            <a:r>
              <a:rPr lang="ar-S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التمني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তথা-আখাঙ্খা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অর্থে।যেমন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ar-SA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الا ايهاالليل الطويل الا انجل*بصبح وماالاصباح منك بامثل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ইমরুল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কায়েস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বিরহের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রজনীকে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বলেন,হে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রজনী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উদ্ভাষিত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হও।যদিও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9" y="618186"/>
            <a:ext cx="4893971" cy="24083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741" y="618187"/>
            <a:ext cx="4708602" cy="22280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93949" y="2261456"/>
            <a:ext cx="1700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70244" y="2261455"/>
            <a:ext cx="2807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60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673" y="848299"/>
            <a:ext cx="10492431" cy="1079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7283" y="927847"/>
            <a:ext cx="10659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r-SA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الارشاد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তথা-সদুপদেশ প্রদান করা অর্থে।যেমন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ar-SA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اذا تداينتم بدين الي اجل مسمي فاكتبوه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5586" y="2999232"/>
            <a:ext cx="10311787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5।</a:t>
            </a:r>
            <a:r>
              <a:rPr lang="ar-S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التهديد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তথা ধমক প্রদান করা অর্থে।যেমন-</a:t>
            </a:r>
            <a:endParaRPr lang="ar-SA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اعملوا ما شءتم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যা ইচ্ছা তাই করো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7282" y="4778890"/>
            <a:ext cx="10659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</a:t>
            </a:r>
            <a:r>
              <a:rPr lang="ar-SA" sz="3600" dirty="0" smtClean="0">
                <a:solidFill>
                  <a:srgbClr val="00B050"/>
                </a:solidFill>
                <a:latin typeface="Arial" panose="020B0604020202020204" pitchFamily="34" charset="0"/>
                <a:cs typeface="+mj-cs"/>
              </a:rPr>
              <a:t>التعجيز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তথা অপারগ করা অর্থে।যেমন-</a:t>
            </a:r>
            <a:endParaRPr lang="ar-SA" sz="3600" dirty="0" smtClean="0">
              <a:solidFill>
                <a:srgbClr val="00B050"/>
              </a:solidFill>
              <a:latin typeface="Arial" panose="020B0604020202020204" pitchFamily="34" charset="0"/>
              <a:cs typeface="+mj-cs"/>
            </a:endParaRPr>
          </a:p>
          <a:p>
            <a:r>
              <a:rPr lang="ar-SA" sz="3600" dirty="0" smtClean="0">
                <a:solidFill>
                  <a:srgbClr val="7030A0"/>
                </a:solidFill>
                <a:latin typeface="Arial" panose="020B0604020202020204" pitchFamily="34" charset="0"/>
                <a:cs typeface="+mj-cs"/>
              </a:rPr>
              <a:t>فاتوا بسورةمن مثله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এ সুরার অনুরুপ আরেকটি আনয়ন কর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30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0501" y="914400"/>
            <a:ext cx="10025349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</a:t>
            </a:r>
            <a:r>
              <a:rPr lang="ar-S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الاهانة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তথা অপমান করা অর্থে।যেমন-</a:t>
            </a:r>
            <a:endParaRPr lang="ar-SA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كونوحجارة اوحديدا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পাথর কিংবা লোহা হয়ে  যাও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3719" y="2914228"/>
            <a:ext cx="9650777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৮।</a:t>
            </a:r>
            <a:r>
              <a:rPr lang="ar-S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الاباحة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তথা বৈধতা প্রদান করা অর্থে।যেমন-</a:t>
            </a:r>
            <a:endParaRPr lang="ar-SA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كلوا واشربوا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খাও এবং পান করো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3720" y="4277050"/>
            <a:ext cx="9650776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৯।</a:t>
            </a:r>
            <a:r>
              <a:rPr lang="ar-S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الامتنان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তথা অনুগ্রহ প্রদর্শন করা অর্থে।যেমন-</a:t>
            </a:r>
            <a:endParaRPr lang="ar-SA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كلوا مما رزقكم الله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 তোমাদেরকে যে জীবিকা প্রদান করেছেন তা হতে আহার করো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25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8806" y="1189822"/>
            <a:ext cx="960670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১০।</a:t>
            </a:r>
            <a:r>
              <a:rPr lang="ar-S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التخيير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তথা ইচ্ছা বা স্বাধীনতা প্রদান অর্থে।যেমন-</a:t>
            </a:r>
            <a:endParaRPr lang="ar-SA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خذ هذا او ذاك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ঐটা অথবা সেটা গ্রহন 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0501" y="2952521"/>
            <a:ext cx="9805012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১১।</a:t>
            </a:r>
            <a:r>
              <a:rPr lang="ar-S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التسوية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তথা সমতা প্রকাশ করা অর্থে।যেমন-</a:t>
            </a:r>
            <a:endParaRPr lang="ar-SA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اصبروا اولا تصبروا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ধৈর্যধারণ করো অথবা না করো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0501" y="4340179"/>
            <a:ext cx="9683206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১২।</a:t>
            </a:r>
            <a:r>
              <a:rPr lang="ar-S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الاكرام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তথা সম্মান প্রদর্শন করা অর্থে।যেমন-</a:t>
            </a:r>
            <a:endParaRPr lang="ar-SA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ادخلوها بسلام امنين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জান্নাতে শান্তি,নিরাপত্তার সাথে প্রবেশ করো</a:t>
            </a:r>
            <a:endParaRPr lang="ar-SA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03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7441" y="980501"/>
            <a:ext cx="593809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8294" y="2188168"/>
            <a:ext cx="9948232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r-S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الامر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আভিধানিক ও পারিভাষিক সঙ্গা ক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মেন্ট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4915" y="4003778"/>
            <a:ext cx="9727893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r-S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صيغ الامر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 আমরের সীগাহগুলো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07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6681" y="656822"/>
            <a:ext cx="3193961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5805" y="1750415"/>
            <a:ext cx="10006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১।আমরের সীগাহ কয়টি?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4515" y="2392100"/>
            <a:ext cx="2144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ক় ২টি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199" y="2359220"/>
            <a:ext cx="2485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খ়়-৪টি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3661" y="2392099"/>
            <a:ext cx="2543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1735" y="2392098"/>
            <a:ext cx="1687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ঘ.৫টি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43199" y="2553431"/>
            <a:ext cx="296215" cy="19635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58531" y="2943995"/>
            <a:ext cx="5003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২।ফেলুল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4515" y="3492150"/>
            <a:ext cx="1262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ক.৬টি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5620" y="3528769"/>
            <a:ext cx="1529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খ.৫টি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12523" y="3590579"/>
            <a:ext cx="1439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গ.৩টি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0789" y="3590326"/>
            <a:ext cx="1526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ঘ.৭টি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194515" y="3687021"/>
            <a:ext cx="341290" cy="19503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365160" y="4203778"/>
            <a:ext cx="5431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লামযুক্ত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মুযারে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55312" y="5214702"/>
            <a:ext cx="1526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ক.7টি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43199" y="5233916"/>
            <a:ext cx="1691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৮.টি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14985" y="5233916"/>
            <a:ext cx="1445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৫.টি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77304" y="5214701"/>
            <a:ext cx="1777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৬.টি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306094" y="5452935"/>
            <a:ext cx="206062" cy="14673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8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7" grpId="0"/>
      <p:bldP spid="8" grpId="0"/>
      <p:bldP spid="11" grpId="0" animBg="1"/>
      <p:bldP spid="6" grpId="0"/>
      <p:bldP spid="9" grpId="0"/>
      <p:bldP spid="10" grpId="0"/>
      <p:bldP spid="12" grpId="0"/>
      <p:bldP spid="13" grpId="0"/>
      <p:bldP spid="15" grpId="0" animBg="1"/>
      <p:bldP spid="16" grpId="0"/>
      <p:bldP spid="17" grpId="0"/>
      <p:bldP spid="18" grpId="0"/>
      <p:bldP spid="19" grpId="0"/>
      <p:bldP spid="22" grpId="0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3803" y="1579912"/>
            <a:ext cx="4065224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3803" y="3277518"/>
            <a:ext cx="9573658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متي تخرج صيغ الامرعن معناهاالاصلي الي معان اخر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কখন আমরের সীগাহসমুহ স্বীয় অর্থ ত্যাগ করে অন্যান্য অর্থে ব্যবহার  হয়।উদাহরণসহ শিখবে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8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77" y="468555"/>
            <a:ext cx="10803785" cy="58742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2182" y="4636394"/>
            <a:ext cx="5396088" cy="132343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31750"/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4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7279" y="798490"/>
            <a:ext cx="5447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7279" y="2287797"/>
            <a:ext cx="83970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সাবেকুন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নাহার</a:t>
            </a:r>
            <a:endParaRPr lang="en-US" sz="4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আরবি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পশ্চিমচাল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4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</a:t>
            </a:r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োয়ারা,চট্টগ্রাম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01566" y="528034"/>
            <a:ext cx="3799268" cy="31700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ও২য়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বালাগাত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মানতিক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 অধ্যায়</a:t>
            </a:r>
          </a:p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পাঠঃ৯ ও ১০</a:t>
            </a:r>
          </a:p>
        </p:txBody>
      </p:sp>
      <p:sp>
        <p:nvSpPr>
          <p:cNvPr id="8" name="Up Arrow 7"/>
          <p:cNvSpPr/>
          <p:nvPr/>
        </p:nvSpPr>
        <p:spPr>
          <a:xfrm>
            <a:off x="6375042" y="994702"/>
            <a:ext cx="244699" cy="22250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2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483" y="3822251"/>
            <a:ext cx="3771648" cy="2169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0012" y="639365"/>
            <a:ext cx="482957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এবং ছবিটি লক্ষ্য 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3051" y="3029772"/>
            <a:ext cx="3203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ো কিসের সীগাহ?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6244" y="4587738"/>
            <a:ext cx="470451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ar-SA" sz="3200" dirty="0" smtClean="0">
                <a:latin typeface="NikoshBAN" panose="02000000000000000000" pitchFamily="2" charset="0"/>
                <a:cs typeface="Arial" panose="020B0604020202020204" pitchFamily="34" charset="0"/>
              </a:rPr>
              <a:t>امر</a:t>
            </a:r>
            <a:r>
              <a:rPr lang="en-US" sz="3200" dirty="0" err="1" smtClean="0">
                <a:latin typeface="NikoshBAN" panose="02000000000000000000" pitchFamily="2" charset="0"/>
                <a:cs typeface="Arial" panose="020B0604020202020204" pitchFamily="34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Arial" panose="020B0604020202020204" pitchFamily="34" charset="0"/>
              </a:rPr>
              <a:t>সীগাহ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61009" y="3478313"/>
            <a:ext cx="4604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ছবিটির লোকটি কি বলেছেন?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Left Arrow 30"/>
          <p:cNvSpPr/>
          <p:nvPr/>
        </p:nvSpPr>
        <p:spPr>
          <a:xfrm flipV="1">
            <a:off x="6160931" y="5164810"/>
            <a:ext cx="1635616" cy="7525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951925" y="5248703"/>
            <a:ext cx="1120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اخرج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8675" y="5272961"/>
            <a:ext cx="2392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বের হও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3792" y="1726846"/>
            <a:ext cx="8886422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ar-SA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افعل-افعلا-افعلوا-افعلى-افعلا-افعلن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11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/>
      <p:bldP spid="27" grpId="0" animBg="1"/>
      <p:bldP spid="28" grpId="0"/>
      <p:bldP spid="32" grpId="0"/>
      <p:bldP spid="3" grpId="0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0637" y="1648495"/>
            <a:ext cx="327123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6700" y="2807593"/>
            <a:ext cx="2575774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ar-S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الامر </a:t>
            </a:r>
            <a:r>
              <a:rPr lang="ar-SA" sz="4000" dirty="0"/>
              <a:t>وصيغها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599" y="4108811"/>
            <a:ext cx="5460643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 এবং তার সীগাহসমূহের বর্ণনা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25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0012" y="1075387"/>
            <a:ext cx="110243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শক্ষা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র্থীরা –</a:t>
            </a:r>
          </a:p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ar-SA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الامر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আভিধানিক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ar-SA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الامر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পারিভাষিক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ar-SA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صيغ الامر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r-SA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الامر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সীগাহ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ar-SA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الامر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তলবুল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6371" y="772732"/>
            <a:ext cx="264017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14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9099" y="1017431"/>
            <a:ext cx="1016143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SA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الامر</a:t>
            </a:r>
            <a:r>
              <a:rPr lang="bn-I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এ</a:t>
            </a:r>
            <a:r>
              <a:rPr lang="bn-IN" sz="3600" dirty="0" smtClean="0">
                <a:latin typeface="Arial" panose="020B0604020202020204" pitchFamily="34" charset="0"/>
                <a:cs typeface="NikoshBAN" panose="02000000000000000000" pitchFamily="2" charset="0"/>
              </a:rPr>
              <a:t>র আভিধানিক অর্থঃ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87155" y="974223"/>
            <a:ext cx="6232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 smtClean="0">
                <a:solidFill>
                  <a:srgbClr val="7030A0"/>
                </a:solidFill>
                <a:latin typeface="NikoshBAN" panose="02000000000000000000" pitchFamily="2" charset="0"/>
                <a:cs typeface="Arial" panose="020B0604020202020204" pitchFamily="34" charset="0"/>
              </a:rPr>
              <a:t>امر</a:t>
            </a:r>
            <a:r>
              <a:rPr lang="en-US" sz="32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একবচন,বহুবচন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r-SA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اوامر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9099" y="1895288"/>
            <a:ext cx="10161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মূলবর্ণ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r-SA" sz="3200" dirty="0" smtClean="0">
                <a:solidFill>
                  <a:srgbClr val="00B0F0"/>
                </a:solidFill>
                <a:latin typeface="NikoshBAN" panose="02000000000000000000" pitchFamily="2" charset="0"/>
                <a:cs typeface="Arial" panose="020B0604020202020204" pitchFamily="34" charset="0"/>
              </a:rPr>
              <a:t>ا+م+ر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বাবে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r-SA" sz="3200" dirty="0" smtClean="0">
                <a:solidFill>
                  <a:srgbClr val="00B0F0"/>
                </a:solidFill>
                <a:latin typeface="NikoshBAN" panose="02000000000000000000" pitchFamily="2" charset="0"/>
                <a:cs typeface="Arial" panose="020B0604020202020204" pitchFamily="34" charset="0"/>
              </a:rPr>
              <a:t>نصر-ينصر</a:t>
            </a:r>
            <a:r>
              <a:rPr lang="ar-EG" sz="3200" dirty="0" smtClean="0">
                <a:solidFill>
                  <a:srgbClr val="00B0F0"/>
                </a:solidFill>
                <a:latin typeface="NikoshBAN" panose="02000000000000000000" pitchFamily="2" charset="0"/>
                <a:cs typeface="Arial" panose="020B0604020202020204" pitchFamily="34" charset="0"/>
              </a:rPr>
              <a:t>ِ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Arial" panose="020B0604020202020204" pitchFamily="34" charset="0"/>
              </a:rPr>
              <a:t>এর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Arial" panose="020B0604020202020204" pitchFamily="34" charset="0"/>
              </a:rPr>
              <a:t>মাসদার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8343" y="2800406"/>
            <a:ext cx="10045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Arial" panose="020B0604020202020204" pitchFamily="34" charset="0"/>
                <a:cs typeface="NikoshBAN" panose="02000000000000000000" pitchFamily="2" charset="0"/>
              </a:rPr>
              <a:t>অর্থ হল-</a:t>
            </a:r>
            <a:endParaRPr lang="en-US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3506" y="3102368"/>
            <a:ext cx="8807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 smtClean="0">
                <a:solidFill>
                  <a:srgbClr val="00B050"/>
                </a:solidFill>
                <a:latin typeface="NikoshBAN" panose="02000000000000000000" pitchFamily="2" charset="0"/>
                <a:cs typeface="+mj-cs"/>
              </a:rPr>
              <a:t>القضاء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+mj-cs"/>
              </a:rPr>
              <a:t>-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+mj-cs"/>
              </a:rPr>
              <a:t>তথা-ফায়সালা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+mj-cs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+mj-cs"/>
              </a:rPr>
              <a:t>করা-যেমন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+mj-cs"/>
              </a:rPr>
              <a:t>-</a:t>
            </a:r>
            <a:r>
              <a:rPr lang="ar-SA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الاله الخلق والامر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+mj-cs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764406" y="3369228"/>
            <a:ext cx="953036" cy="1750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44319" y="3958328"/>
            <a:ext cx="4146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663392" y="4085886"/>
            <a:ext cx="1054050" cy="2216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717442" y="4055895"/>
            <a:ext cx="2032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الحكم</a:t>
            </a:r>
            <a:endParaRPr lang="en-US" sz="3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1515" y="4019608"/>
            <a:ext cx="6960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</a:t>
            </a:r>
            <a:r>
              <a:rPr lang="bn-IN" sz="3600" dirty="0" smtClean="0">
                <a:solidFill>
                  <a:srgbClr val="00B0F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নির্দেশ দেয়া৷যেমন</a:t>
            </a:r>
            <a:r>
              <a:rPr lang="ar-SA" sz="3600" dirty="0" smtClean="0">
                <a:solidFill>
                  <a:srgbClr val="00B0F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وما امرو الا ليعبدوا </a:t>
            </a:r>
            <a:r>
              <a:rPr lang="ar-SA" sz="4400" dirty="0" smtClean="0">
                <a:solidFill>
                  <a:srgbClr val="00B0F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الله</a:t>
            </a:r>
            <a:endParaRPr lang="en-US" sz="4400" dirty="0">
              <a:solidFill>
                <a:srgbClr val="00B0F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1764406" y="4908176"/>
            <a:ext cx="953036" cy="2823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844319" y="5121571"/>
            <a:ext cx="8476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 smtClean="0">
                <a:solidFill>
                  <a:srgbClr val="00B050"/>
                </a:solidFill>
                <a:latin typeface="NikoshBAN" panose="02000000000000000000" pitchFamily="2" charset="0"/>
                <a:cs typeface="Arial" panose="020B0604020202020204" pitchFamily="34" charset="0"/>
              </a:rPr>
              <a:t>الفعل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তথা-কর্ম।যেমন-</a:t>
            </a:r>
            <a:r>
              <a:rPr lang="ar-SA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و</a:t>
            </a:r>
            <a:r>
              <a:rPr lang="ar-SA" sz="3600" dirty="0" smtClean="0">
                <a:solidFill>
                  <a:srgbClr val="00B050"/>
                </a:solidFill>
                <a:latin typeface="NikoshBAN" panose="02000000000000000000" pitchFamily="2" charset="0"/>
                <a:cs typeface="+mj-cs"/>
              </a:rPr>
              <a:t>ما امرفرعون برشي</a:t>
            </a:r>
            <a:r>
              <a:rPr lang="ar-SA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</a:t>
            </a:r>
            <a:r>
              <a:rPr lang="bn-IN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ইত্যাদি।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00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1" grpId="0"/>
      <p:bldP spid="12" grpId="0"/>
      <p:bldP spid="4" grpId="0"/>
      <p:bldP spid="5" grpId="0" animBg="1"/>
      <p:bldP spid="8" grpId="0" animBg="1"/>
      <p:bldP spid="13" grpId="0"/>
      <p:bldP spid="18" grpId="0"/>
      <p:bldP spid="16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3720" y="1684569"/>
            <a:ext cx="10278738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দুরুসুল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বালাগাত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প্রণেতা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r-SA" sz="3600" dirty="0" smtClean="0">
                <a:solidFill>
                  <a:srgbClr val="002060"/>
                </a:solidFill>
                <a:latin typeface="NikoshBAN" panose="02000000000000000000" pitchFamily="2" charset="0"/>
                <a:cs typeface="Arial" panose="020B0604020202020204" pitchFamily="34" charset="0"/>
              </a:rPr>
              <a:t>الامر هوطلب الفعل على وجه الاستعلاء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Arial" panose="020B0604020202020204" pitchFamily="34" charset="0"/>
              </a:rPr>
              <a:t>অর্থা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Arial" panose="020B0604020202020204" pitchFamily="34" charset="0"/>
              </a:rPr>
              <a:t>ৎ-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আমর”হল-আদেশকারী নিজেকে বড় মনে করে কোন কাজ তলব করা।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3720" y="3844887"/>
            <a:ext cx="9221119" cy="230832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ar-SA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المنار</a:t>
            </a:r>
            <a:r>
              <a:rPr lang="bn-IN" sz="3600" dirty="0" smtClean="0">
                <a:solidFill>
                  <a:srgbClr val="002060"/>
                </a:solidFill>
                <a:latin typeface="Arial" panose="020B0604020202020204" pitchFamily="34" charset="0"/>
                <a:cs typeface="NikoshBAN" panose="02000000000000000000" pitchFamily="2" charset="0"/>
              </a:rPr>
              <a:t>প্রণেতা বলেন-</a:t>
            </a:r>
            <a:r>
              <a:rPr lang="ar-SA" sz="3600" dirty="0" smtClean="0">
                <a:solidFill>
                  <a:srgbClr val="002060"/>
                </a:solidFill>
                <a:latin typeface="Arial" panose="020B0604020202020204" pitchFamily="34" charset="0"/>
                <a:cs typeface="+mj-cs"/>
              </a:rPr>
              <a:t>الامرهوقول القاءل لغيره على سبيل الاستعلاء-افعل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-”আমর “হলো বক্তা নিজেকে উচ্চমর্যাদা সম্পন্ন মনে করে অন্যকে (কোন কাজ সম্পাদনের জন্য) “কর” বলে সম্বোধন করা।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3720" y="632246"/>
            <a:ext cx="6169445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latin typeface="NikoshBAN" panose="02000000000000000000" pitchFamily="2" charset="0"/>
                <a:cs typeface="+mj-cs"/>
              </a:rPr>
              <a:t>الامر</a:t>
            </a:r>
            <a:r>
              <a:rPr lang="bn-IN" sz="3600" b="1" dirty="0" smtClean="0">
                <a:latin typeface="NikoshBAN" panose="02000000000000000000" pitchFamily="2" charset="0"/>
                <a:cs typeface="+mj-cs"/>
              </a:rPr>
              <a:t>এর পারিভাষিক পরিচয়ঃ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21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4086" y="1978985"/>
            <a:ext cx="10631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ar-SA" sz="3600" dirty="0" smtClean="0">
                <a:solidFill>
                  <a:srgbClr val="FF0000"/>
                </a:solidFill>
                <a:latin typeface="NikoshBAN" panose="02000000000000000000" pitchFamily="2" charset="0"/>
                <a:cs typeface="Arial" panose="020B0604020202020204" pitchFamily="34" charset="0"/>
              </a:rPr>
              <a:t>فعل الامر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নির্দেশসূচক</a:t>
            </a:r>
            <a:r>
              <a:rPr lang="ar-SA" sz="3600" dirty="0" smtClean="0">
                <a:solidFill>
                  <a:srgbClr val="FF0000"/>
                </a:solidFill>
                <a:latin typeface="NikoshBAN" panose="02000000000000000000" pitchFamily="2" charset="0"/>
                <a:cs typeface="Arial" panose="020B0604020202020204" pitchFamily="34" charset="0"/>
              </a:rPr>
              <a:t>فعل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যেমন-</a:t>
            </a:r>
            <a:r>
              <a:rPr lang="ar-SA" sz="3600" dirty="0" smtClean="0">
                <a:solidFill>
                  <a:srgbClr val="FF0000"/>
                </a:solidFill>
                <a:latin typeface="NikoshBAN" panose="02000000000000000000" pitchFamily="2" charset="0"/>
                <a:cs typeface="Arial" panose="020B0604020202020204" pitchFamily="34" charset="0"/>
              </a:rPr>
              <a:t>خذو مااتيناكم بقوة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416887" y="3125127"/>
            <a:ext cx="980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58688" y="1995450"/>
            <a:ext cx="2475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(আমি তোমাদের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4086" y="2599838"/>
            <a:ext cx="10128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Arial" panose="020B0604020202020204" pitchFamily="34" charset="0"/>
                <a:cs typeface="NikoshBAN" panose="02000000000000000000" pitchFamily="2" charset="0"/>
              </a:rPr>
              <a:t>যা </a:t>
            </a:r>
            <a:r>
              <a:rPr lang="bn-IN" sz="3600" dirty="0">
                <a:solidFill>
                  <a:srgbClr val="FF0000"/>
                </a:solidFill>
                <a:latin typeface="Arial" panose="020B0604020202020204" pitchFamily="34" charset="0"/>
                <a:cs typeface="NikoshBAN" panose="02000000000000000000" pitchFamily="2" charset="0"/>
              </a:rPr>
              <a:t>দিয়েছি তা </a:t>
            </a:r>
            <a:r>
              <a:rPr lang="bn-IN" sz="3600" dirty="0" smtClean="0">
                <a:solidFill>
                  <a:srgbClr val="FF0000"/>
                </a:solidFill>
                <a:latin typeface="Arial" panose="020B0604020202020204" pitchFamily="34" charset="0"/>
                <a:cs typeface="NikoshBAN" panose="02000000000000000000" pitchFamily="2" charset="0"/>
              </a:rPr>
              <a:t>দৃঢ়ভাবে </a:t>
            </a:r>
            <a:r>
              <a:rPr lang="bn-IN" sz="3600" dirty="0">
                <a:solidFill>
                  <a:srgbClr val="FF0000"/>
                </a:solidFill>
                <a:latin typeface="Arial" panose="020B0604020202020204" pitchFamily="34" charset="0"/>
                <a:cs typeface="NikoshBAN" panose="02000000000000000000" pitchFamily="2" charset="0"/>
              </a:rPr>
              <a:t>আক</a:t>
            </a:r>
            <a:r>
              <a:rPr lang="bn-IN" sz="3600" dirty="0" smtClean="0">
                <a:solidFill>
                  <a:srgbClr val="FF0000"/>
                </a:solidFill>
                <a:latin typeface="Arial" panose="020B0604020202020204" pitchFamily="34" charset="0"/>
                <a:cs typeface="NikoshBAN" panose="02000000000000000000" pitchFamily="2" charset="0"/>
              </a:rPr>
              <a:t>ড়ে</a:t>
            </a:r>
            <a:r>
              <a:rPr lang="bn-IN" sz="3600" dirty="0" smtClean="0">
                <a:latin typeface="Arial" panose="020B0604020202020204" pitchFamily="34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latin typeface="Arial" panose="020B0604020202020204" pitchFamily="34" charset="0"/>
                <a:cs typeface="NikoshBAN" panose="02000000000000000000" pitchFamily="2" charset="0"/>
              </a:rPr>
              <a:t>ধর)এখানে-</a:t>
            </a:r>
            <a:r>
              <a:rPr lang="ar-SA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خذو</a:t>
            </a:r>
            <a:r>
              <a:rPr lang="bn-IN" sz="3600" dirty="0" smtClean="0">
                <a:solidFill>
                  <a:srgbClr val="FF0000"/>
                </a:solidFill>
                <a:latin typeface="Arial" panose="020B0604020202020204" pitchFamily="34" charset="0"/>
                <a:cs typeface="+mj-cs"/>
              </a:rPr>
              <a:t>শব্দটি-</a:t>
            </a:r>
            <a:r>
              <a:rPr lang="ar-SA" sz="3600" dirty="0" smtClean="0">
                <a:solidFill>
                  <a:srgbClr val="00B0F0"/>
                </a:solidFill>
                <a:latin typeface="Arial" panose="020B0604020202020204" pitchFamily="34" charset="0"/>
                <a:cs typeface="+mj-cs"/>
              </a:rPr>
              <a:t>فعل الامر</a:t>
            </a:r>
            <a:endParaRPr lang="en-US" sz="3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1006" y="3257332"/>
            <a:ext cx="9639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নির্দেশসূচক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ফেল”এর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৬টিঃ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44098" y="4649274"/>
            <a:ext cx="10058944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ar-S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١ـ افعل٢ـ افعلا٣ـ افعلوا٤ـ افعلئ٥ـ افعلا٦ـ افعلن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65244" y="1061072"/>
            <a:ext cx="711689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latin typeface="NikoshBAN" panose="02000000000000000000" pitchFamily="2" charset="0"/>
                <a:cs typeface="Arial" panose="020B0604020202020204" pitchFamily="34" charset="0"/>
              </a:rPr>
              <a:t>صيغ الامر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“আমর” এর সীগাহ মোট চারটিঃ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04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5" grpId="0"/>
      <p:bldP spid="16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1851" y="1037417"/>
            <a:ext cx="935332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ar-SA" sz="3600" dirty="0" smtClean="0">
                <a:latin typeface="NikoshBAN" panose="02000000000000000000" pitchFamily="2" charset="0"/>
                <a:cs typeface="Arial" panose="020B0604020202020204" pitchFamily="34" charset="0"/>
              </a:rPr>
              <a:t>الامضارع المقرون بلام الامر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“লামে আমর”যুক্ত ফেলে মুযারে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4054" y="2524694"/>
            <a:ext cx="8582139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“লামযুক্ত ফেলে মুযারে”এর ওজন ছয়টি।যথাঃ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15248" y="3977089"/>
            <a:ext cx="1586429" cy="57287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ليفعلن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06339" y="3928429"/>
            <a:ext cx="1608462" cy="6701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لتفعلا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219464" y="3928429"/>
            <a:ext cx="1839814" cy="63714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لتفعل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536881" y="3977089"/>
            <a:ext cx="1337424" cy="56369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ليفلوا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03314" y="3922004"/>
            <a:ext cx="107965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ar-S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ليفعل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50005" y="3851211"/>
            <a:ext cx="1410159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ar-S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ليفعلا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06339" y="5299113"/>
            <a:ext cx="9127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latin typeface="NikoshBAN" panose="02000000000000000000" pitchFamily="2" charset="0"/>
                <a:cs typeface="Arial" panose="020B0604020202020204" pitchFamily="34" charset="0"/>
              </a:rPr>
              <a:t>لينفق ذو سعة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সামর্থবান যেন সামর্থ্য অনুযায়ী ব্যয় করে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1606" y="5166909"/>
            <a:ext cx="1784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07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9" grpId="0" animBg="1"/>
      <p:bldP spid="21" grpId="0"/>
      <p:bldP spid="2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1377</TotalTime>
  <Words>735</Words>
  <Application>Microsoft Office PowerPoint</Application>
  <PresentationFormat>Widescreen</PresentationFormat>
  <Paragraphs>110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 Unicode MS</vt:lpstr>
      <vt:lpstr>Arial</vt:lpstr>
      <vt:lpstr>Garamond</vt:lpstr>
      <vt:lpstr>NikoshBAN</vt:lpstr>
      <vt:lpstr>Times New Roman</vt:lpstr>
      <vt:lpstr>Vrinda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Sabu Subu</dc:creator>
  <cp:lastModifiedBy>Sabu Subu</cp:lastModifiedBy>
  <cp:revision>192</cp:revision>
  <dcterms:created xsi:type="dcterms:W3CDTF">2019-11-10T11:29:40Z</dcterms:created>
  <dcterms:modified xsi:type="dcterms:W3CDTF">2020-09-19T04:21:20Z</dcterms:modified>
</cp:coreProperties>
</file>