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7" r:id="rId2"/>
    <p:sldId id="26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72A"/>
    <a:srgbClr val="94287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163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02A26-0580-4F91-8E20-98630E4CAE2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219DB-806D-48E1-A117-085F1E280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219DB-806D-48E1-A117-085F1E28046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4.wmf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-185648"/>
            <a:ext cx="6248400" cy="186204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11500" dirty="0">
                <a:solidFill>
                  <a:srgbClr val="94287D"/>
                </a:solidFill>
                <a:latin typeface="Nikosh" pitchFamily="2" charset="0"/>
                <a:cs typeface="Nikosh" pitchFamily="2" charset="0"/>
              </a:rPr>
              <a:t>স্বাগ</a:t>
            </a:r>
            <a:r>
              <a:rPr lang="en-US" sz="11500" dirty="0">
                <a:solidFill>
                  <a:srgbClr val="94287D"/>
                </a:solidFill>
                <a:latin typeface="Nikosh" pitchFamily="2" charset="0"/>
                <a:cs typeface="Nikosh" pitchFamily="2" charset="0"/>
              </a:rPr>
              <a:t>ত</a:t>
            </a:r>
            <a:r>
              <a:rPr lang="bn-BD" sz="11500" dirty="0">
                <a:solidFill>
                  <a:srgbClr val="94287D"/>
                </a:solidFill>
                <a:latin typeface="Nikosh" pitchFamily="2" charset="0"/>
                <a:cs typeface="Nikosh" pitchFamily="2" charset="0"/>
              </a:rPr>
              <a:t>ম</a:t>
            </a:r>
            <a:endParaRPr lang="en-US" sz="11500" dirty="0">
              <a:solidFill>
                <a:srgbClr val="94287D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80066144-086C-164D-8246-024267169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3675"/>
            <a:ext cx="9144000" cy="56143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14783"/>
            <a:ext cx="5588368" cy="773044"/>
          </a:xfrm>
          <a:solidFill>
            <a:srgbClr val="00B05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bn-BD" sz="5400" dirty="0">
                <a:solidFill>
                  <a:schemeClr val="accent3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ড়ি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র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bn-BD" sz="5400" dirty="0">
                <a:solidFill>
                  <a:schemeClr val="accent3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ঃ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971800"/>
            <a:ext cx="6324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১</a:t>
            </a:r>
            <a:r>
              <a:rPr lang="bn-B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।বর্গ নির্ণয় কর । </a:t>
            </a:r>
          </a:p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  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a+b-2c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, 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2x</a:t>
            </a:r>
            <a:r>
              <a:rPr lang="en-US" sz="4000" b="1" baseline="30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2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+3a</a:t>
            </a:r>
            <a:r>
              <a:rPr lang="bn-B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bn-B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২। উৎপাদকে বিশ্লেষণ কর।</a:t>
            </a:r>
          </a:p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  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144z</a:t>
            </a:r>
            <a:r>
              <a:rPr lang="en-US" sz="4000" b="1" baseline="30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2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+24z+1</a:t>
            </a:r>
            <a:r>
              <a:rPr lang="bn-BD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" pitchFamily="2" charset="0"/>
                <a:cs typeface="Nikosh" pitchFamily="2" charset="0"/>
              </a:rPr>
              <a:t>  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endParaRPr lang="en-US" sz="1400" dirty="0">
              <a:solidFill>
                <a:schemeClr val="accent3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0"/>
            <a:ext cx="8382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r>
              <a:rPr lang="bn-BD" sz="13800" dirty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5B9E69E3-3E27-3043-B1AD-82C7625E5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2" y="2528887"/>
            <a:ext cx="8558694" cy="4329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1" y="404928"/>
            <a:ext cx="4846246" cy="60739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মোঃ রফিকুল ইসলাম সহকারি শিক্ষক      চরআত্রা আজিজিয়া উচ্চ বিদ্যালয়                     নড়িয়া, শরীয়তপুর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5F6C3BB-15A2-9446-BB23-ED5603397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304" y="1371599"/>
            <a:ext cx="3863838" cy="431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6714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448342"/>
            <a:ext cx="80772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বিষয়ঃ সাধারণ গণিত (বীজগণিত)</a:t>
            </a:r>
          </a:p>
          <a:p>
            <a:r>
              <a:rPr lang="bn-BD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বিষয়বস্তুঃ বীজগ</a:t>
            </a:r>
            <a:r>
              <a:rPr lang="en-US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া</a:t>
            </a:r>
            <a:r>
              <a:rPr lang="bn-BD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নিত</a:t>
            </a:r>
            <a:r>
              <a:rPr lang="en-US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ী</a:t>
            </a:r>
            <a:r>
              <a:rPr lang="bn-BD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য় রাশি </a:t>
            </a:r>
          </a:p>
          <a:p>
            <a:r>
              <a:rPr lang="bn-BD" sz="44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সময়ঃ ১০.৩০ মিঃ</a:t>
            </a:r>
          </a:p>
          <a:p>
            <a:endParaRPr lang="en-US" sz="12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873204"/>
            <a:ext cx="4267200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u="sng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সপ্তম শ্রেণিঃ</a:t>
            </a:r>
            <a:r>
              <a:rPr lang="bn-BD" sz="66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316301"/>
            <a:ext cx="777240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১।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a+b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sz="4000" baseline="30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</a:t>
            </a:r>
            <a:r>
              <a:rPr lang="bn-BD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এর সূত্রটি বলতে পারবে।</a:t>
            </a:r>
          </a:p>
          <a:p>
            <a:r>
              <a:rPr lang="bn-BD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২।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a+b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sz="4000" baseline="30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 </a:t>
            </a:r>
            <a:r>
              <a:rPr lang="bn-BD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এর সূত্রটি জ্যামিতিক  প্রমান করতে পারবে।  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r>
              <a:rPr lang="bn-BD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৩।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a+b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sz="4000" baseline="30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 </a:t>
            </a:r>
            <a:r>
              <a:rPr lang="bn-BD" sz="4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এর সূত্রটি ব্যবহার করে সমস্যা সমাধান করতে পারবে।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5227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6800" y="962561"/>
            <a:ext cx="73152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u="sng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শিখন ফলঃ </a:t>
            </a:r>
            <a:endParaRPr lang="en-US" u="sng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791200" y="1371600"/>
            <a:ext cx="2057400" cy="1905000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" name="Left Brace 17"/>
          <p:cNvSpPr>
            <a:spLocks/>
          </p:cNvSpPr>
          <p:nvPr/>
        </p:nvSpPr>
        <p:spPr bwMode="auto">
          <a:xfrm rot="5400000">
            <a:off x="6627812" y="150812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" name="Left Brace 17"/>
          <p:cNvSpPr>
            <a:spLocks/>
          </p:cNvSpPr>
          <p:nvPr/>
        </p:nvSpPr>
        <p:spPr bwMode="auto">
          <a:xfrm>
            <a:off x="5257801" y="1371600"/>
            <a:ext cx="457200" cy="19050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00800" y="533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a+b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4647" y="1828800"/>
            <a:ext cx="615553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a+b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190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 err="1">
                <a:solidFill>
                  <a:schemeClr val="bg1"/>
                </a:solidFill>
              </a:rPr>
              <a:t>a+b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  <a:r>
              <a:rPr lang="en-US" sz="4000" baseline="30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76400" y="1298576"/>
            <a:ext cx="2057400" cy="1905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Left Brace 17"/>
          <p:cNvSpPr>
            <a:spLocks/>
          </p:cNvSpPr>
          <p:nvPr/>
        </p:nvSpPr>
        <p:spPr bwMode="auto">
          <a:xfrm rot="5400000">
            <a:off x="2513012" y="77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" name="Left Brace 17"/>
          <p:cNvSpPr>
            <a:spLocks/>
          </p:cNvSpPr>
          <p:nvPr/>
        </p:nvSpPr>
        <p:spPr bwMode="auto">
          <a:xfrm>
            <a:off x="1143001" y="1298576"/>
            <a:ext cx="457200" cy="19050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14600" y="533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847" y="1905000"/>
            <a:ext cx="615553" cy="533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38400" y="1831976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a</a:t>
            </a:r>
            <a:r>
              <a:rPr lang="en-US" sz="4000" baseline="30000" dirty="0" err="1">
                <a:solidFill>
                  <a:schemeClr val="bg1"/>
                </a:solidFill>
              </a:rPr>
              <a:t>2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/>
      <p:bldP spid="22" grpId="0"/>
      <p:bldP spid="23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809685"/>
            <a:ext cx="7543800" cy="4524315"/>
            <a:chOff x="762000" y="381000"/>
            <a:chExt cx="7543800" cy="4524315"/>
          </a:xfrm>
          <a:solidFill>
            <a:srgbClr val="FFFF00"/>
          </a:solidFill>
        </p:grpSpPr>
        <p:sp>
          <p:nvSpPr>
            <p:cNvPr id="3" name="TextBox 2"/>
            <p:cNvSpPr txBox="1"/>
            <p:nvPr/>
          </p:nvSpPr>
          <p:spPr>
            <a:xfrm>
              <a:off x="1066800" y="381000"/>
              <a:ext cx="43434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62000" y="381000"/>
              <a:ext cx="7543800" cy="452431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a.a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= a</a:t>
              </a:r>
              <a:r>
                <a:rPr lang="en-US" sz="7200" baseline="300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a.b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b.b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7200" baseline="300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7200" baseline="300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a+b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).(</a:t>
              </a:r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a+b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 =(</a:t>
              </a:r>
              <a:r>
                <a:rPr lang="en-US" sz="7200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a+b</a:t>
              </a:r>
              <a:r>
                <a:rPr lang="en-US" sz="72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7200" baseline="300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791200" y="1371600"/>
              <a:ext cx="2057400" cy="19050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" name="Left Brace 17"/>
            <p:cNvSpPr>
              <a:spLocks/>
            </p:cNvSpPr>
            <p:nvPr/>
          </p:nvSpPr>
          <p:spPr bwMode="auto">
            <a:xfrm rot="5400000">
              <a:off x="6627812" y="150812"/>
              <a:ext cx="307975" cy="1981200"/>
            </a:xfrm>
            <a:prstGeom prst="leftBrace">
              <a:avLst>
                <a:gd name="adj1" fmla="val 8339"/>
                <a:gd name="adj2" fmla="val 50000"/>
              </a:avLst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7" name="Left Brace 17"/>
            <p:cNvSpPr>
              <a:spLocks/>
            </p:cNvSpPr>
            <p:nvPr/>
          </p:nvSpPr>
          <p:spPr bwMode="auto">
            <a:xfrm>
              <a:off x="5257801" y="1371600"/>
              <a:ext cx="457200" cy="1905000"/>
            </a:xfrm>
            <a:prstGeom prst="leftBrace">
              <a:avLst>
                <a:gd name="adj1" fmla="val 8339"/>
                <a:gd name="adj2" fmla="val 50000"/>
              </a:avLst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533400"/>
              <a:ext cx="9144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chemeClr val="accent3">
                      <a:lumMod val="75000"/>
                    </a:schemeClr>
                  </a:solidFill>
                </a:rPr>
                <a:t>a+b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94647" y="1828800"/>
              <a:ext cx="615553" cy="838200"/>
            </a:xfrm>
            <a:prstGeom prst="rect">
              <a:avLst/>
            </a:prstGeom>
            <a:grpFill/>
          </p:spPr>
          <p:txBody>
            <a:bodyPr vert="vert270" wrap="square" rtlCol="0">
              <a:spAutoFit/>
            </a:bodyPr>
            <a:lstStyle/>
            <a:p>
              <a:r>
                <a:rPr lang="en-US" sz="2800" dirty="0" err="1">
                  <a:solidFill>
                    <a:schemeClr val="accent3">
                      <a:lumMod val="75000"/>
                    </a:schemeClr>
                  </a:solidFill>
                </a:rPr>
                <a:t>a+b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96000" y="1905000"/>
              <a:ext cx="1676400" cy="70788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en-US" sz="4000" dirty="0" err="1">
                  <a:solidFill>
                    <a:schemeClr val="accent3">
                      <a:lumMod val="75000"/>
                    </a:schemeClr>
                  </a:solidFill>
                </a:rPr>
                <a:t>a+b</a:t>
              </a:r>
              <a:r>
                <a:rPr lang="en-US" sz="4000" dirty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  <a:r>
                <a:rPr lang="en-US" sz="4000" baseline="30000" dirty="0">
                  <a:solidFill>
                    <a:schemeClr val="accent3">
                      <a:lumMod val="75000"/>
                    </a:schemeClr>
                  </a:solidFill>
                </a:rPr>
                <a:t>2</a:t>
              </a:r>
            </a:p>
          </p:txBody>
        </p:sp>
      </p:grp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762000"/>
            <a:ext cx="20574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90600" y="2667000"/>
            <a:ext cx="2057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0" y="762000"/>
            <a:ext cx="762000" cy="1905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0" y="2667000"/>
            <a:ext cx="7620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00800" y="3657600"/>
            <a:ext cx="762000" cy="1905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810000" y="4267200"/>
            <a:ext cx="2057400" cy="762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924800" y="4267200"/>
            <a:ext cx="7620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990600" y="3810000"/>
            <a:ext cx="2057400" cy="1905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" name="Plus 9"/>
          <p:cNvSpPr/>
          <p:nvPr/>
        </p:nvSpPr>
        <p:spPr bwMode="auto">
          <a:xfrm>
            <a:off x="3276600" y="44958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Plus 10"/>
          <p:cNvSpPr/>
          <p:nvPr/>
        </p:nvSpPr>
        <p:spPr bwMode="auto">
          <a:xfrm>
            <a:off x="7391400" y="44958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Plus 11"/>
          <p:cNvSpPr/>
          <p:nvPr/>
        </p:nvSpPr>
        <p:spPr bwMode="auto">
          <a:xfrm>
            <a:off x="5943600" y="44958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3" name="Left Brace 15"/>
          <p:cNvSpPr>
            <a:spLocks/>
          </p:cNvSpPr>
          <p:nvPr/>
        </p:nvSpPr>
        <p:spPr bwMode="auto">
          <a:xfrm>
            <a:off x="533400" y="7620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 err="1"/>
              <a:t>a+b</a:t>
            </a:r>
            <a:endParaRPr lang="en-US" sz="2800" dirty="0"/>
          </a:p>
        </p:txBody>
      </p:sp>
      <p:sp>
        <p:nvSpPr>
          <p:cNvPr id="15" name="Left Brace 17"/>
          <p:cNvSpPr>
            <a:spLocks/>
          </p:cNvSpPr>
          <p:nvPr/>
        </p:nvSpPr>
        <p:spPr bwMode="auto">
          <a:xfrm rot="5400000">
            <a:off x="1827212" y="-458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1828800" y="87312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Left Brace 19"/>
          <p:cNvSpPr>
            <a:spLocks/>
          </p:cNvSpPr>
          <p:nvPr/>
        </p:nvSpPr>
        <p:spPr bwMode="auto">
          <a:xfrm rot="5400000">
            <a:off x="3276600" y="152400"/>
            <a:ext cx="3048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3290888" y="87312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5000" y="1320800"/>
            <a:ext cx="83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3200" b="1" baseline="30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="1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276600" y="2743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endParaRPr lang="en-US" baseline="3000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4445000"/>
            <a:ext cx="83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3200" baseline="30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7"/>
          <p:cNvSpPr txBox="1">
            <a:spLocks noChangeArrowheads="1"/>
          </p:cNvSpPr>
          <p:nvPr/>
        </p:nvSpPr>
        <p:spPr bwMode="auto">
          <a:xfrm>
            <a:off x="8077200" y="442912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b</a:t>
            </a:r>
            <a:r>
              <a:rPr lang="en-US" sz="2800" baseline="30000" dirty="0" err="1">
                <a:solidFill>
                  <a:schemeClr val="bg1"/>
                </a:solidFill>
              </a:rPr>
              <a:t>2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8247" y="9144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ab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1047" y="38862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ab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1905000" y="27527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ab</a:t>
            </a:r>
            <a:endParaRPr lang="en-US" dirty="0"/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4648200" y="4352925"/>
            <a:ext cx="1066800" cy="523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ab</a:t>
            </a:r>
            <a:endParaRPr lang="en-US" dirty="0"/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953000" y="685800"/>
            <a:ext cx="2743200" cy="2743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" name="Left Brace 33"/>
          <p:cNvSpPr>
            <a:spLocks/>
          </p:cNvSpPr>
          <p:nvPr/>
        </p:nvSpPr>
        <p:spPr bwMode="auto">
          <a:xfrm>
            <a:off x="4495800" y="6858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9" name="Left Brace 34"/>
          <p:cNvSpPr>
            <a:spLocks/>
          </p:cNvSpPr>
          <p:nvPr/>
        </p:nvSpPr>
        <p:spPr bwMode="auto">
          <a:xfrm rot="5400000">
            <a:off x="6096000" y="-9144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032647" y="14478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B0F0"/>
                </a:solidFill>
              </a:rPr>
              <a:t>a+b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1" name="TextBox 37"/>
          <p:cNvSpPr txBox="1">
            <a:spLocks noChangeArrowheads="1"/>
          </p:cNvSpPr>
          <p:nvPr/>
        </p:nvSpPr>
        <p:spPr bwMode="auto">
          <a:xfrm>
            <a:off x="6019800" y="1111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a+b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2" name="TextBox 38"/>
          <p:cNvSpPr txBox="1">
            <a:spLocks noChangeArrowheads="1"/>
          </p:cNvSpPr>
          <p:nvPr/>
        </p:nvSpPr>
        <p:spPr bwMode="auto">
          <a:xfrm>
            <a:off x="5715000" y="1716087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(</a:t>
            </a:r>
            <a:r>
              <a:rPr lang="en-US" sz="3600" dirty="0" err="1"/>
              <a:t>a+b</a:t>
            </a:r>
            <a:r>
              <a:rPr lang="en-US" sz="3600" dirty="0"/>
              <a:t>)</a:t>
            </a:r>
            <a:r>
              <a:rPr lang="en-US" sz="3600" baseline="30000" dirty="0"/>
              <a:t>2</a:t>
            </a:r>
            <a:endParaRPr lang="en-US" sz="2800" baseline="30000" dirty="0"/>
          </a:p>
        </p:txBody>
      </p:sp>
      <p:sp>
        <p:nvSpPr>
          <p:cNvPr id="33" name="TextBox 40"/>
          <p:cNvSpPr txBox="1">
            <a:spLocks noChangeArrowheads="1"/>
          </p:cNvSpPr>
          <p:nvPr/>
        </p:nvSpPr>
        <p:spPr bwMode="auto">
          <a:xfrm>
            <a:off x="2971800" y="5799138"/>
            <a:ext cx="3886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/>
              <a:t>=</a:t>
            </a:r>
            <a:r>
              <a:rPr lang="en-US" sz="4800" dirty="0" err="1"/>
              <a:t>a</a:t>
            </a:r>
            <a:r>
              <a:rPr lang="en-US" sz="4800" baseline="30000" dirty="0" err="1"/>
              <a:t>2</a:t>
            </a:r>
            <a:r>
              <a:rPr lang="en-US" sz="4800" dirty="0" err="1"/>
              <a:t>+2ab+b</a:t>
            </a:r>
            <a:r>
              <a:rPr lang="en-US" sz="4800" baseline="30000" dirty="0" err="1"/>
              <a:t>2</a:t>
            </a:r>
            <a:endParaRPr lang="en-US" sz="4800" baseline="30000" dirty="0"/>
          </a:p>
        </p:txBody>
      </p:sp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274403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3"/>
                </a:solidFill>
              </a:rPr>
              <a:t>(</a:t>
            </a:r>
            <a:r>
              <a:rPr lang="en-US" sz="4800" dirty="0" err="1">
                <a:solidFill>
                  <a:schemeClr val="accent3"/>
                </a:solidFill>
              </a:rPr>
              <a:t>a+2b</a:t>
            </a:r>
            <a:r>
              <a:rPr lang="en-US" sz="4800" dirty="0">
                <a:solidFill>
                  <a:schemeClr val="accent3"/>
                </a:solidFill>
              </a:rPr>
              <a:t>) </a:t>
            </a:r>
            <a:r>
              <a:rPr lang="bn-BD" sz="4800" dirty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এর বর্গ নির্ণয় কর</a:t>
            </a:r>
            <a:endParaRPr lang="en-US" sz="1050" dirty="0">
              <a:solidFill>
                <a:schemeClr val="accent3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133600" y="1143000"/>
            <a:ext cx="2057400" cy="1905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133600" y="3048000"/>
            <a:ext cx="2057400" cy="762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4191000" y="1143000"/>
            <a:ext cx="762000" cy="19050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191000" y="3048000"/>
            <a:ext cx="762000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" name="Left Brace 17"/>
          <p:cNvSpPr>
            <a:spLocks/>
          </p:cNvSpPr>
          <p:nvPr/>
        </p:nvSpPr>
        <p:spPr bwMode="auto">
          <a:xfrm rot="5400000">
            <a:off x="2970212" y="-77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" name="Left Brace 19"/>
          <p:cNvSpPr>
            <a:spLocks/>
          </p:cNvSpPr>
          <p:nvPr/>
        </p:nvSpPr>
        <p:spPr bwMode="auto">
          <a:xfrm rot="5400000">
            <a:off x="4419600" y="533400"/>
            <a:ext cx="3048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71800" y="1778000"/>
            <a:ext cx="83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3200" b="1" baseline="30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="1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4267200" y="313438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4b</a:t>
            </a:r>
            <a:r>
              <a:rPr lang="en-US" sz="2800" baseline="30000" dirty="0" err="1">
                <a:solidFill>
                  <a:schemeClr val="bg1"/>
                </a:solidFill>
              </a:rPr>
              <a:t>2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1247" y="14478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2ab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819400" y="31337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2ab</a:t>
            </a:r>
            <a:endParaRPr lang="en-US" dirty="0"/>
          </a:p>
        </p:txBody>
      </p:sp>
      <p:sp>
        <p:nvSpPr>
          <p:cNvPr id="32" name="Left Brace 15"/>
          <p:cNvSpPr>
            <a:spLocks/>
          </p:cNvSpPr>
          <p:nvPr/>
        </p:nvSpPr>
        <p:spPr bwMode="auto">
          <a:xfrm>
            <a:off x="1752600" y="11430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19200" y="19812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B0F0"/>
                </a:solidFill>
              </a:rPr>
              <a:t>a+2b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95600" y="314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376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2b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255294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১।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x = 3 </a:t>
            </a:r>
            <a:r>
              <a:rPr lang="bn-BD" sz="24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এবং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b = -1 </a:t>
            </a:r>
            <a:r>
              <a:rPr lang="bn-BD" sz="24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হলে নিচের রাশিটির মান নির্ণয় কর।</a:t>
            </a:r>
            <a:r>
              <a:rPr lang="bn-BD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bn-BD" sz="2400" dirty="0">
                <a:solidFill>
                  <a:schemeClr val="accent3">
                    <a:lumMod val="75000"/>
                  </a:schemeClr>
                </a:solidFill>
              </a:rPr>
              <a:t>  </a:t>
            </a:r>
          </a:p>
          <a:p>
            <a:r>
              <a:rPr lang="bn-BD" sz="32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2x+b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sz="3200" baseline="30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-2(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4x</a:t>
            </a:r>
            <a:r>
              <a:rPr lang="en-US" sz="3200" baseline="300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-b</a:t>
            </a:r>
            <a:r>
              <a:rPr lang="en-US" sz="3200" baseline="300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)+(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2x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-b)</a:t>
            </a:r>
            <a:r>
              <a:rPr lang="en-US" sz="3200" baseline="30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2</a:t>
            </a:r>
            <a:r>
              <a:rPr lang="bn-BD" sz="3200" baseline="300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baseline="300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33600" y="1143000"/>
            <a:ext cx="2057400" cy="19050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3600" y="3048000"/>
            <a:ext cx="2057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1143000"/>
            <a:ext cx="762000" cy="19050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91000" y="3048000"/>
            <a:ext cx="762000" cy="7620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" name="Left Brace 17"/>
          <p:cNvSpPr>
            <a:spLocks/>
          </p:cNvSpPr>
          <p:nvPr/>
        </p:nvSpPr>
        <p:spPr bwMode="auto">
          <a:xfrm rot="5400000">
            <a:off x="2970212" y="-77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" name="Left Brace 19"/>
          <p:cNvSpPr>
            <a:spLocks/>
          </p:cNvSpPr>
          <p:nvPr/>
        </p:nvSpPr>
        <p:spPr bwMode="auto">
          <a:xfrm rot="5400000">
            <a:off x="4419600" y="533400"/>
            <a:ext cx="3048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38400" y="1853625"/>
            <a:ext cx="175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3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2x+b</a:t>
            </a:r>
            <a:r>
              <a:rPr lang="bn-BD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  <a:r>
              <a:rPr lang="en-US" sz="3200" b="1" baseline="30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="1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 rot="19562095">
            <a:off x="4120461" y="3183382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2x</a:t>
            </a:r>
            <a:r>
              <a:rPr lang="en-US" dirty="0">
                <a:solidFill>
                  <a:schemeClr val="bg1"/>
                </a:solidFill>
              </a:rPr>
              <a:t>-b)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endParaRPr lang="en-US" sz="2000" baseline="30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1247" y="1295400"/>
            <a:ext cx="615553" cy="15240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4x</a:t>
            </a:r>
            <a:r>
              <a:rPr lang="en-US" sz="2800" baseline="30000" dirty="0" err="1">
                <a:solidFill>
                  <a:schemeClr val="bg1"/>
                </a:solidFill>
              </a:rPr>
              <a:t>2</a:t>
            </a:r>
            <a:r>
              <a:rPr lang="en-US" sz="2800" dirty="0" err="1">
                <a:solidFill>
                  <a:schemeClr val="bg1"/>
                </a:solidFill>
              </a:rPr>
              <a:t>-b</a:t>
            </a:r>
            <a:r>
              <a:rPr lang="en-US" sz="2800" baseline="30000" dirty="0" err="1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14600" y="3209925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(</a:t>
            </a:r>
            <a:r>
              <a:rPr lang="en-US" sz="2800" dirty="0" err="1"/>
              <a:t>4x</a:t>
            </a:r>
            <a:r>
              <a:rPr lang="en-US" sz="2800" baseline="30000" dirty="0" err="1"/>
              <a:t>2</a:t>
            </a:r>
            <a:r>
              <a:rPr lang="en-US" sz="2800" dirty="0" err="1"/>
              <a:t>-b</a:t>
            </a:r>
            <a:r>
              <a:rPr lang="en-US" sz="2800" baseline="30000" dirty="0" err="1"/>
              <a:t>2</a:t>
            </a:r>
            <a:r>
              <a:rPr lang="en-US" sz="2800" dirty="0"/>
              <a:t>)</a:t>
            </a:r>
          </a:p>
        </p:txBody>
      </p:sp>
      <p:sp>
        <p:nvSpPr>
          <p:cNvPr id="13" name="Left Brace 15"/>
          <p:cNvSpPr>
            <a:spLocks/>
          </p:cNvSpPr>
          <p:nvPr/>
        </p:nvSpPr>
        <p:spPr bwMode="auto">
          <a:xfrm>
            <a:off x="1752600" y="11430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19200" y="19812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B0F0"/>
                </a:solidFill>
              </a:rPr>
              <a:t>4x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2x+b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376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2x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-b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375</TotalTime>
  <Words>197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Mohosina Islam</dc:creator>
  <cp:lastModifiedBy>Unknown User</cp:lastModifiedBy>
  <cp:revision>98</cp:revision>
  <dcterms:created xsi:type="dcterms:W3CDTF">2006-08-16T00:00:00Z</dcterms:created>
  <dcterms:modified xsi:type="dcterms:W3CDTF">2020-09-19T13:59:38Z</dcterms:modified>
</cp:coreProperties>
</file>