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4066" r:id="rId1"/>
  </p:sldMasterIdLst>
  <p:notesMasterIdLst>
    <p:notesMasterId r:id="rId41"/>
  </p:notesMasterIdLst>
  <p:sldIdLst>
    <p:sldId id="259" r:id="rId2"/>
    <p:sldId id="261" r:id="rId3"/>
    <p:sldId id="345" r:id="rId4"/>
    <p:sldId id="258" r:id="rId5"/>
    <p:sldId id="260" r:id="rId6"/>
    <p:sldId id="373" r:id="rId7"/>
    <p:sldId id="309" r:id="rId8"/>
    <p:sldId id="310" r:id="rId9"/>
    <p:sldId id="311" r:id="rId10"/>
    <p:sldId id="312" r:id="rId11"/>
    <p:sldId id="313" r:id="rId12"/>
    <p:sldId id="365" r:id="rId13"/>
    <p:sldId id="346" r:id="rId14"/>
    <p:sldId id="347" r:id="rId15"/>
    <p:sldId id="366" r:id="rId16"/>
    <p:sldId id="348" r:id="rId17"/>
    <p:sldId id="349" r:id="rId18"/>
    <p:sldId id="350" r:id="rId19"/>
    <p:sldId id="351" r:id="rId20"/>
    <p:sldId id="352" r:id="rId21"/>
    <p:sldId id="367" r:id="rId22"/>
    <p:sldId id="353" r:id="rId23"/>
    <p:sldId id="368" r:id="rId24"/>
    <p:sldId id="354" r:id="rId25"/>
    <p:sldId id="369" r:id="rId26"/>
    <p:sldId id="355" r:id="rId27"/>
    <p:sldId id="356" r:id="rId28"/>
    <p:sldId id="370" r:id="rId29"/>
    <p:sldId id="357" r:id="rId30"/>
    <p:sldId id="371" r:id="rId31"/>
    <p:sldId id="375" r:id="rId32"/>
    <p:sldId id="376" r:id="rId33"/>
    <p:sldId id="372" r:id="rId34"/>
    <p:sldId id="358" r:id="rId35"/>
    <p:sldId id="377" r:id="rId36"/>
    <p:sldId id="360" r:id="rId37"/>
    <p:sldId id="361" r:id="rId38"/>
    <p:sldId id="362" r:id="rId39"/>
    <p:sldId id="35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2593" autoAdjust="0"/>
  </p:normalViewPr>
  <p:slideViewPr>
    <p:cSldViewPr snapToGrid="0">
      <p:cViewPr varScale="1">
        <p:scale>
          <a:sx n="55" d="100"/>
          <a:sy n="55" d="100"/>
        </p:scale>
        <p:origin x="614" y="4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3.jp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63A8A6-D73D-4F37-9EB6-1D14FB724277}"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76425F3D-4DA2-4165-ADD5-97A33E35190E}">
      <dgm:prSet phldrT="[Text]" phldr="1"/>
      <dgm:spPr/>
      <dgm:t>
        <a:bodyPr/>
        <a:lstStyle/>
        <a:p>
          <a:endParaRPr lang="en-US" dirty="0"/>
        </a:p>
      </dgm:t>
    </dgm:pt>
    <dgm:pt modelId="{D4860E47-4276-46C2-BDEB-0E8F44032DA6}" type="parTrans" cxnId="{40DAE449-E02D-4E6D-AAA2-39DD3F7AFD9A}">
      <dgm:prSet/>
      <dgm:spPr/>
      <dgm:t>
        <a:bodyPr/>
        <a:lstStyle/>
        <a:p>
          <a:endParaRPr lang="en-US"/>
        </a:p>
      </dgm:t>
    </dgm:pt>
    <dgm:pt modelId="{D22CE649-E0FB-4333-892A-99BBC49AC7F8}" type="sibTrans" cxnId="{40DAE449-E02D-4E6D-AAA2-39DD3F7AFD9A}">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A12E33E7-E75F-438A-A09D-FAAE9F9FC47E}" type="pres">
      <dgm:prSet presAssocID="{1463A8A6-D73D-4F37-9EB6-1D14FB724277}" presName="Name0" presStyleCnt="0">
        <dgm:presLayoutVars>
          <dgm:chMax val="7"/>
          <dgm:chPref val="7"/>
          <dgm:dir/>
        </dgm:presLayoutVars>
      </dgm:prSet>
      <dgm:spPr/>
    </dgm:pt>
    <dgm:pt modelId="{271BFB60-1D73-4BE8-97A5-0418D5B263D9}" type="pres">
      <dgm:prSet presAssocID="{1463A8A6-D73D-4F37-9EB6-1D14FB724277}" presName="Name1" presStyleCnt="0"/>
      <dgm:spPr/>
    </dgm:pt>
    <dgm:pt modelId="{03CB26B0-1F95-4DDB-9C5A-8FD05C0F8868}" type="pres">
      <dgm:prSet presAssocID="{D22CE649-E0FB-4333-892A-99BBC49AC7F8}" presName="picture_1" presStyleCnt="0"/>
      <dgm:spPr/>
    </dgm:pt>
    <dgm:pt modelId="{4BEACC87-A0AA-4FF6-9E60-6B63E7D4A8A7}" type="pres">
      <dgm:prSet presAssocID="{D22CE649-E0FB-4333-892A-99BBC49AC7F8}" presName="pictureRepeatNode" presStyleLbl="alignImgPlace1" presStyleIdx="0" presStyleCnt="1" custAng="19532968" custScaleX="189285" custScaleY="182375" custLinFactNeighborX="9195" custLinFactNeighborY="11495"/>
      <dgm:spPr/>
      <dgm:t>
        <a:bodyPr/>
        <a:lstStyle/>
        <a:p>
          <a:endParaRPr lang="en-US"/>
        </a:p>
      </dgm:t>
    </dgm:pt>
    <dgm:pt modelId="{3CB2B8D8-D5F5-47CE-B552-F4BEE1AE1A16}" type="pres">
      <dgm:prSet presAssocID="{76425F3D-4DA2-4165-ADD5-97A33E35190E}" presName="text_1" presStyleLbl="node1" presStyleIdx="0" presStyleCnt="0" custFlipVert="0" custFlipHor="0" custScaleX="5987" custScaleY="7663">
        <dgm:presLayoutVars>
          <dgm:bulletEnabled val="1"/>
        </dgm:presLayoutVars>
      </dgm:prSet>
      <dgm:spPr/>
      <dgm:t>
        <a:bodyPr/>
        <a:lstStyle/>
        <a:p>
          <a:endParaRPr lang="en-US"/>
        </a:p>
      </dgm:t>
    </dgm:pt>
  </dgm:ptLst>
  <dgm:cxnLst>
    <dgm:cxn modelId="{40DAE449-E02D-4E6D-AAA2-39DD3F7AFD9A}" srcId="{1463A8A6-D73D-4F37-9EB6-1D14FB724277}" destId="{76425F3D-4DA2-4165-ADD5-97A33E35190E}" srcOrd="0" destOrd="0" parTransId="{D4860E47-4276-46C2-BDEB-0E8F44032DA6}" sibTransId="{D22CE649-E0FB-4333-892A-99BBC49AC7F8}"/>
    <dgm:cxn modelId="{81F614E0-6B86-4215-BDFB-8F9BB40C4533}" type="presOf" srcId="{76425F3D-4DA2-4165-ADD5-97A33E35190E}" destId="{3CB2B8D8-D5F5-47CE-B552-F4BEE1AE1A16}" srcOrd="0" destOrd="0" presId="urn:microsoft.com/office/officeart/2008/layout/CircularPictureCallout"/>
    <dgm:cxn modelId="{6AB936B2-D7EA-4ED3-80F3-FEC786895BC5}" type="presOf" srcId="{D22CE649-E0FB-4333-892A-99BBC49AC7F8}" destId="{4BEACC87-A0AA-4FF6-9E60-6B63E7D4A8A7}" srcOrd="0" destOrd="0" presId="urn:microsoft.com/office/officeart/2008/layout/CircularPictureCallout"/>
    <dgm:cxn modelId="{62A559C0-E791-4B8A-BEBF-D02206A7E206}" type="presOf" srcId="{1463A8A6-D73D-4F37-9EB6-1D14FB724277}" destId="{A12E33E7-E75F-438A-A09D-FAAE9F9FC47E}" srcOrd="0" destOrd="0" presId="urn:microsoft.com/office/officeart/2008/layout/CircularPictureCallout"/>
    <dgm:cxn modelId="{9F97AD5C-220A-4BE1-93EE-4B1CB7B5742B}" type="presParOf" srcId="{A12E33E7-E75F-438A-A09D-FAAE9F9FC47E}" destId="{271BFB60-1D73-4BE8-97A5-0418D5B263D9}" srcOrd="0" destOrd="0" presId="urn:microsoft.com/office/officeart/2008/layout/CircularPictureCallout"/>
    <dgm:cxn modelId="{3CC2AE39-EE70-40D7-A1C8-2DB894F91607}" type="presParOf" srcId="{271BFB60-1D73-4BE8-97A5-0418D5B263D9}" destId="{03CB26B0-1F95-4DDB-9C5A-8FD05C0F8868}" srcOrd="0" destOrd="0" presId="urn:microsoft.com/office/officeart/2008/layout/CircularPictureCallout"/>
    <dgm:cxn modelId="{B1CDE597-92C5-44F7-A791-02A011E817D5}" type="presParOf" srcId="{03CB26B0-1F95-4DDB-9C5A-8FD05C0F8868}" destId="{4BEACC87-A0AA-4FF6-9E60-6B63E7D4A8A7}" srcOrd="0" destOrd="0" presId="urn:microsoft.com/office/officeart/2008/layout/CircularPictureCallout"/>
    <dgm:cxn modelId="{F210A2DC-A42E-4551-B091-A0F4B0DCA80E}" type="presParOf" srcId="{271BFB60-1D73-4BE8-97A5-0418D5B263D9}" destId="{3CB2B8D8-D5F5-47CE-B552-F4BEE1AE1A16}"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ACC87-A0AA-4FF6-9E60-6B63E7D4A8A7}">
      <dsp:nvSpPr>
        <dsp:cNvPr id="0" name=""/>
        <dsp:cNvSpPr/>
      </dsp:nvSpPr>
      <dsp:spPr>
        <a:xfrm rot="19532968">
          <a:off x="96864" y="207835"/>
          <a:ext cx="3422306" cy="329737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B2B8D8-D5F5-47CE-B552-F4BEE1AE1A16}">
      <dsp:nvSpPr>
        <dsp:cNvPr id="0" name=""/>
        <dsp:cNvSpPr/>
      </dsp:nvSpPr>
      <dsp:spPr>
        <a:xfrm>
          <a:off x="1773379" y="1980201"/>
          <a:ext cx="69277" cy="4572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22250">
            <a:lnSpc>
              <a:spcPct val="90000"/>
            </a:lnSpc>
            <a:spcBef>
              <a:spcPct val="0"/>
            </a:spcBef>
            <a:spcAft>
              <a:spcPct val="35000"/>
            </a:spcAft>
          </a:pPr>
          <a:endParaRPr lang="en-US" sz="500" kern="1200" dirty="0"/>
        </a:p>
      </dsp:txBody>
      <dsp:txXfrm>
        <a:off x="1773379" y="1980201"/>
        <a:ext cx="69277" cy="45720"/>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9D0B2-726F-4AF4-B50D-BEB1F221471A}" type="datetimeFigureOut">
              <a:rPr lang="en-US" smtClean="0"/>
              <a:t>9/19/2020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35AB8-494E-42A5-8584-272966F701A5}" type="slidenum">
              <a:rPr lang="en-US" smtClean="0"/>
              <a:t>‹#›</a:t>
            </a:fld>
            <a:endParaRPr lang="en-US"/>
          </a:p>
        </p:txBody>
      </p:sp>
    </p:spTree>
    <p:extLst>
      <p:ext uri="{BB962C8B-B14F-4D97-AF65-F5344CB8AC3E}">
        <p14:creationId xmlns:p14="http://schemas.microsoft.com/office/powerpoint/2010/main" val="2244002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FC355FAE-BD9E-4674-A710-9777E36C3ED8}" type="datetimeFigureOut">
              <a:rPr lang="en-US" smtClean="0"/>
              <a:t>9/19/2020</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253641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355FAE-BD9E-4674-A710-9777E36C3ED8}" type="datetimeFigureOut">
              <a:rPr lang="en-US" smtClean="0"/>
              <a:t>9/19/2020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3370551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355FAE-BD9E-4674-A710-9777E36C3ED8}" type="datetimeFigureOut">
              <a:rPr lang="en-US" smtClean="0"/>
              <a:t>9/19/2020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1767454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355FAE-BD9E-4674-A710-9777E36C3ED8}" type="datetimeFigureOut">
              <a:rPr lang="en-US" smtClean="0"/>
              <a:t>9/19/2020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22859-3B21-4E46-A9B5-42AB330EE90D}"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69140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355FAE-BD9E-4674-A710-9777E36C3ED8}" type="datetimeFigureOut">
              <a:rPr lang="en-US" smtClean="0"/>
              <a:t>9/19/2020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3629811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C355FAE-BD9E-4674-A710-9777E36C3ED8}" type="datetimeFigureOut">
              <a:rPr lang="en-US" smtClean="0"/>
              <a:t>9/19/2020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1725167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C355FAE-BD9E-4674-A710-9777E36C3ED8}" type="datetimeFigureOut">
              <a:rPr lang="en-US" smtClean="0"/>
              <a:t>9/19/2020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1809588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355FAE-BD9E-4674-A710-9777E36C3ED8}" type="datetimeFigureOut">
              <a:rPr lang="en-US" smtClean="0"/>
              <a:t>9/19/2020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3017505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355FAE-BD9E-4674-A710-9777E36C3ED8}" type="datetimeFigureOut">
              <a:rPr lang="en-US" smtClean="0"/>
              <a:t>9/19/2020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3320220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355FAE-BD9E-4674-A710-9777E36C3ED8}" type="datetimeFigureOut">
              <a:rPr lang="en-US" smtClean="0"/>
              <a:t>9/19/2020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2043357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355FAE-BD9E-4674-A710-9777E36C3ED8}" type="datetimeFigureOut">
              <a:rPr lang="en-US" smtClean="0"/>
              <a:t>9/19/2020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1405144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355FAE-BD9E-4674-A710-9777E36C3ED8}" type="datetimeFigureOut">
              <a:rPr lang="en-US" smtClean="0"/>
              <a:t>9/19/2020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4176315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355FAE-BD9E-4674-A710-9777E36C3ED8}" type="datetimeFigureOut">
              <a:rPr lang="en-US" smtClean="0"/>
              <a:t>9/19/2020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1779322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355FAE-BD9E-4674-A710-9777E36C3ED8}" type="datetimeFigureOut">
              <a:rPr lang="en-US" smtClean="0"/>
              <a:t>9/19/2020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1946076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55FAE-BD9E-4674-A710-9777E36C3ED8}" type="datetimeFigureOut">
              <a:rPr lang="en-US" smtClean="0"/>
              <a:t>9/19/2020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3603322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355FAE-BD9E-4674-A710-9777E36C3ED8}" type="datetimeFigureOut">
              <a:rPr lang="en-US" smtClean="0"/>
              <a:t>9/19/2020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4000144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355FAE-BD9E-4674-A710-9777E36C3ED8}" type="datetimeFigureOut">
              <a:rPr lang="en-US" smtClean="0"/>
              <a:t>9/19/2020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787646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C355FAE-BD9E-4674-A710-9777E36C3ED8}" type="datetimeFigureOut">
              <a:rPr lang="en-US" smtClean="0"/>
              <a:t>9/19/2020</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6D22859-3B21-4E46-A9B5-42AB330EE90D}" type="slidenum">
              <a:rPr lang="en-US" smtClean="0"/>
              <a:t>‹#›</a:t>
            </a:fld>
            <a:endParaRPr lang="en-US"/>
          </a:p>
        </p:txBody>
      </p:sp>
    </p:spTree>
    <p:extLst>
      <p:ext uri="{BB962C8B-B14F-4D97-AF65-F5344CB8AC3E}">
        <p14:creationId xmlns:p14="http://schemas.microsoft.com/office/powerpoint/2010/main" val="209774696"/>
      </p:ext>
    </p:extLst>
  </p:cSld>
  <p:clrMap bg1="dk1" tx1="lt1" bg2="dk2" tx2="lt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 id="2147484078" r:id="rId12"/>
    <p:sldLayoutId id="2147484079" r:id="rId13"/>
    <p:sldLayoutId id="2147484080" r:id="rId14"/>
    <p:sldLayoutId id="2147484081" r:id="rId15"/>
    <p:sldLayoutId id="2147484082" r:id="rId16"/>
    <p:sldLayoutId id="2147484083"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0.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g"/><Relationship Id="rId3" Type="http://schemas.openxmlformats.org/officeDocument/2006/relationships/image" Target="../media/image5.jpg"/><Relationship Id="rId7" Type="http://schemas.openxmlformats.org/officeDocument/2006/relationships/image" Target="../media/image9.jpg"/><Relationship Id="rId12" Type="http://schemas.openxmlformats.org/officeDocument/2006/relationships/image" Target="../media/image14.jpg"/><Relationship Id="rId17" Type="http://schemas.openxmlformats.org/officeDocument/2006/relationships/image" Target="../media/image19.jpg"/><Relationship Id="rId2" Type="http://schemas.openxmlformats.org/officeDocument/2006/relationships/image" Target="../media/image4.jpg"/><Relationship Id="rId16"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jpg"/><Relationship Id="rId15" Type="http://schemas.openxmlformats.org/officeDocument/2006/relationships/image" Target="../media/image17.jp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 Id="rId14" Type="http://schemas.openxmlformats.org/officeDocument/2006/relationships/image" Target="../media/image16.jpg"/></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ame Side Corner Rectangle 2"/>
          <p:cNvSpPr/>
          <p:nvPr/>
        </p:nvSpPr>
        <p:spPr>
          <a:xfrm>
            <a:off x="2881745" y="1066800"/>
            <a:ext cx="6483927" cy="2064327"/>
          </a:xfrm>
          <a:prstGeom prst="snip2Same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anUp">
              <a:avLst/>
            </a:prstTxWarp>
          </a:bodyPr>
          <a:lstStyle/>
          <a:p>
            <a:pPr algn="ctr"/>
            <a:r>
              <a:rPr lang="bn-IN" b="1" dirty="0" smtClean="0">
                <a:ln/>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a:t>
            </a:r>
            <a:r>
              <a:rPr lang="bn-IN" b="1" dirty="0" smtClean="0">
                <a:ln/>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a:t>
            </a:r>
            <a:r>
              <a:rPr lang="bn-IN" b="1" dirty="0" smtClean="0">
                <a:ln/>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bn-IN" b="1" dirty="0" smtClean="0">
                <a:ln/>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endParaRPr lang="en-US" dirty="0">
              <a:solidFill>
                <a:srgbClr val="00B050"/>
              </a:solidFill>
              <a:effectLst>
                <a:outerShdw blurRad="38100" dist="38100" dir="2700000" algn="tl">
                  <a:srgbClr val="000000">
                    <a:alpha val="43137"/>
                  </a:srgbClr>
                </a:outerShdw>
              </a:effectLst>
            </a:endParaRPr>
          </a:p>
        </p:txBody>
      </p:sp>
      <p:graphicFrame>
        <p:nvGraphicFramePr>
          <p:cNvPr id="4" name="Diagram 3"/>
          <p:cNvGraphicFramePr/>
          <p:nvPr>
            <p:extLst>
              <p:ext uri="{D42A27DB-BD31-4B8C-83A1-F6EECF244321}">
                <p14:modId xmlns:p14="http://schemas.microsoft.com/office/powerpoint/2010/main" val="1941937076"/>
              </p:ext>
            </p:extLst>
          </p:nvPr>
        </p:nvGraphicFramePr>
        <p:xfrm>
          <a:off x="4475018" y="3131127"/>
          <a:ext cx="3616036" cy="3297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8464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3934691" y="471705"/>
            <a:ext cx="3588328" cy="96982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4057126" y="602672"/>
            <a:ext cx="3343458" cy="707886"/>
          </a:xfrm>
          <a:prstGeom prst="rect">
            <a:avLst/>
          </a:prstGeom>
          <a:solidFill>
            <a:srgbClr val="00B050"/>
          </a:solidFill>
        </p:spPr>
        <p:txBody>
          <a:bodyPr wrap="square">
            <a:spAutoFit/>
          </a:bodyPr>
          <a:lstStyle/>
          <a:p>
            <a:r>
              <a:rPr lang="bn-IN" sz="40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(খ)অর্থনৈতিক কারণ</a:t>
            </a:r>
            <a:endParaRPr lang="en-US" sz="4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Frame 5"/>
          <p:cNvSpPr/>
          <p:nvPr/>
        </p:nvSpPr>
        <p:spPr>
          <a:xfrm>
            <a:off x="1648691" y="1814089"/>
            <a:ext cx="9019308" cy="897526"/>
          </a:xfrm>
          <a:prstGeom prst="fra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1759527" y="1927333"/>
            <a:ext cx="8797635" cy="671038"/>
          </a:xfrm>
          <a:prstGeom prst="rect">
            <a:avLst/>
          </a:prstGeom>
          <a:solidFill>
            <a:srgbClr val="002060"/>
          </a:solidFill>
        </p:spPr>
        <p:txBody>
          <a:bodyPr wrap="square">
            <a:spAutoFit/>
          </a:bodyPr>
          <a:lstStyle/>
          <a:p>
            <a:r>
              <a:rPr lang="bn-IN"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r>
              <a:rPr lang="bn-IN"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১) চিরস্থায়ী বন্দোবস্ত ও লাখেরাজ সম্পত্তি বাজেয়াপ্ত ঘোষণা </a:t>
            </a:r>
            <a:endParaRPr lang="en-US" sz="3600" dirty="0"/>
          </a:p>
        </p:txBody>
      </p:sp>
      <p:sp>
        <p:nvSpPr>
          <p:cNvPr id="4" name="Snip Diagonal Corner Rectangle 3"/>
          <p:cNvSpPr/>
          <p:nvPr/>
        </p:nvSpPr>
        <p:spPr>
          <a:xfrm>
            <a:off x="1759527" y="2987197"/>
            <a:ext cx="8132618" cy="3228109"/>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ln/>
                <a:solidFill>
                  <a:srgbClr val="000000"/>
                </a:solidFill>
                <a:latin typeface="NikoshBAN" panose="02000000000000000000" pitchFamily="2" charset="0"/>
                <a:cs typeface="NikoshBAN" panose="02000000000000000000" pitchFamily="2" charset="0"/>
              </a:rPr>
              <a:t>সিপাহি </a:t>
            </a:r>
            <a:r>
              <a:rPr lang="bn-IN" sz="3200" dirty="0">
                <a:ln/>
                <a:solidFill>
                  <a:srgbClr val="000000"/>
                </a:solidFill>
                <a:latin typeface="NikoshBAN" panose="02000000000000000000" pitchFamily="2" charset="0"/>
                <a:cs typeface="NikoshBAN" panose="02000000000000000000" pitchFamily="2" charset="0"/>
              </a:rPr>
              <a:t>বিপ্লবের অন্যতম প্রধান কারণ ছিল </a:t>
            </a:r>
            <a:r>
              <a:rPr lang="bn-IN" sz="3200" b="1" dirty="0">
                <a:ln/>
                <a:solidFill>
                  <a:srgbClr val="000000"/>
                </a:solidFill>
                <a:latin typeface="NikoshBAN" panose="02000000000000000000" pitchFamily="2" charset="0"/>
                <a:cs typeface="NikoshBAN" panose="02000000000000000000" pitchFamily="2" charset="0"/>
              </a:rPr>
              <a:t>চিরস্থায়ী </a:t>
            </a:r>
            <a:r>
              <a:rPr lang="bn-IN" sz="3200" b="1" dirty="0" smtClean="0">
                <a:ln/>
                <a:solidFill>
                  <a:srgbClr val="000000"/>
                </a:solidFill>
                <a:latin typeface="NikoshBAN" panose="02000000000000000000" pitchFamily="2" charset="0"/>
                <a:cs typeface="NikoshBAN" panose="02000000000000000000" pitchFamily="2" charset="0"/>
              </a:rPr>
              <a:t>বন্দোবস্ত </a:t>
            </a:r>
            <a:r>
              <a:rPr lang="bn-IN" sz="3200" b="1" dirty="0">
                <a:ln/>
                <a:solidFill>
                  <a:srgbClr val="000000"/>
                </a:solidFill>
                <a:latin typeface="NikoshBAN" panose="02000000000000000000" pitchFamily="2" charset="0"/>
                <a:cs typeface="NikoshBAN" panose="02000000000000000000" pitchFamily="2" charset="0"/>
              </a:rPr>
              <a:t>ও কোম্পানি কর্তৃক মুসলমানদের লাখেরাজ সম্পত্তি বাজেয়াপ্ত </a:t>
            </a:r>
            <a:r>
              <a:rPr lang="bn-IN" sz="3200" dirty="0">
                <a:ln/>
                <a:solidFill>
                  <a:srgbClr val="000000"/>
                </a:solidFill>
                <a:latin typeface="NikoshBAN" panose="02000000000000000000" pitchFamily="2" charset="0"/>
                <a:cs typeface="NikoshBAN" panose="02000000000000000000" pitchFamily="2" charset="0"/>
              </a:rPr>
              <a:t>ঘোষণা। লর্ড কর্নওয়ালিসের এ চিরস্থায়ী বন্দোবস্তের ফলে জমিদার ও কৃষকগণ মারাত্মকভাবে ক্ষতিগ্রস্থ হয়। এর ফলে বাংলার কৃষকদের মেরুদন্ড ভেংগে পড়ে।</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5328" y="2987197"/>
            <a:ext cx="1905000" cy="2400300"/>
          </a:xfrm>
          <a:prstGeom prst="rect">
            <a:avLst/>
          </a:prstGeom>
        </p:spPr>
      </p:pic>
      <p:sp>
        <p:nvSpPr>
          <p:cNvPr id="8" name="TextBox 7"/>
          <p:cNvSpPr txBox="1"/>
          <p:nvPr/>
        </p:nvSpPr>
        <p:spPr>
          <a:xfrm>
            <a:off x="10141528" y="5387497"/>
            <a:ext cx="1828800" cy="369332"/>
          </a:xfrm>
          <a:prstGeom prst="rect">
            <a:avLst/>
          </a:prstGeom>
          <a:noFill/>
        </p:spPr>
        <p:txBody>
          <a:bodyPr wrap="square" rtlCol="0">
            <a:prstTxWarp prst="textPlain">
              <a:avLst/>
            </a:prstTxWarp>
            <a:spAutoFit/>
          </a:bodyPr>
          <a:lstStyle/>
          <a:p>
            <a:r>
              <a:rPr lang="bn-IN" b="1" dirty="0">
                <a:ln/>
                <a:latin typeface="NikoshBAN" panose="02000000000000000000" pitchFamily="2" charset="0"/>
                <a:cs typeface="NikoshBAN" panose="02000000000000000000" pitchFamily="2" charset="0"/>
              </a:rPr>
              <a:t>লর্ড </a:t>
            </a:r>
            <a:r>
              <a:rPr lang="bn-IN" b="1" dirty="0" smtClean="0">
                <a:ln/>
                <a:latin typeface="NikoshBAN" panose="02000000000000000000" pitchFamily="2" charset="0"/>
                <a:cs typeface="NikoshBAN" panose="02000000000000000000" pitchFamily="2" charset="0"/>
              </a:rPr>
              <a:t>কর্নওয়ালিস</a:t>
            </a:r>
            <a:endParaRPr lang="en-US" dirty="0"/>
          </a:p>
        </p:txBody>
      </p:sp>
    </p:spTree>
    <p:extLst>
      <p:ext uri="{BB962C8B-B14F-4D97-AF65-F5344CB8AC3E}">
        <p14:creationId xmlns:p14="http://schemas.microsoft.com/office/powerpoint/2010/main" val="765019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4221583" y="641394"/>
            <a:ext cx="4506779" cy="940569"/>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4301296" y="759289"/>
            <a:ext cx="4315605" cy="707886"/>
          </a:xfrm>
          <a:prstGeom prst="rect">
            <a:avLst/>
          </a:prstGeom>
          <a:solidFill>
            <a:srgbClr val="002060"/>
          </a:solidFill>
        </p:spPr>
        <p:txBody>
          <a:bodyPr wrap="none">
            <a:spAutoFit/>
          </a:bodyPr>
          <a:lstStyle/>
          <a:p>
            <a:r>
              <a:rPr lang="bn-IN" sz="4000" b="1" dirty="0" smtClean="0">
                <a:ln w="0"/>
                <a:latin typeface="NikoshBAN" panose="02000000000000000000" pitchFamily="2" charset="0"/>
                <a:cs typeface="NikoshBAN" panose="02000000000000000000" pitchFamily="2" charset="0"/>
              </a:rPr>
              <a:t>(২) দেশীয় শিল্পের অপমৃত্যু</a:t>
            </a:r>
            <a:endParaRPr lang="en-US" sz="4000" b="1" dirty="0">
              <a:ln w="0"/>
            </a:endParaRPr>
          </a:p>
        </p:txBody>
      </p:sp>
      <p:sp>
        <p:nvSpPr>
          <p:cNvPr id="4" name="Rounded Rectangle 3"/>
          <p:cNvSpPr/>
          <p:nvPr/>
        </p:nvSpPr>
        <p:spPr>
          <a:xfrm>
            <a:off x="5312311" y="1810694"/>
            <a:ext cx="6283943" cy="2511924"/>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ln/>
                <a:solidFill>
                  <a:srgbClr val="000000"/>
                </a:solidFill>
                <a:latin typeface="NikoshBAN" panose="02000000000000000000" pitchFamily="2" charset="0"/>
                <a:cs typeface="NikoshBAN" panose="02000000000000000000" pitchFamily="2" charset="0"/>
              </a:rPr>
              <a:t>দীর্ঘদিনের শাসনে ইংরেজরা তাদের</a:t>
            </a:r>
            <a:r>
              <a:rPr lang="en-US" sz="3200" dirty="0" smtClean="0">
                <a:ln/>
                <a:solidFill>
                  <a:srgbClr val="000000"/>
                </a:solidFill>
                <a:latin typeface="NikoshBAN" panose="02000000000000000000" pitchFamily="2" charset="0"/>
                <a:cs typeface="NikoshBAN" panose="02000000000000000000" pitchFamily="2" charset="0"/>
              </a:rPr>
              <a:t> </a:t>
            </a:r>
            <a:r>
              <a:rPr lang="en-US" sz="3200" dirty="0" err="1" smtClean="0">
                <a:ln/>
                <a:solidFill>
                  <a:srgbClr val="000000"/>
                </a:solidFill>
                <a:latin typeface="NikoshBAN" panose="02000000000000000000" pitchFamily="2" charset="0"/>
                <a:cs typeface="NikoshBAN" panose="02000000000000000000" pitchFamily="2" charset="0"/>
              </a:rPr>
              <a:t>স্বার্থে</a:t>
            </a:r>
            <a:r>
              <a:rPr lang="en-US" sz="3200" dirty="0" smtClean="0">
                <a:ln/>
                <a:solidFill>
                  <a:srgbClr val="000000"/>
                </a:solidFill>
                <a:latin typeface="NikoshBAN" panose="02000000000000000000" pitchFamily="2" charset="0"/>
                <a:cs typeface="NikoshBAN" panose="02000000000000000000" pitchFamily="2" charset="0"/>
              </a:rPr>
              <a:t> এ </a:t>
            </a:r>
            <a:r>
              <a:rPr lang="en-US" sz="3200" dirty="0" err="1" smtClean="0">
                <a:ln/>
                <a:solidFill>
                  <a:srgbClr val="000000"/>
                </a:solidFill>
                <a:latin typeface="NikoshBAN" panose="02000000000000000000" pitchFamily="2" charset="0"/>
                <a:cs typeface="NikoshBAN" panose="02000000000000000000" pitchFamily="2" charset="0"/>
              </a:rPr>
              <a:t>দেশে</a:t>
            </a:r>
            <a:r>
              <a:rPr lang="en-US" sz="3200" dirty="0" smtClean="0">
                <a:ln/>
                <a:solidFill>
                  <a:srgbClr val="000000"/>
                </a:solidFill>
                <a:latin typeface="NikoshBAN" panose="02000000000000000000" pitchFamily="2" charset="0"/>
                <a:cs typeface="NikoshBAN" panose="02000000000000000000" pitchFamily="2" charset="0"/>
              </a:rPr>
              <a:t> </a:t>
            </a:r>
            <a:r>
              <a:rPr lang="en-US" sz="3200" dirty="0" err="1" smtClean="0">
                <a:ln/>
                <a:solidFill>
                  <a:srgbClr val="000000"/>
                </a:solidFill>
                <a:latin typeface="NikoshBAN" panose="02000000000000000000" pitchFamily="2" charset="0"/>
                <a:cs typeface="NikoshBAN" panose="02000000000000000000" pitchFamily="2" charset="0"/>
              </a:rPr>
              <a:t>কোন</a:t>
            </a:r>
            <a:r>
              <a:rPr lang="en-US" sz="3200" dirty="0" smtClean="0">
                <a:ln/>
                <a:solidFill>
                  <a:srgbClr val="000000"/>
                </a:solidFill>
                <a:latin typeface="NikoshBAN" panose="02000000000000000000" pitchFamily="2" charset="0"/>
                <a:cs typeface="NikoshBAN" panose="02000000000000000000" pitchFamily="2" charset="0"/>
              </a:rPr>
              <a:t> </a:t>
            </a:r>
            <a:r>
              <a:rPr lang="en-US" sz="3200" dirty="0" err="1" smtClean="0">
                <a:ln/>
                <a:solidFill>
                  <a:srgbClr val="000000"/>
                </a:solidFill>
                <a:latin typeface="NikoshBAN" panose="02000000000000000000" pitchFamily="2" charset="0"/>
                <a:cs typeface="NikoshBAN" panose="02000000000000000000" pitchFamily="2" charset="0"/>
              </a:rPr>
              <a:t>শিল্প-কারখানা</a:t>
            </a:r>
            <a:r>
              <a:rPr lang="en-US" sz="3200" dirty="0" smtClean="0">
                <a:ln/>
                <a:solidFill>
                  <a:srgbClr val="000000"/>
                </a:solidFill>
                <a:latin typeface="NikoshBAN" panose="02000000000000000000" pitchFamily="2" charset="0"/>
                <a:cs typeface="NikoshBAN" panose="02000000000000000000" pitchFamily="2" charset="0"/>
              </a:rPr>
              <a:t> </a:t>
            </a:r>
            <a:r>
              <a:rPr lang="en-US" sz="3200" dirty="0" err="1" smtClean="0">
                <a:ln/>
                <a:solidFill>
                  <a:srgbClr val="000000"/>
                </a:solidFill>
                <a:latin typeface="NikoshBAN" panose="02000000000000000000" pitchFamily="2" charset="0"/>
                <a:cs typeface="NikoshBAN" panose="02000000000000000000" pitchFamily="2" charset="0"/>
              </a:rPr>
              <a:t>গড়ে</a:t>
            </a:r>
            <a:r>
              <a:rPr lang="en-US" sz="3200" dirty="0" smtClean="0">
                <a:ln/>
                <a:solidFill>
                  <a:srgbClr val="000000"/>
                </a:solidFill>
                <a:latin typeface="NikoshBAN" panose="02000000000000000000" pitchFamily="2" charset="0"/>
                <a:cs typeface="NikoshBAN" panose="02000000000000000000" pitchFamily="2" charset="0"/>
              </a:rPr>
              <a:t> </a:t>
            </a:r>
            <a:r>
              <a:rPr lang="en-US" sz="3200" dirty="0" err="1" smtClean="0">
                <a:ln/>
                <a:solidFill>
                  <a:srgbClr val="000000"/>
                </a:solidFill>
                <a:latin typeface="NikoshBAN" panose="02000000000000000000" pitchFamily="2" charset="0"/>
                <a:cs typeface="NikoshBAN" panose="02000000000000000000" pitchFamily="2" charset="0"/>
              </a:rPr>
              <a:t>তোলেনি</a:t>
            </a:r>
            <a:r>
              <a:rPr lang="en-US" sz="3200" dirty="0" smtClean="0">
                <a:ln/>
                <a:solidFill>
                  <a:srgbClr val="000000"/>
                </a:solidFill>
                <a:latin typeface="NikoshBAN" panose="02000000000000000000" pitchFamily="2" charset="0"/>
                <a:cs typeface="NikoshBAN" panose="02000000000000000000" pitchFamily="2" charset="0"/>
              </a:rPr>
              <a:t>। </a:t>
            </a:r>
            <a:r>
              <a:rPr lang="en-US" sz="3200" dirty="0" err="1" smtClean="0">
                <a:ln/>
                <a:solidFill>
                  <a:srgbClr val="000000"/>
                </a:solidFill>
                <a:latin typeface="NikoshBAN" panose="02000000000000000000" pitchFamily="2" charset="0"/>
                <a:cs typeface="NikoshBAN" panose="02000000000000000000" pitchFamily="2" charset="0"/>
              </a:rPr>
              <a:t>ব্রিটিশ</a:t>
            </a:r>
            <a:r>
              <a:rPr lang="en-US" sz="3200" dirty="0" smtClean="0">
                <a:ln/>
                <a:solidFill>
                  <a:srgbClr val="000000"/>
                </a:solidFill>
                <a:latin typeface="NikoshBAN" panose="02000000000000000000" pitchFamily="2" charset="0"/>
                <a:cs typeface="NikoshBAN" panose="02000000000000000000" pitchFamily="2" charset="0"/>
              </a:rPr>
              <a:t> </a:t>
            </a:r>
            <a:r>
              <a:rPr lang="en-US" sz="3200" dirty="0" err="1" smtClean="0">
                <a:ln/>
                <a:solidFill>
                  <a:srgbClr val="000000"/>
                </a:solidFill>
                <a:latin typeface="NikoshBAN" panose="02000000000000000000" pitchFamily="2" charset="0"/>
                <a:cs typeface="NikoshBAN" panose="02000000000000000000" pitchFamily="2" charset="0"/>
              </a:rPr>
              <a:t>পণ্যে</a:t>
            </a:r>
            <a:r>
              <a:rPr lang="en-US" sz="3200" dirty="0" smtClean="0">
                <a:ln/>
                <a:solidFill>
                  <a:srgbClr val="000000"/>
                </a:solidFill>
                <a:latin typeface="NikoshBAN" panose="02000000000000000000" pitchFamily="2" charset="0"/>
                <a:cs typeface="NikoshBAN" panose="02000000000000000000" pitchFamily="2" charset="0"/>
              </a:rPr>
              <a:t> </a:t>
            </a:r>
            <a:r>
              <a:rPr lang="en-US" sz="3200" dirty="0" err="1" smtClean="0">
                <a:ln/>
                <a:solidFill>
                  <a:srgbClr val="000000"/>
                </a:solidFill>
                <a:latin typeface="NikoshBAN" panose="02000000000000000000" pitchFamily="2" charset="0"/>
                <a:cs typeface="NikoshBAN" panose="02000000000000000000" pitchFamily="2" charset="0"/>
              </a:rPr>
              <a:t>ছেয়ে</a:t>
            </a:r>
            <a:r>
              <a:rPr lang="en-US" sz="3200" dirty="0" smtClean="0">
                <a:ln/>
                <a:solidFill>
                  <a:srgbClr val="000000"/>
                </a:solidFill>
                <a:latin typeface="NikoshBAN" panose="02000000000000000000" pitchFamily="2" charset="0"/>
                <a:cs typeface="NikoshBAN" panose="02000000000000000000" pitchFamily="2" charset="0"/>
              </a:rPr>
              <a:t> </a:t>
            </a:r>
            <a:r>
              <a:rPr lang="en-US" sz="3200" dirty="0" err="1" smtClean="0">
                <a:ln/>
                <a:solidFill>
                  <a:srgbClr val="000000"/>
                </a:solidFill>
                <a:latin typeface="NikoshBAN" panose="02000000000000000000" pitchFamily="2" charset="0"/>
                <a:cs typeface="NikoshBAN" panose="02000000000000000000" pitchFamily="2" charset="0"/>
              </a:rPr>
              <a:t>যায়</a:t>
            </a:r>
            <a:r>
              <a:rPr lang="en-US" sz="3200" dirty="0" smtClean="0">
                <a:ln/>
                <a:solidFill>
                  <a:srgbClr val="000000"/>
                </a:solidFill>
                <a:latin typeface="NikoshBAN" panose="02000000000000000000" pitchFamily="2" charset="0"/>
                <a:cs typeface="NikoshBAN" panose="02000000000000000000" pitchFamily="2" charset="0"/>
              </a:rPr>
              <a:t> এ </a:t>
            </a:r>
            <a:r>
              <a:rPr lang="en-US" sz="3200" dirty="0" err="1" smtClean="0">
                <a:ln/>
                <a:solidFill>
                  <a:srgbClr val="000000"/>
                </a:solidFill>
                <a:latin typeface="NikoshBAN" panose="02000000000000000000" pitchFamily="2" charset="0"/>
                <a:cs typeface="NikoshBAN" panose="02000000000000000000" pitchFamily="2" charset="0"/>
              </a:rPr>
              <a:t>দেশের</a:t>
            </a:r>
            <a:r>
              <a:rPr lang="en-US" sz="3200" dirty="0" smtClean="0">
                <a:ln/>
                <a:solidFill>
                  <a:srgbClr val="000000"/>
                </a:solidFill>
                <a:latin typeface="NikoshBAN" panose="02000000000000000000" pitchFamily="2" charset="0"/>
                <a:cs typeface="NikoshBAN" panose="02000000000000000000" pitchFamily="2" charset="0"/>
              </a:rPr>
              <a:t> </a:t>
            </a:r>
            <a:r>
              <a:rPr lang="en-US" sz="3200" dirty="0" err="1" smtClean="0">
                <a:ln/>
                <a:solidFill>
                  <a:srgbClr val="000000"/>
                </a:solidFill>
                <a:latin typeface="NikoshBAN" panose="02000000000000000000" pitchFamily="2" charset="0"/>
                <a:cs typeface="NikoshBAN" panose="02000000000000000000" pitchFamily="2" charset="0"/>
              </a:rPr>
              <a:t>হাট-বাজার</a:t>
            </a:r>
            <a:r>
              <a:rPr lang="en-US" sz="3200" dirty="0" smtClean="0">
                <a:ln/>
                <a:solidFill>
                  <a:srgbClr val="000000"/>
                </a:solidFill>
                <a:latin typeface="NikoshBAN" panose="02000000000000000000" pitchFamily="2" charset="0"/>
                <a:cs typeface="NikoshBAN" panose="02000000000000000000" pitchFamily="2" charset="0"/>
              </a:rPr>
              <a:t>। </a:t>
            </a:r>
            <a:r>
              <a:rPr lang="en-US" sz="3200" dirty="0" err="1" smtClean="0">
                <a:ln/>
                <a:solidFill>
                  <a:srgbClr val="000000"/>
                </a:solidFill>
                <a:latin typeface="NikoshBAN" panose="02000000000000000000" pitchFamily="2" charset="0"/>
                <a:cs typeface="NikoshBAN" panose="02000000000000000000" pitchFamily="2" charset="0"/>
              </a:rPr>
              <a:t>ফলে</a:t>
            </a:r>
            <a:r>
              <a:rPr lang="en-US" sz="3200" dirty="0" smtClean="0">
                <a:ln/>
                <a:solidFill>
                  <a:srgbClr val="000000"/>
                </a:solidFill>
                <a:latin typeface="NikoshBAN" panose="02000000000000000000" pitchFamily="2" charset="0"/>
                <a:cs typeface="NikoshBAN" panose="02000000000000000000" pitchFamily="2" charset="0"/>
              </a:rPr>
              <a:t> </a:t>
            </a:r>
            <a:r>
              <a:rPr lang="en-US" sz="3200" dirty="0" err="1" smtClean="0">
                <a:ln/>
                <a:solidFill>
                  <a:srgbClr val="000000"/>
                </a:solidFill>
                <a:latin typeface="NikoshBAN" panose="02000000000000000000" pitchFamily="2" charset="0"/>
                <a:cs typeface="NikoshBAN" panose="02000000000000000000" pitchFamily="2" charset="0"/>
              </a:rPr>
              <a:t>দেশীয়</a:t>
            </a:r>
            <a:r>
              <a:rPr lang="en-US" sz="3200" dirty="0" smtClean="0">
                <a:ln/>
                <a:solidFill>
                  <a:srgbClr val="000000"/>
                </a:solidFill>
                <a:latin typeface="NikoshBAN" panose="02000000000000000000" pitchFamily="2" charset="0"/>
                <a:cs typeface="NikoshBAN" panose="02000000000000000000" pitchFamily="2" charset="0"/>
              </a:rPr>
              <a:t> </a:t>
            </a:r>
            <a:r>
              <a:rPr lang="en-US" sz="3200" dirty="0" err="1" smtClean="0">
                <a:ln/>
                <a:solidFill>
                  <a:srgbClr val="000000"/>
                </a:solidFill>
                <a:latin typeface="NikoshBAN" panose="02000000000000000000" pitchFamily="2" charset="0"/>
                <a:cs typeface="NikoshBAN" panose="02000000000000000000" pitchFamily="2" charset="0"/>
              </a:rPr>
              <a:t>শিল্পের</a:t>
            </a:r>
            <a:r>
              <a:rPr lang="en-US" sz="3200" dirty="0" smtClean="0">
                <a:ln/>
                <a:solidFill>
                  <a:srgbClr val="000000"/>
                </a:solidFill>
                <a:latin typeface="NikoshBAN" panose="02000000000000000000" pitchFamily="2" charset="0"/>
                <a:cs typeface="NikoshBAN" panose="02000000000000000000" pitchFamily="2" charset="0"/>
              </a:rPr>
              <a:t> </a:t>
            </a:r>
            <a:r>
              <a:rPr lang="en-US" sz="3200" dirty="0" err="1" smtClean="0">
                <a:ln/>
                <a:solidFill>
                  <a:srgbClr val="000000"/>
                </a:solidFill>
                <a:latin typeface="NikoshBAN" panose="02000000000000000000" pitchFamily="2" charset="0"/>
                <a:cs typeface="NikoshBAN" panose="02000000000000000000" pitchFamily="2" charset="0"/>
              </a:rPr>
              <a:t>অপমৃত্যু</a:t>
            </a:r>
            <a:r>
              <a:rPr lang="en-US" sz="3200" dirty="0" smtClean="0">
                <a:ln/>
                <a:solidFill>
                  <a:srgbClr val="000000"/>
                </a:solidFill>
                <a:latin typeface="NikoshBAN" panose="02000000000000000000" pitchFamily="2" charset="0"/>
                <a:cs typeface="NikoshBAN" panose="02000000000000000000" pitchFamily="2" charset="0"/>
              </a:rPr>
              <a:t> </a:t>
            </a:r>
            <a:r>
              <a:rPr lang="en-US" sz="3200" dirty="0" err="1" smtClean="0">
                <a:ln/>
                <a:solidFill>
                  <a:srgbClr val="000000"/>
                </a:solidFill>
                <a:latin typeface="NikoshBAN" panose="02000000000000000000" pitchFamily="2" charset="0"/>
                <a:cs typeface="NikoshBAN" panose="02000000000000000000" pitchFamily="2" charset="0"/>
              </a:rPr>
              <a:t>ঘটে</a:t>
            </a:r>
            <a:r>
              <a:rPr lang="en-US" sz="3200" dirty="0" smtClean="0">
                <a:ln/>
                <a:solidFill>
                  <a:srgbClr val="000000"/>
                </a:solidFill>
                <a:latin typeface="NikoshBAN" panose="02000000000000000000" pitchFamily="2" charset="0"/>
                <a:cs typeface="NikoshBAN" panose="02000000000000000000" pitchFamily="2" charset="0"/>
              </a:rPr>
              <a:t>। </a:t>
            </a:r>
            <a:r>
              <a:rPr lang="en-US" sz="3200" dirty="0" err="1" smtClean="0">
                <a:ln/>
                <a:solidFill>
                  <a:srgbClr val="000000"/>
                </a:solidFill>
                <a:latin typeface="NikoshBAN" panose="02000000000000000000" pitchFamily="2" charset="0"/>
                <a:cs typeface="NikoshBAN" panose="02000000000000000000" pitchFamily="2" charset="0"/>
              </a:rPr>
              <a:t>বেকার</a:t>
            </a:r>
            <a:r>
              <a:rPr lang="en-US" sz="3200" dirty="0" smtClean="0">
                <a:ln/>
                <a:solidFill>
                  <a:srgbClr val="000000"/>
                </a:solidFill>
                <a:latin typeface="NikoshBAN" panose="02000000000000000000" pitchFamily="2" charset="0"/>
                <a:cs typeface="NikoshBAN" panose="02000000000000000000" pitchFamily="2" charset="0"/>
              </a:rPr>
              <a:t> </a:t>
            </a:r>
            <a:r>
              <a:rPr lang="en-US" sz="3200" dirty="0" err="1" smtClean="0">
                <a:ln/>
                <a:solidFill>
                  <a:srgbClr val="000000"/>
                </a:solidFill>
                <a:latin typeface="NikoshBAN" panose="02000000000000000000" pitchFamily="2" charset="0"/>
                <a:cs typeface="NikoshBAN" panose="02000000000000000000" pitchFamily="2" charset="0"/>
              </a:rPr>
              <a:t>হয়ে</a:t>
            </a:r>
            <a:r>
              <a:rPr lang="en-US" sz="3200" dirty="0" smtClean="0">
                <a:ln/>
                <a:solidFill>
                  <a:srgbClr val="000000"/>
                </a:solidFill>
                <a:latin typeface="NikoshBAN" panose="02000000000000000000" pitchFamily="2" charset="0"/>
                <a:cs typeface="NikoshBAN" panose="02000000000000000000" pitchFamily="2" charset="0"/>
              </a:rPr>
              <a:t> </a:t>
            </a:r>
            <a:r>
              <a:rPr lang="en-US" sz="3200" dirty="0" err="1" smtClean="0">
                <a:ln/>
                <a:solidFill>
                  <a:srgbClr val="000000"/>
                </a:solidFill>
                <a:latin typeface="NikoshBAN" panose="02000000000000000000" pitchFamily="2" charset="0"/>
                <a:cs typeface="NikoshBAN" panose="02000000000000000000" pitchFamily="2" charset="0"/>
              </a:rPr>
              <a:t>পড়ে</a:t>
            </a:r>
            <a:r>
              <a:rPr lang="en-US" sz="3200" dirty="0" smtClean="0">
                <a:ln/>
                <a:solidFill>
                  <a:srgbClr val="000000"/>
                </a:solidFill>
                <a:latin typeface="NikoshBAN" panose="02000000000000000000" pitchFamily="2" charset="0"/>
                <a:cs typeface="NikoshBAN" panose="02000000000000000000" pitchFamily="2" charset="0"/>
              </a:rPr>
              <a:t> </a:t>
            </a:r>
            <a:r>
              <a:rPr lang="en-US" sz="3200" dirty="0" err="1" smtClean="0">
                <a:ln/>
                <a:solidFill>
                  <a:srgbClr val="000000"/>
                </a:solidFill>
                <a:latin typeface="NikoshBAN" panose="02000000000000000000" pitchFamily="2" charset="0"/>
                <a:cs typeface="NikoshBAN" panose="02000000000000000000" pitchFamily="2" charset="0"/>
              </a:rPr>
              <a:t>হাজার</a:t>
            </a:r>
            <a:r>
              <a:rPr lang="en-US" sz="3200" dirty="0" smtClean="0">
                <a:ln/>
                <a:solidFill>
                  <a:srgbClr val="000000"/>
                </a:solidFill>
                <a:latin typeface="NikoshBAN" panose="02000000000000000000" pitchFamily="2" charset="0"/>
                <a:cs typeface="NikoshBAN" panose="02000000000000000000" pitchFamily="2" charset="0"/>
              </a:rPr>
              <a:t> </a:t>
            </a:r>
            <a:r>
              <a:rPr lang="en-US" sz="3200" dirty="0" err="1" smtClean="0">
                <a:ln/>
                <a:solidFill>
                  <a:srgbClr val="000000"/>
                </a:solidFill>
                <a:latin typeface="NikoshBAN" panose="02000000000000000000" pitchFamily="2" charset="0"/>
                <a:cs typeface="NikoshBAN" panose="02000000000000000000" pitchFamily="2" charset="0"/>
              </a:rPr>
              <a:t>হাজার</a:t>
            </a:r>
            <a:r>
              <a:rPr lang="en-US" sz="3200" dirty="0" smtClean="0">
                <a:ln/>
                <a:solidFill>
                  <a:srgbClr val="000000"/>
                </a:solidFill>
                <a:latin typeface="NikoshBAN" panose="02000000000000000000" pitchFamily="2" charset="0"/>
                <a:cs typeface="NikoshBAN" panose="02000000000000000000" pitchFamily="2" charset="0"/>
              </a:rPr>
              <a:t> </a:t>
            </a:r>
            <a:r>
              <a:rPr lang="en-US" sz="3200" dirty="0" err="1" smtClean="0">
                <a:ln/>
                <a:solidFill>
                  <a:srgbClr val="000000"/>
                </a:solidFill>
                <a:latin typeface="NikoshBAN" panose="02000000000000000000" pitchFamily="2" charset="0"/>
                <a:cs typeface="NikoshBAN" panose="02000000000000000000" pitchFamily="2" charset="0"/>
              </a:rPr>
              <a:t>পরিবার</a:t>
            </a:r>
            <a:r>
              <a:rPr lang="en-US" sz="3200" dirty="0" smtClean="0">
                <a:ln/>
                <a:solidFill>
                  <a:srgbClr val="000000"/>
                </a:solidFill>
                <a:latin typeface="NikoshBAN" panose="02000000000000000000" pitchFamily="2" charset="0"/>
                <a:cs typeface="NikoshBAN" panose="02000000000000000000" pitchFamily="2" charset="0"/>
              </a:rPr>
              <a:t>।</a:t>
            </a:r>
            <a:r>
              <a:rPr lang="bn-IN" sz="3200" dirty="0" smtClean="0">
                <a:ln/>
                <a:solidFill>
                  <a:srgbClr val="000000"/>
                </a:solidFill>
                <a:latin typeface="NikoshBAN" panose="02000000000000000000" pitchFamily="2" charset="0"/>
                <a:cs typeface="NikoshBAN" panose="02000000000000000000" pitchFamily="2" charset="0"/>
              </a:rPr>
              <a:t> </a:t>
            </a:r>
            <a:endParaRPr lang="en-US" sz="32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38397"/>
          <a:stretch/>
        </p:blipFill>
        <p:spPr>
          <a:xfrm>
            <a:off x="5312311" y="4451854"/>
            <a:ext cx="3304590" cy="17841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6784" y="4451854"/>
            <a:ext cx="3262750" cy="18192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6784" y="2095040"/>
            <a:ext cx="3262750" cy="1797194"/>
          </a:xfrm>
          <a:prstGeom prst="rect">
            <a:avLst/>
          </a:prstGeom>
        </p:spPr>
      </p:pic>
      <p:sp>
        <p:nvSpPr>
          <p:cNvPr id="9" name="TextBox 8"/>
          <p:cNvSpPr txBox="1"/>
          <p:nvPr/>
        </p:nvSpPr>
        <p:spPr>
          <a:xfrm>
            <a:off x="1955776" y="3925699"/>
            <a:ext cx="2824041" cy="309962"/>
          </a:xfrm>
          <a:prstGeom prst="rect">
            <a:avLst/>
          </a:prstGeom>
          <a:noFill/>
        </p:spPr>
        <p:txBody>
          <a:bodyPr wrap="square" rtlCol="0">
            <a:prstTxWarp prst="textPlain">
              <a:avLst/>
            </a:prstTxWarp>
            <a:spAutoFit/>
          </a:bodyPr>
          <a:lstStyle/>
          <a:p>
            <a:r>
              <a:rPr lang="en-US" b="1" dirty="0" err="1">
                <a:ln/>
                <a:latin typeface="NikoshBAN" panose="02000000000000000000" pitchFamily="2" charset="0"/>
                <a:cs typeface="NikoshBAN" panose="02000000000000000000" pitchFamily="2" charset="0"/>
              </a:rPr>
              <a:t>ব্রিটিশ</a:t>
            </a:r>
            <a:r>
              <a:rPr lang="en-US" b="1" dirty="0">
                <a:ln/>
                <a:latin typeface="NikoshBAN" panose="02000000000000000000" pitchFamily="2" charset="0"/>
                <a:cs typeface="NikoshBAN" panose="02000000000000000000" pitchFamily="2" charset="0"/>
              </a:rPr>
              <a:t> </a:t>
            </a:r>
            <a:r>
              <a:rPr lang="en-US" b="1" dirty="0" smtClean="0">
                <a:ln/>
                <a:latin typeface="NikoshBAN" panose="02000000000000000000" pitchFamily="2" charset="0"/>
                <a:cs typeface="NikoshBAN" panose="02000000000000000000" pitchFamily="2" charset="0"/>
              </a:rPr>
              <a:t>প</a:t>
            </a:r>
            <a:r>
              <a:rPr lang="bn-IN" b="1" dirty="0" smtClean="0">
                <a:ln/>
                <a:latin typeface="NikoshBAN" panose="02000000000000000000" pitchFamily="2" charset="0"/>
                <a:cs typeface="NikoshBAN" panose="02000000000000000000" pitchFamily="2" charset="0"/>
              </a:rPr>
              <a:t>ণ্য</a:t>
            </a:r>
            <a:endParaRPr lang="en-US" b="1" dirty="0"/>
          </a:p>
        </p:txBody>
      </p:sp>
      <p:sp>
        <p:nvSpPr>
          <p:cNvPr id="10" name="TextBox 9"/>
          <p:cNvSpPr txBox="1"/>
          <p:nvPr/>
        </p:nvSpPr>
        <p:spPr>
          <a:xfrm>
            <a:off x="3242672" y="6350758"/>
            <a:ext cx="3262750" cy="369332"/>
          </a:xfrm>
          <a:prstGeom prst="rect">
            <a:avLst/>
          </a:prstGeom>
          <a:noFill/>
        </p:spPr>
        <p:txBody>
          <a:bodyPr wrap="square" rtlCol="0">
            <a:prstTxWarp prst="textPlain">
              <a:avLst/>
            </a:prstTxWarp>
            <a:spAutoFit/>
          </a:bodyPr>
          <a:lstStyle/>
          <a:p>
            <a:r>
              <a:rPr lang="en-US" b="1" dirty="0" err="1">
                <a:ln/>
                <a:latin typeface="NikoshBAN" panose="02000000000000000000" pitchFamily="2" charset="0"/>
                <a:cs typeface="NikoshBAN" panose="02000000000000000000" pitchFamily="2" charset="0"/>
              </a:rPr>
              <a:t>দেশীয়</a:t>
            </a:r>
            <a:r>
              <a:rPr lang="en-US" b="1" dirty="0">
                <a:ln/>
                <a:latin typeface="NikoshBAN" panose="02000000000000000000" pitchFamily="2" charset="0"/>
                <a:cs typeface="NikoshBAN" panose="02000000000000000000" pitchFamily="2" charset="0"/>
              </a:rPr>
              <a:t> </a:t>
            </a:r>
            <a:r>
              <a:rPr lang="en-US" b="1" dirty="0" err="1">
                <a:ln/>
                <a:latin typeface="NikoshBAN" panose="02000000000000000000" pitchFamily="2" charset="0"/>
                <a:cs typeface="NikoshBAN" panose="02000000000000000000" pitchFamily="2" charset="0"/>
              </a:rPr>
              <a:t>শিল্পের</a:t>
            </a:r>
            <a:r>
              <a:rPr lang="en-US" b="1" dirty="0">
                <a:ln/>
                <a:latin typeface="NikoshBAN" panose="02000000000000000000" pitchFamily="2" charset="0"/>
                <a:cs typeface="NikoshBAN" panose="02000000000000000000" pitchFamily="2" charset="0"/>
              </a:rPr>
              <a:t> </a:t>
            </a:r>
            <a:r>
              <a:rPr lang="en-US" b="1" dirty="0" err="1">
                <a:ln/>
                <a:latin typeface="NikoshBAN" panose="02000000000000000000" pitchFamily="2" charset="0"/>
                <a:cs typeface="NikoshBAN" panose="02000000000000000000" pitchFamily="2" charset="0"/>
              </a:rPr>
              <a:t>অপমৃত্যু</a:t>
            </a:r>
            <a:endParaRPr lang="en-US" b="1" dirty="0"/>
          </a:p>
        </p:txBody>
      </p:sp>
    </p:spTree>
    <p:extLst>
      <p:ext uri="{BB962C8B-B14F-4D97-AF65-F5344CB8AC3E}">
        <p14:creationId xmlns:p14="http://schemas.microsoft.com/office/powerpoint/2010/main" val="3642016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ame Side Corner Rectangle 1"/>
          <p:cNvSpPr/>
          <p:nvPr/>
        </p:nvSpPr>
        <p:spPr>
          <a:xfrm>
            <a:off x="3172690" y="2050473"/>
            <a:ext cx="6553200" cy="3574472"/>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ln/>
                <a:solidFill>
                  <a:srgbClr val="000000"/>
                </a:solidFill>
                <a:latin typeface="NikoshBAN" panose="02000000000000000000" pitchFamily="2" charset="0"/>
                <a:cs typeface="NikoshBAN" panose="02000000000000000000" pitchFamily="2" charset="0"/>
              </a:rPr>
              <a:t>ইংরেজ শাসনে বিগত একশ বছরে </a:t>
            </a:r>
            <a:r>
              <a:rPr lang="bn-IN" sz="3200" b="1" dirty="0">
                <a:ln/>
                <a:solidFill>
                  <a:srgbClr val="000000"/>
                </a:solidFill>
                <a:latin typeface="NikoshBAN" panose="02000000000000000000" pitchFamily="2" charset="0"/>
                <a:cs typeface="NikoshBAN" panose="02000000000000000000" pitchFamily="2" charset="0"/>
              </a:rPr>
              <a:t>মহাজন</a:t>
            </a:r>
            <a:r>
              <a:rPr lang="bn-IN" sz="3200" dirty="0">
                <a:ln/>
                <a:solidFill>
                  <a:srgbClr val="000000"/>
                </a:solidFill>
                <a:latin typeface="NikoshBAN" panose="02000000000000000000" pitchFamily="2" charset="0"/>
                <a:cs typeface="NikoshBAN" panose="02000000000000000000" pitchFamily="2" charset="0"/>
              </a:rPr>
              <a:t>, </a:t>
            </a:r>
            <a:r>
              <a:rPr lang="bn-IN" sz="3200" b="1" dirty="0">
                <a:ln/>
                <a:solidFill>
                  <a:srgbClr val="000000"/>
                </a:solidFill>
                <a:latin typeface="NikoshBAN" panose="02000000000000000000" pitchFamily="2" charset="0"/>
                <a:cs typeface="NikoshBAN" panose="02000000000000000000" pitchFamily="2" charset="0"/>
              </a:rPr>
              <a:t>সুদখোর</a:t>
            </a:r>
            <a:r>
              <a:rPr lang="bn-IN" sz="3200" dirty="0">
                <a:ln/>
                <a:solidFill>
                  <a:srgbClr val="000000"/>
                </a:solidFill>
                <a:latin typeface="NikoshBAN" panose="02000000000000000000" pitchFamily="2" charset="0"/>
                <a:cs typeface="NikoshBAN" panose="02000000000000000000" pitchFamily="2" charset="0"/>
              </a:rPr>
              <a:t>, </a:t>
            </a:r>
            <a:r>
              <a:rPr lang="bn-IN" sz="3200" b="1" dirty="0">
                <a:ln/>
                <a:solidFill>
                  <a:srgbClr val="000000"/>
                </a:solidFill>
                <a:latin typeface="NikoshBAN" panose="02000000000000000000" pitchFamily="2" charset="0"/>
                <a:cs typeface="NikoshBAN" panose="02000000000000000000" pitchFamily="2" charset="0"/>
              </a:rPr>
              <a:t>জমিদার </a:t>
            </a:r>
            <a:r>
              <a:rPr lang="bn-IN" sz="3200" dirty="0">
                <a:ln/>
                <a:solidFill>
                  <a:srgbClr val="000000"/>
                </a:solidFill>
                <a:latin typeface="NikoshBAN" panose="02000000000000000000" pitchFamily="2" charset="0"/>
                <a:cs typeface="NikoshBAN" panose="02000000000000000000" pitchFamily="2" charset="0"/>
              </a:rPr>
              <a:t>ও </a:t>
            </a:r>
            <a:r>
              <a:rPr lang="bn-IN" sz="3200" b="1" dirty="0">
                <a:ln/>
                <a:solidFill>
                  <a:srgbClr val="000000"/>
                </a:solidFill>
                <a:latin typeface="NikoshBAN" panose="02000000000000000000" pitchFamily="2" charset="0"/>
                <a:cs typeface="NikoshBAN" panose="02000000000000000000" pitchFamily="2" charset="0"/>
              </a:rPr>
              <a:t>নীলকরদের</a:t>
            </a:r>
            <a:r>
              <a:rPr lang="bn-IN" sz="3200" dirty="0">
                <a:ln/>
                <a:solidFill>
                  <a:srgbClr val="000000"/>
                </a:solidFill>
                <a:latin typeface="NikoshBAN" panose="02000000000000000000" pitchFamily="2" charset="0"/>
                <a:cs typeface="NikoshBAN" panose="02000000000000000000" pitchFamily="2" charset="0"/>
              </a:rPr>
              <a:t> অত্যাচার তীব্র আকার ধারণ করে। এছাড়া পুলিশ ও সরকারি কর্মচারিদের দূর্নীতি ও অত্যাচার সাধারণ মানুষের দুর্দশা অবর্ণনীয়ভাবে বৃদ্ধি পায়। এসব কারণে সাধারণ জনগণ বিদ্রোহে অংশ গ্রহন করে।</a:t>
            </a:r>
            <a:endParaRPr lang="en-US" sz="3200" dirty="0"/>
          </a:p>
        </p:txBody>
      </p:sp>
      <p:sp>
        <p:nvSpPr>
          <p:cNvPr id="3" name="Snip Diagonal Corner Rectangle 2"/>
          <p:cNvSpPr/>
          <p:nvPr/>
        </p:nvSpPr>
        <p:spPr>
          <a:xfrm>
            <a:off x="4391890" y="1021773"/>
            <a:ext cx="4114800" cy="554182"/>
          </a:xfrm>
          <a:prstGeom prst="snip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ln w="0"/>
                <a:solidFill>
                  <a:schemeClr val="tx1"/>
                </a:solidFill>
                <a:latin typeface="NikoshBAN" panose="02000000000000000000" pitchFamily="2" charset="0"/>
                <a:cs typeface="NikoshBAN" panose="02000000000000000000" pitchFamily="2" charset="0"/>
              </a:rPr>
              <a:t>(৩) দূর্নীতি ও অত্যাচার </a:t>
            </a:r>
            <a:endParaRPr lang="en-US" sz="4000" b="1" dirty="0">
              <a:ln w="0"/>
              <a:solidFill>
                <a:schemeClr val="tx1"/>
              </a:solidFill>
            </a:endParaRPr>
          </a:p>
        </p:txBody>
      </p:sp>
      <p:sp>
        <p:nvSpPr>
          <p:cNvPr id="4" name="Frame 3"/>
          <p:cNvSpPr/>
          <p:nvPr/>
        </p:nvSpPr>
        <p:spPr>
          <a:xfrm>
            <a:off x="4391890" y="917864"/>
            <a:ext cx="4114800" cy="7620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385" y="2126240"/>
            <a:ext cx="1857375" cy="171146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384" y="4384748"/>
            <a:ext cx="1857375" cy="139974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4003" y="2700988"/>
            <a:ext cx="1847850" cy="1891578"/>
          </a:xfrm>
          <a:prstGeom prst="rect">
            <a:avLst/>
          </a:prstGeom>
        </p:spPr>
      </p:pic>
      <p:sp>
        <p:nvSpPr>
          <p:cNvPr id="8" name="TextBox 7"/>
          <p:cNvSpPr txBox="1"/>
          <p:nvPr/>
        </p:nvSpPr>
        <p:spPr>
          <a:xfrm>
            <a:off x="9864002" y="4592566"/>
            <a:ext cx="1847851" cy="369332"/>
          </a:xfrm>
          <a:prstGeom prst="rect">
            <a:avLst/>
          </a:prstGeom>
          <a:noFill/>
        </p:spPr>
        <p:txBody>
          <a:bodyPr wrap="square" rtlCol="0">
            <a:prstTxWarp prst="textPlain">
              <a:avLst/>
            </a:prstTxWarp>
            <a:spAutoFit/>
          </a:bodyPr>
          <a:lstStyle/>
          <a:p>
            <a:r>
              <a:rPr lang="bn-IN" b="1" dirty="0">
                <a:ln/>
                <a:latin typeface="NikoshBAN" panose="02000000000000000000" pitchFamily="2" charset="0"/>
                <a:cs typeface="NikoshBAN" panose="02000000000000000000" pitchFamily="2" charset="0"/>
              </a:rPr>
              <a:t>সুদখোর</a:t>
            </a:r>
            <a:r>
              <a:rPr lang="bn-IN" b="1" dirty="0" smtClean="0">
                <a:ln/>
                <a:latin typeface="NikoshBAN" panose="02000000000000000000" pitchFamily="2" charset="0"/>
                <a:cs typeface="NikoshBAN" panose="02000000000000000000" pitchFamily="2" charset="0"/>
              </a:rPr>
              <a:t> মহাজন</a:t>
            </a:r>
            <a:endParaRPr lang="en-US" dirty="0"/>
          </a:p>
        </p:txBody>
      </p:sp>
      <p:sp>
        <p:nvSpPr>
          <p:cNvPr id="9" name="TextBox 8"/>
          <p:cNvSpPr txBox="1"/>
          <p:nvPr/>
        </p:nvSpPr>
        <p:spPr>
          <a:xfrm>
            <a:off x="969384" y="3874715"/>
            <a:ext cx="1857375" cy="369332"/>
          </a:xfrm>
          <a:prstGeom prst="rect">
            <a:avLst/>
          </a:prstGeom>
          <a:noFill/>
        </p:spPr>
        <p:txBody>
          <a:bodyPr wrap="square" rtlCol="0">
            <a:prstTxWarp prst="textPlain">
              <a:avLst/>
            </a:prstTxWarp>
            <a:spAutoFit/>
          </a:bodyPr>
          <a:lstStyle/>
          <a:p>
            <a:r>
              <a:rPr lang="bn-IN" b="1" dirty="0" smtClean="0">
                <a:ln/>
                <a:latin typeface="NikoshBAN" panose="02000000000000000000" pitchFamily="2" charset="0"/>
                <a:cs typeface="NikoshBAN" panose="02000000000000000000" pitchFamily="2" charset="0"/>
              </a:rPr>
              <a:t>অত্যাচারী জমিদার</a:t>
            </a:r>
            <a:endParaRPr lang="en-US" dirty="0"/>
          </a:p>
        </p:txBody>
      </p:sp>
      <p:sp>
        <p:nvSpPr>
          <p:cNvPr id="10" name="TextBox 9"/>
          <p:cNvSpPr txBox="1"/>
          <p:nvPr/>
        </p:nvSpPr>
        <p:spPr>
          <a:xfrm>
            <a:off x="969383" y="5925191"/>
            <a:ext cx="1857375" cy="369332"/>
          </a:xfrm>
          <a:prstGeom prst="rect">
            <a:avLst/>
          </a:prstGeom>
          <a:noFill/>
        </p:spPr>
        <p:txBody>
          <a:bodyPr wrap="square" rtlCol="0">
            <a:prstTxWarp prst="textPlain">
              <a:avLst/>
            </a:prstTxWarp>
            <a:spAutoFit/>
          </a:bodyPr>
          <a:lstStyle/>
          <a:p>
            <a:r>
              <a:rPr lang="bn-IN" b="1" dirty="0" smtClean="0">
                <a:ln/>
                <a:latin typeface="NikoshBAN" panose="02000000000000000000" pitchFamily="2" charset="0"/>
                <a:cs typeface="NikoshBAN" panose="02000000000000000000" pitchFamily="2" charset="0"/>
              </a:rPr>
              <a:t>নীলকর সাহেব</a:t>
            </a:r>
            <a:endParaRPr lang="en-US" dirty="0"/>
          </a:p>
        </p:txBody>
      </p:sp>
    </p:spTree>
    <p:extLst>
      <p:ext uri="{BB962C8B-B14F-4D97-AF65-F5344CB8AC3E}">
        <p14:creationId xmlns:p14="http://schemas.microsoft.com/office/powerpoint/2010/main" val="2321302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4710545" y="1177636"/>
            <a:ext cx="3034146" cy="942109"/>
          </a:xfrm>
          <a:prstGeom prst="fram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4823227" y="1294273"/>
            <a:ext cx="2808782" cy="707886"/>
          </a:xfrm>
          <a:prstGeom prst="rect">
            <a:avLst/>
          </a:prstGeom>
          <a:solidFill>
            <a:srgbClr val="FF0000"/>
          </a:solidFill>
        </p:spPr>
        <p:txBody>
          <a:bodyPr wrap="none">
            <a:spAutoFit/>
          </a:bodyPr>
          <a:lstStyle/>
          <a:p>
            <a:r>
              <a:rPr lang="bn-IN" sz="4000" b="1" dirty="0" smtClean="0">
                <a:ln w="0"/>
                <a:latin typeface="NikoshBAN" panose="02000000000000000000" pitchFamily="2" charset="0"/>
                <a:cs typeface="NikoshBAN" panose="02000000000000000000" pitchFamily="2" charset="0"/>
              </a:rPr>
              <a:t>(৪) বেতন বৈষম্য</a:t>
            </a:r>
            <a:endParaRPr lang="en-US" sz="4000" b="1" dirty="0">
              <a:ln w="0"/>
            </a:endParaRPr>
          </a:p>
        </p:txBody>
      </p:sp>
      <p:sp>
        <p:nvSpPr>
          <p:cNvPr id="4" name="Rounded Rectangle 3"/>
          <p:cNvSpPr/>
          <p:nvPr/>
        </p:nvSpPr>
        <p:spPr>
          <a:xfrm>
            <a:off x="2119745" y="2369127"/>
            <a:ext cx="8714509" cy="358832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ln/>
                <a:solidFill>
                  <a:srgbClr val="000000"/>
                </a:solidFill>
                <a:latin typeface="NikoshBAN" panose="02000000000000000000" pitchFamily="2" charset="0"/>
                <a:cs typeface="NikoshBAN" panose="02000000000000000000" pitchFamily="2" charset="0"/>
              </a:rPr>
              <a:t>কোম্পানির বেতন বৈষম্য সিপাহিদের মধ্যে দারুন অসন্তোষ সৃষ্টি করে। </a:t>
            </a:r>
            <a:r>
              <a:rPr lang="bn-IN" sz="3200" b="1" dirty="0" smtClean="0">
                <a:ln/>
                <a:solidFill>
                  <a:srgbClr val="000000"/>
                </a:solidFill>
                <a:latin typeface="NikoshBAN" panose="02000000000000000000" pitchFamily="2" charset="0"/>
                <a:cs typeface="NikoshBAN" panose="02000000000000000000" pitchFamily="2" charset="0"/>
              </a:rPr>
              <a:t>সাধারণ সিপাহিদের মাসিক বেতন ছিল মাত্র ৯ টাকা</a:t>
            </a:r>
            <a:r>
              <a:rPr lang="bn-IN" sz="3200" dirty="0" smtClean="0">
                <a:ln/>
                <a:solidFill>
                  <a:srgbClr val="000000"/>
                </a:solidFill>
                <a:latin typeface="NikoshBAN" panose="02000000000000000000" pitchFamily="2" charset="0"/>
                <a:cs typeface="NikoshBAN" panose="02000000000000000000" pitchFamily="2" charset="0"/>
              </a:rPr>
              <a:t>। মোট ৩ লক্ষ ১৮ হাজার ২০ জন সিপাহি এবং দেশীয় অফিসারদের  জন্য মোট ১৮ লক্ষ  পাউন্ড ব্যয় করা হত,অথচ ৫১ হাজার ৩১৬ জন  ইংরেজ অফিসার ও সৈনিকদের পেছনে ৫৬ লক্ষ ৬৮ হাজার পাউন্ড। অর্থনৈতিক বৈষম্য সিপাহিদের আর্থিক দুরবস্থার যেমন কারণ হয়েছিল, তেমনি তাদের মনে বিদ্বেষভাবও জাগিয়ে তুলেছিল।</a:t>
            </a:r>
            <a:endParaRPr lang="en-US" sz="3200" dirty="0"/>
          </a:p>
        </p:txBody>
      </p:sp>
    </p:spTree>
    <p:extLst>
      <p:ext uri="{BB962C8B-B14F-4D97-AF65-F5344CB8AC3E}">
        <p14:creationId xmlns:p14="http://schemas.microsoft.com/office/powerpoint/2010/main" val="1084043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1697179" y="853256"/>
            <a:ext cx="3906981" cy="914401"/>
          </a:xfrm>
          <a:prstGeom prst="fra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1814943" y="956514"/>
            <a:ext cx="3671455" cy="707886"/>
          </a:xfrm>
          <a:prstGeom prst="rect">
            <a:avLst/>
          </a:prstGeom>
          <a:solidFill>
            <a:srgbClr val="00B050"/>
          </a:solidFill>
        </p:spPr>
        <p:txBody>
          <a:bodyPr wrap="square">
            <a:spAutoFit/>
          </a:bodyPr>
          <a:lstStyle/>
          <a:p>
            <a:r>
              <a:rPr lang="bn-IN" sz="40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a:t>
            </a:r>
            <a:r>
              <a:rPr lang="en-US" sz="40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গ</a:t>
            </a:r>
            <a:r>
              <a:rPr lang="bn-IN" sz="40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a:t>
            </a:r>
            <a:r>
              <a:rPr lang="en-US" sz="40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000" b="1" dirty="0" err="1"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সামাজিক</a:t>
            </a:r>
            <a:r>
              <a:rPr lang="en-US" sz="40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bn-IN" sz="40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কারণ</a:t>
            </a:r>
            <a:endParaRPr lang="en-US" sz="4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Rounded Rectangle 3"/>
          <p:cNvSpPr/>
          <p:nvPr/>
        </p:nvSpPr>
        <p:spPr>
          <a:xfrm>
            <a:off x="2673927" y="3431068"/>
            <a:ext cx="7190510" cy="2083805"/>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smtClean="0">
                <a:ln/>
                <a:solidFill>
                  <a:srgbClr val="000000"/>
                </a:solidFill>
                <a:latin typeface="NikoshBAN" panose="02000000000000000000" pitchFamily="2" charset="0"/>
                <a:cs typeface="NikoshBAN" panose="02000000000000000000" pitchFamily="2" charset="0"/>
              </a:rPr>
              <a:t>ব্রিটিশ</a:t>
            </a:r>
            <a:r>
              <a:rPr lang="bn-IN" sz="3200" dirty="0" smtClean="0">
                <a:ln/>
                <a:solidFill>
                  <a:srgbClr val="000000"/>
                </a:solidFill>
                <a:latin typeface="NikoshBAN" panose="02000000000000000000" pitchFamily="2" charset="0"/>
                <a:cs typeface="NikoshBAN" panose="02000000000000000000" pitchFamily="2" charset="0"/>
              </a:rPr>
              <a:t>রা ভারতবাসীদের </a:t>
            </a:r>
            <a:r>
              <a:rPr lang="bn-IN" sz="3200" b="1" dirty="0" smtClean="0">
                <a:ln/>
                <a:solidFill>
                  <a:srgbClr val="000000"/>
                </a:solidFill>
                <a:latin typeface="NikoshBAN" panose="02000000000000000000" pitchFamily="2" charset="0"/>
                <a:cs typeface="NikoshBAN" panose="02000000000000000000" pitchFamily="2" charset="0"/>
              </a:rPr>
              <a:t>সবসময় ঘৃণার দৃষ্টিতে </a:t>
            </a:r>
            <a:r>
              <a:rPr lang="bn-IN" sz="3200" dirty="0" smtClean="0">
                <a:ln/>
                <a:solidFill>
                  <a:srgbClr val="000000"/>
                </a:solidFill>
                <a:latin typeface="NikoshBAN" panose="02000000000000000000" pitchFamily="2" charset="0"/>
                <a:cs typeface="NikoshBAN" panose="02000000000000000000" pitchFamily="2" charset="0"/>
              </a:rPr>
              <a:t>দেখতো এবং তুচ্ছ-তাচ্ছিল্যভাবে ব্যবহার করতো। তারা ভারতীয়দেরকে বর্বর ছাড়া অন্যকিছু ভাবতে পারতো না। একারণে তাদের প্রতি দেশবাসীর অসন্তোষ দানা বাঁধে।</a:t>
            </a:r>
            <a:endParaRPr lang="en-US" sz="3200" dirty="0"/>
          </a:p>
        </p:txBody>
      </p:sp>
      <p:sp>
        <p:nvSpPr>
          <p:cNvPr id="5" name="Frame 4"/>
          <p:cNvSpPr/>
          <p:nvPr/>
        </p:nvSpPr>
        <p:spPr>
          <a:xfrm>
            <a:off x="4412673" y="2367078"/>
            <a:ext cx="3713018" cy="858981"/>
          </a:xfrm>
          <a:prstGeom prst="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4507321" y="2473402"/>
            <a:ext cx="3523722" cy="646331"/>
          </a:xfrm>
          <a:prstGeom prst="rect">
            <a:avLst/>
          </a:prstGeom>
          <a:solidFill>
            <a:srgbClr val="002060"/>
          </a:solidFill>
        </p:spPr>
        <p:txBody>
          <a:bodyPr wrap="none">
            <a:spAutoFit/>
          </a:bodyPr>
          <a:lstStyle/>
          <a:p>
            <a:r>
              <a:rPr lang="bn-IN" sz="3600" b="1" dirty="0" smtClean="0">
                <a:ln w="0"/>
                <a:latin typeface="NikoshBAN" panose="02000000000000000000" pitchFamily="2" charset="0"/>
                <a:cs typeface="NikoshBAN" panose="02000000000000000000" pitchFamily="2" charset="0"/>
              </a:rPr>
              <a:t>(১) ভারতবাসী প্রতি ঘৃণা</a:t>
            </a:r>
            <a:endParaRPr lang="en-US" sz="3600" b="1" dirty="0">
              <a:ln w="0"/>
            </a:endParaRPr>
          </a:p>
        </p:txBody>
      </p:sp>
    </p:spTree>
    <p:extLst>
      <p:ext uri="{BB962C8B-B14F-4D97-AF65-F5344CB8AC3E}">
        <p14:creationId xmlns:p14="http://schemas.microsoft.com/office/powerpoint/2010/main" val="2973282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ingle Corner Rectangle 1"/>
          <p:cNvSpPr/>
          <p:nvPr/>
        </p:nvSpPr>
        <p:spPr>
          <a:xfrm>
            <a:off x="3266207" y="1752599"/>
            <a:ext cx="6629401" cy="3401292"/>
          </a:xfrm>
          <a:prstGeom prst="snip1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ln/>
                <a:solidFill>
                  <a:srgbClr val="000000"/>
                </a:solidFill>
                <a:latin typeface="NikoshBAN" panose="02000000000000000000" pitchFamily="2" charset="0"/>
                <a:cs typeface="NikoshBAN" panose="02000000000000000000" pitchFamily="2" charset="0"/>
              </a:rPr>
              <a:t>ঊনবিংশ শতাব্দীতে তাদের পূর্বের নীতি পরিবর্তন করে তারা ভারতের প্রচলিত সমাজ ব্যবস্থায় বিভিন্ন সংস্কার কার্যক্রম শুরু করে। এর মধ্যে উল্লেখযোগ্য হলো- ‘</a:t>
            </a:r>
            <a:r>
              <a:rPr lang="bn-IN" sz="3200" b="1" dirty="0" smtClean="0">
                <a:ln/>
                <a:solidFill>
                  <a:srgbClr val="000000"/>
                </a:solidFill>
                <a:latin typeface="NikoshBAN" panose="02000000000000000000" pitchFamily="2" charset="0"/>
                <a:cs typeface="NikoshBAN" panose="02000000000000000000" pitchFamily="2" charset="0"/>
              </a:rPr>
              <a:t>সতী</a:t>
            </a:r>
            <a:r>
              <a:rPr lang="en-US" sz="3200" b="1" dirty="0" err="1" smtClean="0">
                <a:ln/>
                <a:solidFill>
                  <a:srgbClr val="000000"/>
                </a:solidFill>
                <a:latin typeface="NikoshBAN" panose="02000000000000000000" pitchFamily="2" charset="0"/>
                <a:cs typeface="NikoshBAN" panose="02000000000000000000" pitchFamily="2" charset="0"/>
              </a:rPr>
              <a:t>দা</a:t>
            </a:r>
            <a:r>
              <a:rPr lang="bn-IN" sz="3200" b="1" dirty="0" smtClean="0">
                <a:ln/>
                <a:solidFill>
                  <a:srgbClr val="000000"/>
                </a:solidFill>
                <a:latin typeface="NikoshBAN" panose="02000000000000000000" pitchFamily="2" charset="0"/>
                <a:cs typeface="NikoshBAN" panose="02000000000000000000" pitchFamily="2" charset="0"/>
              </a:rPr>
              <a:t>হ </a:t>
            </a:r>
            <a:r>
              <a:rPr lang="bn-IN" sz="3200" b="1" dirty="0">
                <a:ln/>
                <a:solidFill>
                  <a:srgbClr val="000000"/>
                </a:solidFill>
                <a:latin typeface="NikoshBAN" panose="02000000000000000000" pitchFamily="2" charset="0"/>
                <a:cs typeface="NikoshBAN" panose="02000000000000000000" pitchFamily="2" charset="0"/>
              </a:rPr>
              <a:t>প্রথার বিলোপ</a:t>
            </a:r>
            <a:r>
              <a:rPr lang="bn-IN" sz="3200" dirty="0">
                <a:ln/>
                <a:solidFill>
                  <a:srgbClr val="000000"/>
                </a:solidFill>
                <a:latin typeface="NikoshBAN" panose="02000000000000000000" pitchFamily="2" charset="0"/>
                <a:cs typeface="NikoshBAN" panose="02000000000000000000" pitchFamily="2" charset="0"/>
              </a:rPr>
              <a:t>’ ও ‘</a:t>
            </a:r>
            <a:r>
              <a:rPr lang="bn-IN" sz="3200" b="1" dirty="0">
                <a:ln/>
                <a:solidFill>
                  <a:srgbClr val="000000"/>
                </a:solidFill>
                <a:latin typeface="NikoshBAN" panose="02000000000000000000" pitchFamily="2" charset="0"/>
                <a:cs typeface="NikoshBAN" panose="02000000000000000000" pitchFamily="2" charset="0"/>
              </a:rPr>
              <a:t>বিধবা বিবাহ প্রবর্তন</a:t>
            </a:r>
            <a:r>
              <a:rPr lang="bn-IN" sz="3200" dirty="0">
                <a:ln/>
                <a:solidFill>
                  <a:srgbClr val="000000"/>
                </a:solidFill>
                <a:latin typeface="NikoshBAN" panose="02000000000000000000" pitchFamily="2" charset="0"/>
                <a:cs typeface="NikoshBAN" panose="02000000000000000000" pitchFamily="2" charset="0"/>
              </a:rPr>
              <a:t>’ জনগণ অভিনন্দিত হয়নি,বরং ইংরেজদের প্রতি গভীর সন্দেহ সৃষ্টি হয়। </a:t>
            </a:r>
            <a:endParaRPr lang="en-US" sz="3200" dirty="0"/>
          </a:p>
        </p:txBody>
      </p:sp>
      <p:sp>
        <p:nvSpPr>
          <p:cNvPr id="3" name="Round Same Side Corner Rectangle 2"/>
          <p:cNvSpPr/>
          <p:nvPr/>
        </p:nvSpPr>
        <p:spPr>
          <a:xfrm>
            <a:off x="3595254" y="852053"/>
            <a:ext cx="5971309" cy="595746"/>
          </a:xfrm>
          <a:prstGeom prst="round2Same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ln w="0"/>
                <a:solidFill>
                  <a:schemeClr val="tx1"/>
                </a:solidFill>
                <a:latin typeface="NikoshBAN" panose="02000000000000000000" pitchFamily="2" charset="0"/>
                <a:cs typeface="NikoshBAN" panose="02000000000000000000" pitchFamily="2" charset="0"/>
              </a:rPr>
              <a:t>(২) ভারতীয় সমাজ ব্যবস্থায় হস্তক্ষেপ</a:t>
            </a:r>
            <a:endParaRPr lang="en-US" sz="4000" b="1" dirty="0">
              <a:ln w="0"/>
              <a:solidFill>
                <a:schemeClr val="tx1"/>
              </a:solidFill>
            </a:endParaRPr>
          </a:p>
        </p:txBody>
      </p:sp>
      <p:sp>
        <p:nvSpPr>
          <p:cNvPr id="4" name="Frame 3"/>
          <p:cNvSpPr/>
          <p:nvPr/>
        </p:nvSpPr>
        <p:spPr>
          <a:xfrm>
            <a:off x="3539836" y="748144"/>
            <a:ext cx="6082146" cy="803564"/>
          </a:xfrm>
          <a:prstGeom prst="fram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0996" y="2324966"/>
            <a:ext cx="1926648" cy="15621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855" y="1873827"/>
            <a:ext cx="2324963" cy="18669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855" y="3887066"/>
            <a:ext cx="2324964" cy="1771650"/>
          </a:xfrm>
          <a:prstGeom prst="rect">
            <a:avLst/>
          </a:prstGeom>
        </p:spPr>
      </p:pic>
      <p:sp>
        <p:nvSpPr>
          <p:cNvPr id="8" name="TextBox 7"/>
          <p:cNvSpPr txBox="1"/>
          <p:nvPr/>
        </p:nvSpPr>
        <p:spPr>
          <a:xfrm>
            <a:off x="730825" y="5658716"/>
            <a:ext cx="2408956" cy="360218"/>
          </a:xfrm>
          <a:prstGeom prst="rect">
            <a:avLst/>
          </a:prstGeom>
          <a:noFill/>
        </p:spPr>
        <p:txBody>
          <a:bodyPr wrap="square" rtlCol="0">
            <a:prstTxWarp prst="textPlain">
              <a:avLst/>
            </a:prstTxWarp>
            <a:spAutoFit/>
          </a:bodyPr>
          <a:lstStyle/>
          <a:p>
            <a:r>
              <a:rPr lang="bn-IN" b="1" dirty="0" smtClean="0">
                <a:ln/>
                <a:latin typeface="NikoshBAN" panose="02000000000000000000" pitchFamily="2" charset="0"/>
                <a:cs typeface="NikoshBAN" panose="02000000000000000000" pitchFamily="2" charset="0"/>
              </a:rPr>
              <a:t>সতী</a:t>
            </a:r>
            <a:r>
              <a:rPr lang="en-US" b="1" dirty="0" err="1" smtClean="0">
                <a:ln/>
                <a:latin typeface="NikoshBAN" panose="02000000000000000000" pitchFamily="2" charset="0"/>
                <a:cs typeface="NikoshBAN" panose="02000000000000000000" pitchFamily="2" charset="0"/>
              </a:rPr>
              <a:t>দা</a:t>
            </a:r>
            <a:r>
              <a:rPr lang="bn-IN" b="1" dirty="0" smtClean="0">
                <a:ln/>
                <a:latin typeface="NikoshBAN" panose="02000000000000000000" pitchFamily="2" charset="0"/>
                <a:cs typeface="NikoshBAN" panose="02000000000000000000" pitchFamily="2" charset="0"/>
              </a:rPr>
              <a:t>হ প্রথা</a:t>
            </a:r>
            <a:endParaRPr lang="en-US" dirty="0"/>
          </a:p>
        </p:txBody>
      </p:sp>
      <p:sp>
        <p:nvSpPr>
          <p:cNvPr id="9" name="TextBox 8"/>
          <p:cNvSpPr txBox="1"/>
          <p:nvPr/>
        </p:nvSpPr>
        <p:spPr>
          <a:xfrm>
            <a:off x="10133731" y="3990110"/>
            <a:ext cx="1864736" cy="369332"/>
          </a:xfrm>
          <a:prstGeom prst="rect">
            <a:avLst/>
          </a:prstGeom>
          <a:noFill/>
        </p:spPr>
        <p:txBody>
          <a:bodyPr wrap="square" rtlCol="0">
            <a:prstTxWarp prst="textPlain">
              <a:avLst/>
            </a:prstTxWarp>
            <a:spAutoFit/>
          </a:bodyPr>
          <a:lstStyle/>
          <a:p>
            <a:r>
              <a:rPr lang="bn-IN" b="1" dirty="0">
                <a:ln/>
                <a:latin typeface="NikoshBAN" panose="02000000000000000000" pitchFamily="2" charset="0"/>
                <a:cs typeface="NikoshBAN" panose="02000000000000000000" pitchFamily="2" charset="0"/>
              </a:rPr>
              <a:t>বিধবা বিবাহ প্রবর্তন</a:t>
            </a:r>
            <a:endParaRPr lang="en-US" dirty="0"/>
          </a:p>
        </p:txBody>
      </p:sp>
    </p:spTree>
    <p:extLst>
      <p:ext uri="{BB962C8B-B14F-4D97-AF65-F5344CB8AC3E}">
        <p14:creationId xmlns:p14="http://schemas.microsoft.com/office/powerpoint/2010/main" val="1852910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4896685" y="716728"/>
            <a:ext cx="2925099" cy="969818"/>
          </a:xfrm>
          <a:prstGeom prst="fra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5030987" y="847694"/>
            <a:ext cx="2656496" cy="707886"/>
          </a:xfrm>
          <a:prstGeom prst="rect">
            <a:avLst/>
          </a:prstGeom>
          <a:solidFill>
            <a:srgbClr val="00B050"/>
          </a:solidFill>
        </p:spPr>
        <p:txBody>
          <a:bodyPr wrap="none">
            <a:spAutoFit/>
          </a:bodyPr>
          <a:lstStyle/>
          <a:p>
            <a:r>
              <a:rPr lang="bn-IN" sz="4000" b="1" dirty="0" smtClean="0">
                <a:ln w="0"/>
                <a:latin typeface="NikoshBAN" panose="02000000000000000000" pitchFamily="2" charset="0"/>
                <a:cs typeface="NikoshBAN" panose="02000000000000000000" pitchFamily="2" charset="0"/>
              </a:rPr>
              <a:t>(</a:t>
            </a:r>
            <a:r>
              <a:rPr lang="bn-IN" sz="4000" b="1" dirty="0">
                <a:ln w="0"/>
                <a:latin typeface="NikoshBAN" panose="02000000000000000000" pitchFamily="2" charset="0"/>
                <a:cs typeface="NikoshBAN" panose="02000000000000000000" pitchFamily="2" charset="0"/>
              </a:rPr>
              <a:t>ঘ</a:t>
            </a:r>
            <a:r>
              <a:rPr lang="bn-IN" sz="4000" b="1" dirty="0" smtClean="0">
                <a:ln w="0"/>
                <a:latin typeface="NikoshBAN" panose="02000000000000000000" pitchFamily="2" charset="0"/>
                <a:cs typeface="NikoshBAN" panose="02000000000000000000" pitchFamily="2" charset="0"/>
              </a:rPr>
              <a:t>)</a:t>
            </a:r>
            <a:r>
              <a:rPr lang="en-US" sz="4000" b="1" dirty="0" smtClean="0">
                <a:ln w="0"/>
                <a:latin typeface="NikoshBAN" panose="02000000000000000000" pitchFamily="2" charset="0"/>
                <a:cs typeface="NikoshBAN" panose="02000000000000000000" pitchFamily="2" charset="0"/>
              </a:rPr>
              <a:t> </a:t>
            </a:r>
            <a:r>
              <a:rPr lang="bn-IN" sz="4000" b="1" dirty="0" smtClean="0">
                <a:ln w="0"/>
                <a:latin typeface="NikoshBAN" panose="02000000000000000000" pitchFamily="2" charset="0"/>
                <a:cs typeface="NikoshBAN" panose="02000000000000000000" pitchFamily="2" charset="0"/>
              </a:rPr>
              <a:t>ধর্মীয় কারণ</a:t>
            </a:r>
            <a:endParaRPr lang="en-US" sz="4000" b="1" dirty="0">
              <a:ln w="0"/>
            </a:endParaRPr>
          </a:p>
        </p:txBody>
      </p:sp>
      <p:sp>
        <p:nvSpPr>
          <p:cNvPr id="5" name="Rounded Rectangle 4"/>
          <p:cNvSpPr/>
          <p:nvPr/>
        </p:nvSpPr>
        <p:spPr>
          <a:xfrm>
            <a:off x="2410691" y="1817512"/>
            <a:ext cx="9026235" cy="450949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ln/>
                <a:solidFill>
                  <a:srgbClr val="000000"/>
                </a:solidFill>
                <a:latin typeface="NikoshBAN" panose="02000000000000000000" pitchFamily="2" charset="0"/>
                <a:cs typeface="NikoshBAN" panose="02000000000000000000" pitchFamily="2" charset="0"/>
              </a:rPr>
              <a:t>১৮৫০খ্রিঃ যে দুটি আইন পাস হয়, তন্মধ্যে একটি আইনে ধর্মান্তরিতদেরকে পৈতৃক সম্পত্তি লাভ করার অধিকার প্রদান করা হয়। এই নতুন আইনে খ্রিষ্টধর্ম গ্রহনকারীদের জন্য বিশেষ সুবিধা দেয়া হয়। উপরন্তু, কোন কোন সরকারি স্কুলে </a:t>
            </a:r>
            <a:r>
              <a:rPr lang="bn-IN" sz="3200" b="1" dirty="0" smtClean="0">
                <a:ln/>
                <a:solidFill>
                  <a:srgbClr val="000000"/>
                </a:solidFill>
                <a:latin typeface="NikoshBAN" panose="02000000000000000000" pitchFamily="2" charset="0"/>
                <a:cs typeface="NikoshBAN" panose="02000000000000000000" pitchFamily="2" charset="0"/>
              </a:rPr>
              <a:t>বাইবেল পাঠদান</a:t>
            </a:r>
            <a:r>
              <a:rPr lang="bn-IN" sz="3200" dirty="0" smtClean="0">
                <a:ln/>
                <a:solidFill>
                  <a:srgbClr val="000000"/>
                </a:solidFill>
                <a:latin typeface="NikoshBAN" panose="02000000000000000000" pitchFamily="2" charset="0"/>
                <a:cs typeface="NikoshBAN" panose="02000000000000000000" pitchFamily="2" charset="0"/>
              </a:rPr>
              <a:t>, </a:t>
            </a:r>
            <a:r>
              <a:rPr lang="bn-IN" sz="3200" b="1" dirty="0" smtClean="0">
                <a:ln/>
                <a:solidFill>
                  <a:srgbClr val="000000"/>
                </a:solidFill>
                <a:latin typeface="NikoshBAN" panose="02000000000000000000" pitchFamily="2" charset="0"/>
                <a:cs typeface="NikoshBAN" panose="02000000000000000000" pitchFamily="2" charset="0"/>
              </a:rPr>
              <a:t>এতিম ও অসহায়দেরকে খ্রিষ্টধর্মে দীক্ষিত করা</a:t>
            </a:r>
            <a:r>
              <a:rPr lang="bn-IN" sz="3200" dirty="0" smtClean="0">
                <a:ln/>
                <a:solidFill>
                  <a:srgbClr val="000000"/>
                </a:solidFill>
                <a:latin typeface="NikoshBAN" panose="02000000000000000000" pitchFamily="2" charset="0"/>
                <a:cs typeface="NikoshBAN" panose="02000000000000000000" pitchFamily="2" charset="0"/>
              </a:rPr>
              <a:t>, </a:t>
            </a:r>
            <a:r>
              <a:rPr lang="bn-IN" sz="3200" b="1" dirty="0" smtClean="0">
                <a:ln/>
                <a:solidFill>
                  <a:srgbClr val="000000"/>
                </a:solidFill>
                <a:latin typeface="NikoshBAN" panose="02000000000000000000" pitchFamily="2" charset="0"/>
                <a:cs typeface="NikoshBAN" panose="02000000000000000000" pitchFamily="2" charset="0"/>
              </a:rPr>
              <a:t>হিন্দু ও ইসলাম ধর্ম সম্পর্কে প্রকাশ্যে বিদ্রুপ করা </a:t>
            </a:r>
            <a:r>
              <a:rPr lang="bn-IN" sz="3200" dirty="0" smtClean="0">
                <a:ln/>
                <a:solidFill>
                  <a:srgbClr val="000000"/>
                </a:solidFill>
                <a:latin typeface="NikoshBAN" panose="02000000000000000000" pitchFamily="2" charset="0"/>
                <a:cs typeface="NikoshBAN" panose="02000000000000000000" pitchFamily="2" charset="0"/>
              </a:rPr>
              <a:t>সর্বোপরি খ্রিষ্টান ধর্মপ্রচারকদের স্কুল-কলেজ,হাট-বাজার, হাসপাতাল এমনকি কারাগারেও ধর্মপ্রচার করতে থাকে। ফলে ভারতবাসীর মনে এ ধারণা জন্ম নিল যে </a:t>
            </a:r>
            <a:r>
              <a:rPr lang="bn-IN" sz="3200" b="1" dirty="0" smtClean="0">
                <a:ln/>
                <a:solidFill>
                  <a:srgbClr val="000000"/>
                </a:solidFill>
                <a:latin typeface="NikoshBAN" panose="02000000000000000000" pitchFamily="2" charset="0"/>
                <a:cs typeface="NikoshBAN" panose="02000000000000000000" pitchFamily="2" charset="0"/>
              </a:rPr>
              <a:t>ব্রিটিশদের হাতে পূর্ব পুরুষদের ধর্ম নিরাপদ নয়</a:t>
            </a:r>
            <a:r>
              <a:rPr lang="bn-IN" sz="3200" dirty="0" smtClean="0">
                <a:ln/>
                <a:solidFill>
                  <a:srgbClr val="000000"/>
                </a:solidFill>
                <a:latin typeface="NikoshBAN" panose="02000000000000000000" pitchFamily="2" charset="0"/>
                <a:cs typeface="NikoshBAN" panose="02000000000000000000" pitchFamily="2" charset="0"/>
              </a:rPr>
              <a:t>। তাই তারা ক্ষুদ্র হয়ে উঠে। </a:t>
            </a:r>
            <a:endParaRPr 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520" y="2285133"/>
            <a:ext cx="1952625" cy="2343150"/>
          </a:xfrm>
          <a:prstGeom prst="rect">
            <a:avLst/>
          </a:prstGeom>
        </p:spPr>
      </p:pic>
    </p:spTree>
    <p:extLst>
      <p:ext uri="{BB962C8B-B14F-4D97-AF65-F5344CB8AC3E}">
        <p14:creationId xmlns:p14="http://schemas.microsoft.com/office/powerpoint/2010/main" val="2607149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4492333" y="677562"/>
            <a:ext cx="3380509" cy="942109"/>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4617895" y="794673"/>
            <a:ext cx="3129383" cy="707886"/>
          </a:xfrm>
          <a:prstGeom prst="rect">
            <a:avLst/>
          </a:prstGeom>
          <a:solidFill>
            <a:srgbClr val="00B050"/>
          </a:solidFill>
        </p:spPr>
        <p:txBody>
          <a:bodyPr wrap="none">
            <a:spAutoFit/>
          </a:bodyPr>
          <a:lstStyle/>
          <a:p>
            <a:r>
              <a:rPr lang="bn-IN" sz="40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(ঙ) সামরিক</a:t>
            </a:r>
            <a:r>
              <a:rPr lang="en-US" sz="40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bn-IN" sz="40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কারণ</a:t>
            </a:r>
            <a:endParaRPr lang="en-US" sz="4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Rounded Rectangle 3"/>
          <p:cNvSpPr/>
          <p:nvPr/>
        </p:nvSpPr>
        <p:spPr>
          <a:xfrm>
            <a:off x="3393486" y="2333833"/>
            <a:ext cx="8707583" cy="4288637"/>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ln/>
                <a:solidFill>
                  <a:schemeClr val="bg1"/>
                </a:solidFill>
                <a:latin typeface="NikoshBAN" panose="02000000000000000000" pitchFamily="2" charset="0"/>
                <a:cs typeface="NikoshBAN" panose="02000000000000000000" pitchFamily="2" charset="0"/>
              </a:rPr>
              <a:t>কোম্পানির বৈষম্যমুলক ব্যবহারে দেশীয় সৈন্যদের মনকে যখন বিষাক্ত করে তুলেছিল, ঠিক তখনই ‘</a:t>
            </a:r>
            <a:r>
              <a:rPr lang="bn-IN" sz="3200" b="1" dirty="0" smtClean="0">
                <a:ln/>
                <a:solidFill>
                  <a:schemeClr val="bg1"/>
                </a:solidFill>
                <a:latin typeface="NikoshBAN" panose="02000000000000000000" pitchFamily="2" charset="0"/>
                <a:cs typeface="NikoshBAN" panose="02000000000000000000" pitchFamily="2" charset="0"/>
              </a:rPr>
              <a:t>এনফিল্ড রাইফেল</a:t>
            </a:r>
            <a:r>
              <a:rPr lang="bn-IN" sz="3200" dirty="0" smtClean="0">
                <a:ln/>
                <a:solidFill>
                  <a:schemeClr val="bg1"/>
                </a:solidFill>
                <a:latin typeface="NikoshBAN" panose="02000000000000000000" pitchFamily="2" charset="0"/>
                <a:cs typeface="NikoshBAN" panose="02000000000000000000" pitchFamily="2" charset="0"/>
              </a:rPr>
              <a:t>’ নামক এক প্রকার বন্দুকের ব্যবহার যেন দেশময় অশান্তির বারুদে আগুন ধরিয়ে দিল। এই বন্দুকের টোটা দাঁতে কেটে বন্দুক পুরতে হতো এবং সেই টোটা তৈরি হতো </a:t>
            </a:r>
            <a:r>
              <a:rPr lang="bn-IN" sz="3200" b="1" dirty="0" smtClean="0">
                <a:ln/>
                <a:solidFill>
                  <a:schemeClr val="bg1"/>
                </a:solidFill>
                <a:latin typeface="NikoshBAN" panose="02000000000000000000" pitchFamily="2" charset="0"/>
                <a:cs typeface="NikoshBAN" panose="02000000000000000000" pitchFamily="2" charset="0"/>
              </a:rPr>
              <a:t>গরু ও শুকরের চর্বি </a:t>
            </a:r>
            <a:r>
              <a:rPr lang="bn-IN" sz="3200" dirty="0" smtClean="0">
                <a:ln/>
                <a:solidFill>
                  <a:schemeClr val="bg1"/>
                </a:solidFill>
                <a:latin typeface="NikoshBAN" panose="02000000000000000000" pitchFamily="2" charset="0"/>
                <a:cs typeface="NikoshBAN" panose="02000000000000000000" pitchFamily="2" charset="0"/>
              </a:rPr>
              <a:t>মিশ্রিত করে। সৈন্যদলের মধ্যে যখন গুজব রটলো, </a:t>
            </a:r>
            <a:r>
              <a:rPr lang="bn-IN" sz="3200" b="1" dirty="0" smtClean="0">
                <a:ln/>
                <a:solidFill>
                  <a:schemeClr val="bg1"/>
                </a:solidFill>
                <a:latin typeface="NikoshBAN" panose="02000000000000000000" pitchFamily="2" charset="0"/>
                <a:cs typeface="NikoshBAN" panose="02000000000000000000" pitchFamily="2" charset="0"/>
              </a:rPr>
              <a:t>হিন্দু ও মুসলিম সম্প্রদায়ের জাত ও ধর্ম নষ্ট করার</a:t>
            </a:r>
            <a:r>
              <a:rPr lang="bn-IN" sz="3200" dirty="0" smtClean="0">
                <a:ln/>
                <a:solidFill>
                  <a:schemeClr val="bg1"/>
                </a:solidFill>
                <a:latin typeface="NikoshBAN" panose="02000000000000000000" pitchFamily="2" charset="0"/>
                <a:cs typeface="NikoshBAN" panose="02000000000000000000" pitchFamily="2" charset="0"/>
              </a:rPr>
              <a:t> </a:t>
            </a:r>
            <a:r>
              <a:rPr lang="bn-IN" sz="3200" dirty="0">
                <a:ln/>
                <a:solidFill>
                  <a:schemeClr val="bg1"/>
                </a:solidFill>
                <a:latin typeface="NikoshBAN" panose="02000000000000000000" pitchFamily="2" charset="0"/>
                <a:cs typeface="NikoshBAN" panose="02000000000000000000" pitchFamily="2" charset="0"/>
              </a:rPr>
              <a:t>জন্য এ </a:t>
            </a:r>
            <a:r>
              <a:rPr lang="bn-IN" sz="3200" dirty="0" smtClean="0">
                <a:ln/>
                <a:solidFill>
                  <a:schemeClr val="bg1"/>
                </a:solidFill>
                <a:latin typeface="NikoshBAN" panose="02000000000000000000" pitchFamily="2" charset="0"/>
                <a:cs typeface="NikoshBAN" panose="02000000000000000000" pitchFamily="2" charset="0"/>
              </a:rPr>
              <a:t>ব্যবস্থা তখন সিপাহিদের অসন্তোষের বহ্নি প্রজ্জ্বলিত হয়ে উঠে এবং দেশময় স্বাধীনতার জন্য বিপ্লব শুরু হলো। </a:t>
            </a:r>
            <a:r>
              <a:rPr lang="bn-IN" sz="3200" b="1" i="1" dirty="0" smtClean="0">
                <a:ln/>
                <a:solidFill>
                  <a:schemeClr val="bg1"/>
                </a:solidFill>
                <a:latin typeface="NikoshBAN" panose="02000000000000000000" pitchFamily="2" charset="0"/>
                <a:cs typeface="NikoshBAN" panose="02000000000000000000" pitchFamily="2" charset="0"/>
              </a:rPr>
              <a:t>বস্তুত ১৮৫৭সালের বিদ্রোহের এটিই ছিল প্রত্যক্ষ কারণ। </a:t>
            </a:r>
            <a:endParaRPr lang="en-US" sz="3200" b="1" i="1"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852" y="2333833"/>
            <a:ext cx="2622839" cy="1836385"/>
          </a:xfrm>
          <a:prstGeom prst="rect">
            <a:avLst/>
          </a:prstGeom>
        </p:spPr>
      </p:pic>
      <p:sp>
        <p:nvSpPr>
          <p:cNvPr id="6" name="TextBox 5"/>
          <p:cNvSpPr txBox="1"/>
          <p:nvPr/>
        </p:nvSpPr>
        <p:spPr>
          <a:xfrm>
            <a:off x="591415" y="4170218"/>
            <a:ext cx="2581276" cy="369332"/>
          </a:xfrm>
          <a:prstGeom prst="rect">
            <a:avLst/>
          </a:prstGeom>
          <a:noFill/>
        </p:spPr>
        <p:txBody>
          <a:bodyPr wrap="square" rtlCol="0">
            <a:prstTxWarp prst="textPlain">
              <a:avLst/>
            </a:prstTxWarp>
            <a:spAutoFit/>
          </a:bodyPr>
          <a:lstStyle/>
          <a:p>
            <a:r>
              <a:rPr lang="bn-IN" b="1" dirty="0">
                <a:ln/>
                <a:latin typeface="NikoshBAN" panose="02000000000000000000" pitchFamily="2" charset="0"/>
                <a:cs typeface="NikoshBAN" panose="02000000000000000000" pitchFamily="2" charset="0"/>
              </a:rPr>
              <a:t>এনফিল্ড রাইফেল</a:t>
            </a:r>
            <a:endParaRPr lang="en-US" dirty="0"/>
          </a:p>
        </p:txBody>
      </p:sp>
    </p:spTree>
    <p:extLst>
      <p:ext uri="{BB962C8B-B14F-4D97-AF65-F5344CB8AC3E}">
        <p14:creationId xmlns:p14="http://schemas.microsoft.com/office/powerpoint/2010/main" val="2681331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41417" y="1327051"/>
            <a:ext cx="9670473" cy="5406257"/>
          </a:xfrm>
          <a:prstGeom prst="roundRect">
            <a:avLst/>
          </a:prstGeom>
          <a:solidFill>
            <a:schemeClr val="accent6">
              <a:lumMod val="20000"/>
              <a:lumOff val="80000"/>
            </a:schemeClr>
          </a:solidFill>
          <a:ln w="57150"/>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b="1" dirty="0" smtClean="0">
                <a:ln/>
                <a:solidFill>
                  <a:srgbClr val="000000"/>
                </a:solidFill>
                <a:latin typeface="NikoshBAN" panose="02000000000000000000" pitchFamily="2" charset="0"/>
                <a:cs typeface="NikoshBAN" panose="02000000000000000000" pitchFamily="2" charset="0"/>
              </a:rPr>
              <a:t>১৮৫৭ সালের ২৯ মার্চ </a:t>
            </a:r>
            <a:r>
              <a:rPr lang="bn-IN" sz="3200" dirty="0" smtClean="0">
                <a:ln/>
                <a:solidFill>
                  <a:srgbClr val="000000"/>
                </a:solidFill>
                <a:latin typeface="NikoshBAN" panose="02000000000000000000" pitchFamily="2" charset="0"/>
                <a:cs typeface="NikoshBAN" panose="02000000000000000000" pitchFamily="2" charset="0"/>
              </a:rPr>
              <a:t>বাংলার </a:t>
            </a:r>
            <a:r>
              <a:rPr lang="bn-IN" sz="3200" b="1" dirty="0" smtClean="0">
                <a:ln/>
                <a:solidFill>
                  <a:srgbClr val="000000"/>
                </a:solidFill>
                <a:latin typeface="NikoshBAN" panose="02000000000000000000" pitchFamily="2" charset="0"/>
                <a:cs typeface="NikoshBAN" panose="02000000000000000000" pitchFamily="2" charset="0"/>
              </a:rPr>
              <a:t>ব্যারাকপুরে</a:t>
            </a:r>
            <a:r>
              <a:rPr lang="bn-IN" sz="3200" dirty="0" smtClean="0">
                <a:ln/>
                <a:solidFill>
                  <a:srgbClr val="000000"/>
                </a:solidFill>
                <a:latin typeface="NikoshBAN" panose="02000000000000000000" pitchFamily="2" charset="0"/>
                <a:cs typeface="NikoshBAN" panose="02000000000000000000" pitchFamily="2" charset="0"/>
              </a:rPr>
              <a:t> সর্বপ্রথম ‘</a:t>
            </a:r>
            <a:r>
              <a:rPr lang="bn-IN" sz="3200" b="1" dirty="0" smtClean="0">
                <a:ln/>
                <a:solidFill>
                  <a:srgbClr val="000000"/>
                </a:solidFill>
                <a:latin typeface="NikoshBAN" panose="02000000000000000000" pitchFamily="2" charset="0"/>
                <a:cs typeface="NikoshBAN" panose="02000000000000000000" pitchFamily="2" charset="0"/>
              </a:rPr>
              <a:t>মঙ্গল পান্ডে</a:t>
            </a:r>
            <a:r>
              <a:rPr lang="bn-IN" sz="3200" dirty="0" smtClean="0">
                <a:ln/>
                <a:solidFill>
                  <a:srgbClr val="000000"/>
                </a:solidFill>
                <a:latin typeface="NikoshBAN" panose="02000000000000000000" pitchFamily="2" charset="0"/>
                <a:cs typeface="NikoshBAN" panose="02000000000000000000" pitchFamily="2" charset="0"/>
              </a:rPr>
              <a:t>’ নামে একজন সিপাহি প্রকাশ্যে বিদ্রোহ ঘোষণা করে এবং ২ জন ইংরেজ অফিসারকে হত্যা করে। ফলে ‘</a:t>
            </a:r>
            <a:r>
              <a:rPr lang="bn-IN" sz="3200" b="1" dirty="0" smtClean="0">
                <a:ln/>
                <a:solidFill>
                  <a:srgbClr val="000000"/>
                </a:solidFill>
                <a:latin typeface="NikoshBAN" panose="02000000000000000000" pitchFamily="2" charset="0"/>
                <a:cs typeface="NikoshBAN" panose="02000000000000000000" pitchFamily="2" charset="0"/>
              </a:rPr>
              <a:t>মঙ্গল পাণ্ডেকে</a:t>
            </a:r>
            <a:r>
              <a:rPr lang="bn-IN" sz="3200" dirty="0" smtClean="0">
                <a:ln/>
                <a:solidFill>
                  <a:srgbClr val="000000"/>
                </a:solidFill>
                <a:latin typeface="NikoshBAN" panose="02000000000000000000" pitchFamily="2" charset="0"/>
                <a:cs typeface="NikoshBAN" panose="02000000000000000000" pitchFamily="2" charset="0"/>
              </a:rPr>
              <a:t>’ ফাঁসিতে ঝোলানো হয়। এর প্রতিক্রিয়ায় সারা ভারতবর্ষে বিদ্রোহ ছড়িয়ে পড়ে। বিদ্রোহীরা ১১ মে দিল্লিতে পৌঁছে </a:t>
            </a:r>
            <a:r>
              <a:rPr lang="bn-IN" sz="3200" b="1" dirty="0" smtClean="0">
                <a:ln/>
                <a:solidFill>
                  <a:srgbClr val="000000"/>
                </a:solidFill>
                <a:latin typeface="NikoshBAN" panose="02000000000000000000" pitchFamily="2" charset="0"/>
                <a:cs typeface="NikoshBAN" panose="02000000000000000000" pitchFamily="2" charset="0"/>
              </a:rPr>
              <a:t>সম্রাট দ্বিতীয় বাহাদুর শাহকে </a:t>
            </a:r>
            <a:r>
              <a:rPr lang="bn-IN" sz="3200" dirty="0" smtClean="0">
                <a:ln/>
                <a:solidFill>
                  <a:srgbClr val="000000"/>
                </a:solidFill>
                <a:latin typeface="NikoshBAN" panose="02000000000000000000" pitchFamily="2" charset="0"/>
                <a:cs typeface="NikoshBAN" panose="02000000000000000000" pitchFamily="2" charset="0"/>
              </a:rPr>
              <a:t>আন্দোলনের নেতৃত্ব গ্রহনের অনুরোধ জানান। অনিচ্ছাসত্ত্বেও তিনি এ প্রস্তাবে সম্মত হলে সিপাহিগণ তাঁকে ভারতের সম্রাট বলে ঘোষণা করে। সমগ্র ভারতে অভূতপূর্ব গণজাগরণ সৃষ্টি হয়। কানপুরের </a:t>
            </a:r>
            <a:r>
              <a:rPr lang="bn-IN" sz="3200" b="1" dirty="0" smtClean="0">
                <a:ln/>
                <a:solidFill>
                  <a:srgbClr val="000000"/>
                </a:solidFill>
                <a:latin typeface="NikoshBAN" panose="02000000000000000000" pitchFamily="2" charset="0"/>
                <a:cs typeface="NikoshBAN" panose="02000000000000000000" pitchFamily="2" charset="0"/>
              </a:rPr>
              <a:t>নান সাহেব</a:t>
            </a:r>
            <a:r>
              <a:rPr lang="bn-IN" sz="3200" dirty="0" smtClean="0">
                <a:ln/>
                <a:solidFill>
                  <a:srgbClr val="000000"/>
                </a:solidFill>
                <a:latin typeface="NikoshBAN" panose="02000000000000000000" pitchFamily="2" charset="0"/>
                <a:cs typeface="NikoshBAN" panose="02000000000000000000" pitchFamily="2" charset="0"/>
              </a:rPr>
              <a:t>, ঝাঁসির </a:t>
            </a:r>
            <a:r>
              <a:rPr lang="bn-IN" sz="3200" b="1" dirty="0" smtClean="0">
                <a:ln/>
                <a:solidFill>
                  <a:srgbClr val="000000"/>
                </a:solidFill>
                <a:latin typeface="NikoshBAN" panose="02000000000000000000" pitchFamily="2" charset="0"/>
                <a:cs typeface="NikoshBAN" panose="02000000000000000000" pitchFamily="2" charset="0"/>
              </a:rPr>
              <a:t>রাণী লক্ষ্ণীবাঈ</a:t>
            </a:r>
            <a:r>
              <a:rPr lang="bn-IN" sz="3200" dirty="0" smtClean="0">
                <a:ln/>
                <a:solidFill>
                  <a:srgbClr val="000000"/>
                </a:solidFill>
                <a:latin typeface="NikoshBAN" panose="02000000000000000000" pitchFamily="2" charset="0"/>
                <a:cs typeface="NikoshBAN" panose="02000000000000000000" pitchFamily="2" charset="0"/>
              </a:rPr>
              <a:t>, </a:t>
            </a:r>
            <a:r>
              <a:rPr lang="bn-IN" sz="3200" b="1" dirty="0" smtClean="0">
                <a:ln/>
                <a:solidFill>
                  <a:srgbClr val="000000"/>
                </a:solidFill>
                <a:latin typeface="NikoshBAN" panose="02000000000000000000" pitchFamily="2" charset="0"/>
                <a:cs typeface="NikoshBAN" panose="02000000000000000000" pitchFamily="2" charset="0"/>
              </a:rPr>
              <a:t>মৌলভি লিয়াকত আলী</a:t>
            </a:r>
            <a:r>
              <a:rPr lang="bn-IN" sz="3200" dirty="0" smtClean="0">
                <a:ln/>
                <a:solidFill>
                  <a:srgbClr val="000000"/>
                </a:solidFill>
                <a:latin typeface="NikoshBAN" panose="02000000000000000000" pitchFamily="2" charset="0"/>
                <a:cs typeface="NikoshBAN" panose="02000000000000000000" pitchFamily="2" charset="0"/>
              </a:rPr>
              <a:t>, </a:t>
            </a:r>
            <a:r>
              <a:rPr lang="bn-IN" sz="3200" b="1" dirty="0" smtClean="0">
                <a:ln/>
                <a:solidFill>
                  <a:srgbClr val="000000"/>
                </a:solidFill>
                <a:latin typeface="NikoshBAN" panose="02000000000000000000" pitchFamily="2" charset="0"/>
                <a:cs typeface="NikoshBAN" panose="02000000000000000000" pitchFamily="2" charset="0"/>
              </a:rPr>
              <a:t>মৌলভি আহমদ উল্লাহ</a:t>
            </a:r>
            <a:r>
              <a:rPr lang="bn-IN" sz="3200" dirty="0" smtClean="0">
                <a:ln/>
                <a:solidFill>
                  <a:srgbClr val="000000"/>
                </a:solidFill>
                <a:latin typeface="NikoshBAN" panose="02000000000000000000" pitchFamily="2" charset="0"/>
                <a:cs typeface="NikoshBAN" panose="02000000000000000000" pitchFamily="2" charset="0"/>
              </a:rPr>
              <a:t>সহ আরো অনেকেই বিদ্রোহে অংশ গ্রহন করেন। বিদ্রোহীরা জেলখানা ভেংগে কয়েদিদের মুক্ত করেন, ফলে এটা গণ-আন্দোলন বা মহাবিদ্রোহে রুপ নেয়।   </a:t>
            </a:r>
            <a:endParaRPr lang="en-US" sz="3200" dirty="0">
              <a:solidFill>
                <a:srgbClr val="000000"/>
              </a:solidFill>
            </a:endParaRPr>
          </a:p>
        </p:txBody>
      </p:sp>
      <p:sp>
        <p:nvSpPr>
          <p:cNvPr id="3" name="Frame 2"/>
          <p:cNvSpPr/>
          <p:nvPr/>
        </p:nvSpPr>
        <p:spPr>
          <a:xfrm>
            <a:off x="4627416" y="72038"/>
            <a:ext cx="3020292" cy="1094509"/>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4756415" y="232542"/>
            <a:ext cx="2762295" cy="830997"/>
          </a:xfrm>
          <a:prstGeom prst="rect">
            <a:avLst/>
          </a:prstGeom>
          <a:solidFill>
            <a:srgbClr val="7030A0"/>
          </a:solidFill>
        </p:spPr>
        <p:txBody>
          <a:bodyPr wrap="none">
            <a:spAutoFit/>
          </a:bodyPr>
          <a:lstStyle/>
          <a:p>
            <a:r>
              <a:rPr lang="en-US" sz="48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বিপ্লবের</a:t>
            </a:r>
            <a:r>
              <a:rPr lang="en-US" sz="48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ঘটনা</a:t>
            </a:r>
            <a:endParaRPr lang="en-US" sz="4800" b="1" dirty="0">
              <a:ln w="0"/>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072" y="1327051"/>
            <a:ext cx="1759528" cy="159843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35" y="3768436"/>
            <a:ext cx="1870365" cy="1828799"/>
          </a:xfrm>
          <a:prstGeom prst="rect">
            <a:avLst/>
          </a:prstGeom>
        </p:spPr>
      </p:pic>
      <p:sp>
        <p:nvSpPr>
          <p:cNvPr id="7" name="TextBox 6"/>
          <p:cNvSpPr txBox="1"/>
          <p:nvPr/>
        </p:nvSpPr>
        <p:spPr>
          <a:xfrm>
            <a:off x="318653" y="3162294"/>
            <a:ext cx="1759528" cy="369332"/>
          </a:xfrm>
          <a:prstGeom prst="rect">
            <a:avLst/>
          </a:prstGeom>
          <a:noFill/>
        </p:spPr>
        <p:txBody>
          <a:bodyPr wrap="square" rtlCol="0">
            <a:prstTxWarp prst="textPlain">
              <a:avLst/>
            </a:prstTxWarp>
            <a:spAutoFit/>
          </a:bodyPr>
          <a:lstStyle/>
          <a:p>
            <a:r>
              <a:rPr lang="bn-IN" b="1" dirty="0">
                <a:ln/>
                <a:latin typeface="NikoshBAN" panose="02000000000000000000" pitchFamily="2" charset="0"/>
                <a:cs typeface="NikoshBAN" panose="02000000000000000000" pitchFamily="2" charset="0"/>
              </a:rPr>
              <a:t>মঙ্গল </a:t>
            </a:r>
            <a:r>
              <a:rPr lang="bn-IN" b="1" dirty="0" smtClean="0">
                <a:ln/>
                <a:latin typeface="NikoshBAN" panose="02000000000000000000" pitchFamily="2" charset="0"/>
                <a:cs typeface="NikoshBAN" panose="02000000000000000000" pitchFamily="2" charset="0"/>
              </a:rPr>
              <a:t>পাণ্ডে</a:t>
            </a:r>
            <a:endParaRPr lang="en-US" dirty="0"/>
          </a:p>
        </p:txBody>
      </p:sp>
    </p:spTree>
    <p:extLst>
      <p:ext uri="{BB962C8B-B14F-4D97-AF65-F5344CB8AC3E}">
        <p14:creationId xmlns:p14="http://schemas.microsoft.com/office/powerpoint/2010/main" val="3637376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4835235" y="374068"/>
            <a:ext cx="2452254" cy="1094511"/>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4953527" y="505826"/>
            <a:ext cx="2215671" cy="830997"/>
          </a:xfrm>
          <a:prstGeom prst="rect">
            <a:avLst/>
          </a:prstGeom>
          <a:solidFill>
            <a:schemeClr val="bg1"/>
          </a:solidFill>
        </p:spPr>
        <p:txBody>
          <a:bodyPr wrap="none">
            <a:spAutoFit/>
          </a:bodyPr>
          <a:lstStyle/>
          <a:p>
            <a:r>
              <a:rPr lang="en-US" sz="4800" b="1" dirty="0" err="1" smtClean="0">
                <a:ln w="0"/>
                <a:latin typeface="NikoshBAN" panose="02000000000000000000" pitchFamily="2" charset="0"/>
                <a:cs typeface="NikoshBAN" panose="02000000000000000000" pitchFamily="2" charset="0"/>
              </a:rPr>
              <a:t>বিপ্লব</a:t>
            </a:r>
            <a:r>
              <a:rPr lang="bn-IN" sz="4800" b="1" dirty="0" smtClean="0">
                <a:ln w="0"/>
                <a:latin typeface="NikoshBAN" panose="02000000000000000000" pitchFamily="2" charset="0"/>
                <a:cs typeface="NikoshBAN" panose="02000000000000000000" pitchFamily="2" charset="0"/>
              </a:rPr>
              <a:t> দমন</a:t>
            </a:r>
            <a:endParaRPr lang="en-US" sz="4800" b="1" dirty="0">
              <a:ln w="0"/>
            </a:endParaRPr>
          </a:p>
        </p:txBody>
      </p:sp>
      <p:sp>
        <p:nvSpPr>
          <p:cNvPr id="4" name="Rounded Rectangle 3"/>
          <p:cNvSpPr/>
          <p:nvPr/>
        </p:nvSpPr>
        <p:spPr>
          <a:xfrm>
            <a:off x="2854036" y="1600336"/>
            <a:ext cx="9150398" cy="4994427"/>
          </a:xfrm>
          <a:prstGeom prst="roundRect">
            <a:avLst/>
          </a:prstGeom>
          <a:blipFill>
            <a:blip r:embed="rId2"/>
            <a:tile tx="0" ty="0" sx="100000" sy="100000" flip="none" algn="tl"/>
          </a:blipFill>
          <a:ln w="57150"/>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ln/>
                <a:solidFill>
                  <a:srgbClr val="000000"/>
                </a:solidFill>
                <a:latin typeface="NikoshBAN" panose="02000000000000000000" pitchFamily="2" charset="0"/>
                <a:cs typeface="NikoshBAN" panose="02000000000000000000" pitchFamily="2" charset="0"/>
              </a:rPr>
              <a:t> সিপাহি জনতার ইংরেজ বিরোধী সংগ্রাম দমনের জন্য </a:t>
            </a:r>
            <a:r>
              <a:rPr lang="bn-IN" sz="3200" b="1" dirty="0" smtClean="0">
                <a:ln/>
                <a:solidFill>
                  <a:srgbClr val="000000"/>
                </a:solidFill>
                <a:latin typeface="NikoshBAN" panose="02000000000000000000" pitchFamily="2" charset="0"/>
                <a:cs typeface="NikoshBAN" panose="02000000000000000000" pitchFamily="2" charset="0"/>
              </a:rPr>
              <a:t>লর্ড ক্যানিং </a:t>
            </a:r>
            <a:r>
              <a:rPr lang="bn-IN" sz="3200" dirty="0" smtClean="0">
                <a:ln/>
                <a:solidFill>
                  <a:srgbClr val="000000"/>
                </a:solidFill>
                <a:latin typeface="NikoshBAN" panose="02000000000000000000" pitchFamily="2" charset="0"/>
                <a:cs typeface="NikoshBAN" panose="02000000000000000000" pitchFamily="2" charset="0"/>
              </a:rPr>
              <a:t>প্রয়োজনীয় ব্যবস্থা গ্রহন করেন। তিনি </a:t>
            </a:r>
            <a:r>
              <a:rPr lang="bn-IN" sz="3200" b="1" dirty="0" smtClean="0">
                <a:ln/>
                <a:solidFill>
                  <a:srgbClr val="000000"/>
                </a:solidFill>
                <a:latin typeface="NikoshBAN" panose="02000000000000000000" pitchFamily="2" charset="0"/>
                <a:cs typeface="NikoshBAN" panose="02000000000000000000" pitchFamily="2" charset="0"/>
              </a:rPr>
              <a:t>হোরিলরেন্স</a:t>
            </a:r>
            <a:r>
              <a:rPr lang="bn-IN" sz="3200" dirty="0" smtClean="0">
                <a:ln/>
                <a:solidFill>
                  <a:srgbClr val="000000"/>
                </a:solidFill>
                <a:latin typeface="NikoshBAN" panose="02000000000000000000" pitchFamily="2" charset="0"/>
                <a:cs typeface="NikoshBAN" panose="02000000000000000000" pitchFamily="2" charset="0"/>
              </a:rPr>
              <a:t>, </a:t>
            </a:r>
            <a:r>
              <a:rPr lang="bn-IN" sz="3200" b="1" dirty="0" smtClean="0">
                <a:ln/>
                <a:solidFill>
                  <a:srgbClr val="000000"/>
                </a:solidFill>
                <a:latin typeface="NikoshBAN" panose="02000000000000000000" pitchFamily="2" charset="0"/>
                <a:cs typeface="NikoshBAN" panose="02000000000000000000" pitchFamily="2" charset="0"/>
              </a:rPr>
              <a:t>হিভলক</a:t>
            </a:r>
            <a:r>
              <a:rPr lang="bn-IN" sz="3200" dirty="0" smtClean="0">
                <a:ln/>
                <a:solidFill>
                  <a:srgbClr val="000000"/>
                </a:solidFill>
                <a:latin typeface="NikoshBAN" panose="02000000000000000000" pitchFamily="2" charset="0"/>
                <a:cs typeface="NikoshBAN" panose="02000000000000000000" pitchFamily="2" charset="0"/>
              </a:rPr>
              <a:t>, </a:t>
            </a:r>
            <a:r>
              <a:rPr lang="bn-IN" sz="3200" b="1" dirty="0" smtClean="0">
                <a:ln/>
                <a:solidFill>
                  <a:srgbClr val="000000"/>
                </a:solidFill>
                <a:latin typeface="NikoshBAN" panose="02000000000000000000" pitchFamily="2" charset="0"/>
                <a:cs typeface="NikoshBAN" panose="02000000000000000000" pitchFamily="2" charset="0"/>
              </a:rPr>
              <a:t>কানাবাসহ</a:t>
            </a:r>
            <a:r>
              <a:rPr lang="bn-IN" sz="3200" dirty="0" smtClean="0">
                <a:ln/>
                <a:solidFill>
                  <a:srgbClr val="000000"/>
                </a:solidFill>
                <a:latin typeface="NikoshBAN" panose="02000000000000000000" pitchFamily="2" charset="0"/>
                <a:cs typeface="NikoshBAN" panose="02000000000000000000" pitchFamily="2" charset="0"/>
              </a:rPr>
              <a:t> কয়েকজন সেনাপতির সাহায্যে অত্যন্ত কঠোরহস্তে এ বিদ্রোহ দমন করেন। মুঘল </a:t>
            </a:r>
            <a:r>
              <a:rPr lang="bn-IN" sz="3200" b="1" dirty="0" smtClean="0">
                <a:ln/>
                <a:solidFill>
                  <a:srgbClr val="000000"/>
                </a:solidFill>
                <a:latin typeface="NikoshBAN" panose="02000000000000000000" pitchFamily="2" charset="0"/>
                <a:cs typeface="NikoshBAN" panose="02000000000000000000" pitchFamily="2" charset="0"/>
              </a:rPr>
              <a:t>সম্রাট দ্বিতীয় বাহাদুর শাহকে রেংগুনে নির্বাসন দেওয়া হয়</a:t>
            </a:r>
            <a:r>
              <a:rPr lang="bn-IN" sz="3200" dirty="0" smtClean="0">
                <a:ln/>
                <a:solidFill>
                  <a:srgbClr val="000000"/>
                </a:solidFill>
                <a:latin typeface="NikoshBAN" panose="02000000000000000000" pitchFamily="2" charset="0"/>
                <a:cs typeface="NikoshBAN" panose="02000000000000000000" pitchFamily="2" charset="0"/>
              </a:rPr>
              <a:t>, </a:t>
            </a:r>
            <a:r>
              <a:rPr lang="bn-IN" sz="3200" b="1" dirty="0" smtClean="0">
                <a:ln/>
                <a:solidFill>
                  <a:srgbClr val="000000"/>
                </a:solidFill>
                <a:latin typeface="NikoshBAN" panose="02000000000000000000" pitchFamily="2" charset="0"/>
                <a:cs typeface="NikoshBAN" panose="02000000000000000000" pitchFamily="2" charset="0"/>
              </a:rPr>
              <a:t>নানা সাহেব নেপালের জঙ্গলে আশ্রয় নেন</a:t>
            </a:r>
            <a:r>
              <a:rPr lang="bn-IN" sz="3200" dirty="0" smtClean="0">
                <a:ln/>
                <a:solidFill>
                  <a:srgbClr val="000000"/>
                </a:solidFill>
                <a:latin typeface="NikoshBAN" panose="02000000000000000000" pitchFamily="2" charset="0"/>
                <a:cs typeface="NikoshBAN" panose="02000000000000000000" pitchFamily="2" charset="0"/>
              </a:rPr>
              <a:t>। </a:t>
            </a:r>
            <a:r>
              <a:rPr lang="bn-IN" sz="3200" b="1" dirty="0" smtClean="0">
                <a:ln/>
                <a:solidFill>
                  <a:srgbClr val="000000"/>
                </a:solidFill>
                <a:latin typeface="NikoshBAN" panose="02000000000000000000" pitchFamily="2" charset="0"/>
                <a:cs typeface="NikoshBAN" panose="02000000000000000000" pitchFamily="2" charset="0"/>
              </a:rPr>
              <a:t>ঝাঁসির রাণী যুদ্ধে নিহত হন</a:t>
            </a:r>
            <a:r>
              <a:rPr lang="bn-IN" sz="3200" dirty="0" smtClean="0">
                <a:ln/>
                <a:solidFill>
                  <a:srgbClr val="000000"/>
                </a:solidFill>
                <a:latin typeface="NikoshBAN" panose="02000000000000000000" pitchFamily="2" charset="0"/>
                <a:cs typeface="NikoshBAN" panose="02000000000000000000" pitchFamily="2" charset="0"/>
              </a:rPr>
              <a:t>। </a:t>
            </a:r>
            <a:r>
              <a:rPr lang="bn-IN" sz="3200" b="1" dirty="0" smtClean="0">
                <a:ln/>
                <a:solidFill>
                  <a:srgbClr val="000000"/>
                </a:solidFill>
                <a:latin typeface="NikoshBAN" panose="02000000000000000000" pitchFamily="2" charset="0"/>
                <a:cs typeface="NikoshBAN" panose="02000000000000000000" pitchFamily="2" charset="0"/>
              </a:rPr>
              <a:t>মৌলভি আহম্মদ উল্লাহ বিশ্বাসঘাতক এক জমিদারের গুলিতে নিহত</a:t>
            </a:r>
            <a:r>
              <a:rPr lang="bn-IN" sz="3200" dirty="0" smtClean="0">
                <a:ln/>
                <a:solidFill>
                  <a:srgbClr val="000000"/>
                </a:solidFill>
                <a:latin typeface="NikoshBAN" panose="02000000000000000000" pitchFamily="2" charset="0"/>
                <a:cs typeface="NikoshBAN" panose="02000000000000000000" pitchFamily="2" charset="0"/>
              </a:rPr>
              <a:t> হন। এ ছাড়া সিপাহি ও বিদ্রোহীদের অনেককেই কারাদন্ড ও ফাঁসি দেওয়া হয়। ঢাকার বাহাদুর শাহ পার্কেও অনেক সৈনিককে ফাঁসিতে ঝোলানো হয়। আর এভাবেই ১৮৫৭সালের জুলাই মাসের মধ্যে সিপাহী বা মহাবিদ্রোহের সমাপ্তি ঘটে।    </a:t>
            </a:r>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515" y="2055958"/>
            <a:ext cx="1781390" cy="14820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982" y="3549280"/>
            <a:ext cx="1773382" cy="14270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328" y="617688"/>
            <a:ext cx="1753036" cy="143827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515" y="4987550"/>
            <a:ext cx="1776850" cy="1607213"/>
          </a:xfrm>
          <a:prstGeom prst="rect">
            <a:avLst/>
          </a:prstGeom>
        </p:spPr>
      </p:pic>
    </p:spTree>
    <p:extLst>
      <p:ext uri="{BB962C8B-B14F-4D97-AF65-F5344CB8AC3E}">
        <p14:creationId xmlns:p14="http://schemas.microsoft.com/office/powerpoint/2010/main" val="1487819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232073" y="789709"/>
            <a:ext cx="4391891" cy="5555674"/>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rthographicFront"/>
              <a:lightRig rig="harsh" dir="t"/>
            </a:scene3d>
            <a:sp3d extrusionH="57150" prstMaterial="matte">
              <a:bevelT w="63500" h="12700" prst="angle"/>
              <a:contourClr>
                <a:schemeClr val="bg1">
                  <a:lumMod val="65000"/>
                </a:schemeClr>
              </a:contourClr>
            </a:sp3d>
          </a:bodyPr>
          <a:lstStyle/>
          <a:p>
            <a:pPr algn="ctr"/>
            <a:r>
              <a:rPr lang="bn-IN"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শ্রেণিঃ- একাদশ</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2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দ্বাদশ</a:t>
            </a:r>
            <a:endParaRPr lang="bn-IN"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bn-IN"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a:t>
            </a:r>
            <a:r>
              <a:rPr lang="bn-IN"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ইসলামের ইতিহাস ও সংস্কৃতি</a:t>
            </a:r>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en-US" sz="2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পত্রঃ</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দ্বিতীয়</a:t>
            </a:r>
            <a:endPar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bn-IN"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অধ্যায়ঃ- </a:t>
            </a:r>
            <a:r>
              <a:rPr lang="en-US" sz="28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চতুর্থ</a:t>
            </a:r>
            <a:endParaRPr lang="bn-IN"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bn-IN"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 ১ ঘন্টা </a:t>
            </a:r>
            <a:r>
              <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800" b="1" dirty="0">
              <a:ln w="12700">
                <a:solidFill>
                  <a:schemeClr val="accent3">
                    <a:lumMod val="50000"/>
                  </a:schemeClr>
                </a:solidFill>
                <a:prstDash val="solid"/>
              </a:ln>
              <a:solidFill>
                <a:schemeClr val="tx1"/>
              </a:solidFill>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sp>
        <p:nvSpPr>
          <p:cNvPr id="2" name="Snip Diagonal Corner Rectangle 1"/>
          <p:cNvSpPr/>
          <p:nvPr/>
        </p:nvSpPr>
        <p:spPr>
          <a:xfrm>
            <a:off x="914400" y="789709"/>
            <a:ext cx="6192982" cy="5555674"/>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sz="36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আবদুল</a:t>
            </a:r>
            <a:r>
              <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36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গনি</a:t>
            </a:r>
            <a:endPar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a:p>
            <a:pPr algn="ctr"/>
            <a:r>
              <a:rPr lang="en-US" sz="28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প্রভাষক</a:t>
            </a:r>
            <a:endPar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a:p>
            <a:pPr algn="ctr"/>
            <a:r>
              <a:rPr lang="en-US" sz="28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ইসলামের</a:t>
            </a: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28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ইতিহাস</a:t>
            </a: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ও </a:t>
            </a:r>
            <a:r>
              <a:rPr lang="en-US" sz="28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সংস্কৃতি</a:t>
            </a:r>
            <a:endPar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a:p>
            <a:pPr algn="ctr"/>
            <a:r>
              <a:rPr lang="en-US" sz="28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বোয়ালখালী</a:t>
            </a: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28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হাজী</a:t>
            </a: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28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মোঃ</a:t>
            </a: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28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নুরুল</a:t>
            </a: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28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হক</a:t>
            </a: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28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ডিগ্রী</a:t>
            </a:r>
            <a:r>
              <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28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কলেজ</a:t>
            </a:r>
            <a:endParaRPr lang="en-US"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a:p>
            <a:pPr algn="ctr"/>
            <a:r>
              <a:rPr lang="en-US" sz="20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শাকপুরা</a:t>
            </a:r>
            <a:r>
              <a:rPr lang="en-US" sz="2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a:t>
            </a:r>
            <a:r>
              <a:rPr lang="bn-IN" sz="2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20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বোয়ালখালী</a:t>
            </a:r>
            <a:r>
              <a:rPr lang="en-US" sz="2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a:t>
            </a:r>
            <a:r>
              <a:rPr lang="bn-IN" sz="2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20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চট্রগ্রাম</a:t>
            </a:r>
            <a:r>
              <a:rPr lang="en-US" sz="2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a:t>
            </a:r>
            <a:endParaRPr lang="bn-BD" sz="2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a:p>
            <a:pPr marL="0" lvl="1" algn="ctr"/>
            <a:r>
              <a:rPr lang="en-US"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মোবাইল-০১৫৩১৬৬২৮৩৪/০১৮১৫৬০৩২৬৬</a:t>
            </a:r>
            <a:endParaRPr lang="bn-IN"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a:p>
            <a:pPr marL="0" lvl="1" algn="ctr"/>
            <a:r>
              <a:rPr lang="en-US" sz="1600" b="1" dirty="0" smtClean="0">
                <a:ln/>
                <a:solidFill>
                  <a:srgbClr val="FF0000"/>
                </a:solidFill>
                <a:effectLst>
                  <a:outerShdw blurRad="38100" dist="19050" dir="2700000" algn="tl" rotWithShape="0">
                    <a:schemeClr val="dk1">
                      <a:lumMod val="50000"/>
                      <a:alpha val="40000"/>
                    </a:schemeClr>
                  </a:outerShdw>
                </a:effectLst>
              </a:rPr>
              <a:t>agani2325@gmail.com</a:t>
            </a:r>
            <a:r>
              <a:rPr lang="en-US" b="1" dirty="0" smtClean="0">
                <a:ln/>
                <a:solidFill>
                  <a:schemeClr val="accent3"/>
                </a:solidFill>
              </a:rPr>
              <a:t> </a:t>
            </a:r>
            <a:endParaRPr lang="en-US" b="1" dirty="0">
              <a:ln/>
              <a:solidFill>
                <a:schemeClr val="accent3"/>
              </a:solidFill>
            </a:endParaRPr>
          </a:p>
          <a:p>
            <a:pPr algn="ctr"/>
            <a:endParaRPr lang="en-US" sz="11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205131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4689763" y="1866895"/>
            <a:ext cx="4211782" cy="1011381"/>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ln/>
                <a:solidFill>
                  <a:srgbClr val="000000"/>
                </a:solidFill>
                <a:latin typeface="NikoshBAN" panose="02000000000000000000" pitchFamily="2" charset="0"/>
                <a:cs typeface="NikoshBAN" panose="02000000000000000000" pitchFamily="2" charset="0"/>
              </a:rPr>
              <a:t>(১)আদর্শ </a:t>
            </a:r>
            <a:r>
              <a:rPr lang="bn-IN" sz="3600" b="1" dirty="0">
                <a:ln/>
                <a:solidFill>
                  <a:srgbClr val="000000"/>
                </a:solidFill>
                <a:latin typeface="NikoshBAN" panose="02000000000000000000" pitchFamily="2" charset="0"/>
                <a:cs typeface="NikoshBAN" panose="02000000000000000000" pitchFamily="2" charset="0"/>
              </a:rPr>
              <a:t>ও একতার অভাব</a:t>
            </a:r>
            <a:endParaRPr lang="en-US" sz="3600" b="1" dirty="0"/>
          </a:p>
        </p:txBody>
      </p:sp>
      <p:sp>
        <p:nvSpPr>
          <p:cNvPr id="4" name="Snip Diagonal Corner Rectangle 3"/>
          <p:cNvSpPr/>
          <p:nvPr/>
        </p:nvSpPr>
        <p:spPr>
          <a:xfrm>
            <a:off x="4294908" y="2942356"/>
            <a:ext cx="7245929" cy="2549236"/>
          </a:xfrm>
          <a:prstGeom prst="snip2Diag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ln/>
                <a:solidFill>
                  <a:srgbClr val="000000"/>
                </a:solidFill>
                <a:latin typeface="NikoshBAN" panose="02000000000000000000" pitchFamily="2" charset="0"/>
                <a:cs typeface="NikoshBAN" panose="02000000000000000000" pitchFamily="2" charset="0"/>
              </a:rPr>
              <a:t>বিদ্রোহীদের মধ্যে আদর্শ ও একতার অভাবই এই আন্দোলন ব্যর্থতার অন্যতম কারণ। আহমদ উল্লাহ ও তাঁতিয়া তোপীর মত কয়েকজন ব্যতীত অধিকাংশ নেতা ব্যক্তিগত স্বার্থে আঘাত না আসা পর্যন্ত ব্রিটিশদের বিরুদ্ধে রুখে দাঁড়াননি। </a:t>
            </a:r>
            <a:endParaRPr lang="en-US" sz="3200" dirty="0"/>
          </a:p>
        </p:txBody>
      </p:sp>
      <p:sp>
        <p:nvSpPr>
          <p:cNvPr id="2" name="Wave 1"/>
          <p:cNvSpPr/>
          <p:nvPr/>
        </p:nvSpPr>
        <p:spPr>
          <a:xfrm>
            <a:off x="4294908" y="568901"/>
            <a:ext cx="3144982" cy="955963"/>
          </a:xfrm>
          <a:prstGeom prst="wav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ln/>
                <a:solidFill>
                  <a:srgbClr val="000000"/>
                </a:solidFill>
                <a:latin typeface="NikoshBAN" panose="02000000000000000000" pitchFamily="2" charset="0"/>
                <a:cs typeface="NikoshBAN" panose="02000000000000000000" pitchFamily="2" charset="0"/>
              </a:rPr>
              <a:t>ব্যর্থতার</a:t>
            </a:r>
            <a:r>
              <a:rPr lang="en-US" sz="4000" b="1" dirty="0" smtClean="0">
                <a:ln/>
                <a:solidFill>
                  <a:srgbClr val="000000"/>
                </a:solidFill>
                <a:latin typeface="NikoshBAN" panose="02000000000000000000" pitchFamily="2" charset="0"/>
                <a:cs typeface="NikoshBAN" panose="02000000000000000000" pitchFamily="2" charset="0"/>
              </a:rPr>
              <a:t> </a:t>
            </a:r>
            <a:r>
              <a:rPr lang="en-US" sz="4000" b="1" dirty="0" err="1" smtClean="0">
                <a:ln/>
                <a:solidFill>
                  <a:srgbClr val="000000"/>
                </a:solidFill>
                <a:latin typeface="NikoshBAN" panose="02000000000000000000" pitchFamily="2" charset="0"/>
                <a:cs typeface="NikoshBAN" panose="02000000000000000000" pitchFamily="2" charset="0"/>
              </a:rPr>
              <a:t>কারণ</a:t>
            </a:r>
            <a:r>
              <a:rPr lang="bn-IN" sz="4000" b="1" dirty="0" smtClean="0">
                <a:ln/>
                <a:solidFill>
                  <a:srgbClr val="000000"/>
                </a:solidFill>
                <a:latin typeface="NikoshBAN" panose="02000000000000000000" pitchFamily="2" charset="0"/>
                <a:cs typeface="NikoshBAN" panose="02000000000000000000" pitchFamily="2" charset="0"/>
              </a:rPr>
              <a:t>সমূহ</a:t>
            </a:r>
            <a:endParaRPr lang="en-US" sz="40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044" y="2942356"/>
            <a:ext cx="2968337" cy="2433207"/>
          </a:xfrm>
          <a:prstGeom prst="rect">
            <a:avLst/>
          </a:prstGeom>
        </p:spPr>
      </p:pic>
    </p:spTree>
    <p:extLst>
      <p:ext uri="{BB962C8B-B14F-4D97-AF65-F5344CB8AC3E}">
        <p14:creationId xmlns:p14="http://schemas.microsoft.com/office/powerpoint/2010/main" val="2694507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2881745" y="2784764"/>
            <a:ext cx="7162800" cy="247996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ln/>
                <a:solidFill>
                  <a:srgbClr val="000000"/>
                </a:solidFill>
                <a:latin typeface="NikoshBAN" panose="02000000000000000000" pitchFamily="2" charset="0"/>
                <a:cs typeface="NikoshBAN" panose="02000000000000000000" pitchFamily="2" charset="0"/>
              </a:rPr>
              <a:t>বিপ্লবের নেতারা পরস্পরের বিরুদ্ধে ঈর্ষান্বিত এবং ষড়যন্ত্রে সর্বদা লিপ্ত থাকতেন। তাদের  পারস্পরিক এই আচরণ ঐক্যবদ্ধভাবে ব্রিটিশ বিরোধী আন্দোলন পরিচালনা করতে পারেননি।</a:t>
            </a:r>
            <a:endParaRPr lang="en-US" sz="3200" dirty="0"/>
          </a:p>
        </p:txBody>
      </p:sp>
      <p:sp>
        <p:nvSpPr>
          <p:cNvPr id="3" name="Horizontal Scroll 2"/>
          <p:cNvSpPr/>
          <p:nvPr/>
        </p:nvSpPr>
        <p:spPr>
          <a:xfrm>
            <a:off x="3920837" y="1565564"/>
            <a:ext cx="5084617" cy="955964"/>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ln/>
                <a:solidFill>
                  <a:srgbClr val="000000"/>
                </a:solidFill>
                <a:latin typeface="NikoshBAN" panose="02000000000000000000" pitchFamily="2" charset="0"/>
                <a:cs typeface="NikoshBAN" panose="02000000000000000000" pitchFamily="2" charset="0"/>
              </a:rPr>
              <a:t>(২) ঐক্যবদ্ধ নেতৃত্বের অভাব</a:t>
            </a:r>
            <a:endParaRPr lang="en-US" sz="4000" b="1" dirty="0"/>
          </a:p>
        </p:txBody>
      </p:sp>
    </p:spTree>
    <p:extLst>
      <p:ext uri="{BB962C8B-B14F-4D97-AF65-F5344CB8AC3E}">
        <p14:creationId xmlns:p14="http://schemas.microsoft.com/office/powerpoint/2010/main" val="1133665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884218" y="1260762"/>
            <a:ext cx="5361710" cy="997527"/>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000" b="1" dirty="0" smtClean="0">
                <a:ln/>
                <a:solidFill>
                  <a:srgbClr val="000000"/>
                </a:solidFill>
                <a:latin typeface="NikoshBAN" panose="02000000000000000000" pitchFamily="2" charset="0"/>
                <a:cs typeface="NikoshBAN" panose="02000000000000000000" pitchFamily="2" charset="0"/>
              </a:rPr>
              <a:t>(৩) ইংরেজ সেনাবাহিনীর শ্রেষ্ঠত্ব</a:t>
            </a:r>
            <a:endParaRPr lang="en-US" sz="4000" dirty="0"/>
          </a:p>
        </p:txBody>
      </p:sp>
      <p:sp>
        <p:nvSpPr>
          <p:cNvPr id="3" name="Snip Diagonal Corner Rectangle 2"/>
          <p:cNvSpPr/>
          <p:nvPr/>
        </p:nvSpPr>
        <p:spPr>
          <a:xfrm>
            <a:off x="1939637" y="2708562"/>
            <a:ext cx="6331527" cy="2147455"/>
          </a:xfrm>
          <a:prstGeom prst="snip2Diag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ln/>
                <a:solidFill>
                  <a:srgbClr val="000000"/>
                </a:solidFill>
                <a:latin typeface="NikoshBAN" panose="02000000000000000000" pitchFamily="2" charset="0"/>
                <a:cs typeface="NikoshBAN" panose="02000000000000000000" pitchFamily="2" charset="0"/>
              </a:rPr>
              <a:t>ব্রিটিশ সেনাবাহিনীর সামরিক শ্রেষ্ঠত্ব তাদের বিজয়ে ভূমিকা রেখেছিল। ভারতীয় সিপাহিদের গাদা বন্দুক ইংরেজ সৈন্যদের টোটা বন্দুকের সাথে  যুদ্ধে এঁটে উঠতে পারেনি।</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3714" y="2708561"/>
            <a:ext cx="1876425" cy="2147456"/>
          </a:xfrm>
          <a:prstGeom prst="rect">
            <a:avLst/>
          </a:prstGeom>
        </p:spPr>
      </p:pic>
      <p:sp>
        <p:nvSpPr>
          <p:cNvPr id="5" name="TextBox 4"/>
          <p:cNvSpPr txBox="1"/>
          <p:nvPr/>
        </p:nvSpPr>
        <p:spPr>
          <a:xfrm>
            <a:off x="8659090" y="4856017"/>
            <a:ext cx="1811049" cy="394856"/>
          </a:xfrm>
          <a:prstGeom prst="rect">
            <a:avLst/>
          </a:prstGeom>
          <a:noFill/>
        </p:spPr>
        <p:txBody>
          <a:bodyPr wrap="square" rtlCol="0">
            <a:prstTxWarp prst="textPlain">
              <a:avLst/>
            </a:prstTxWarp>
            <a:spAutoFit/>
          </a:bodyPr>
          <a:lstStyle/>
          <a:p>
            <a:r>
              <a:rPr lang="bn-IN" b="1" dirty="0">
                <a:ln/>
                <a:latin typeface="NikoshBAN" panose="02000000000000000000" pitchFamily="2" charset="0"/>
                <a:cs typeface="NikoshBAN" panose="02000000000000000000" pitchFamily="2" charset="0"/>
              </a:rPr>
              <a:t>ইংরেজ </a:t>
            </a:r>
            <a:r>
              <a:rPr lang="bn-IN" b="1" dirty="0" smtClean="0">
                <a:ln/>
                <a:latin typeface="NikoshBAN" panose="02000000000000000000" pitchFamily="2" charset="0"/>
                <a:cs typeface="NikoshBAN" panose="02000000000000000000" pitchFamily="2" charset="0"/>
              </a:rPr>
              <a:t>সৈন্যদের</a:t>
            </a:r>
            <a:r>
              <a:rPr lang="en-US" b="1" dirty="0" smtClean="0">
                <a:ln/>
                <a:latin typeface="NikoshBAN" panose="02000000000000000000" pitchFamily="2" charset="0"/>
                <a:cs typeface="NikoshBAN" panose="02000000000000000000" pitchFamily="2" charset="0"/>
              </a:rPr>
              <a:t> </a:t>
            </a:r>
            <a:r>
              <a:rPr lang="en-US" b="1" dirty="0" err="1" smtClean="0">
                <a:ln/>
                <a:latin typeface="NikoshBAN" panose="02000000000000000000" pitchFamily="2" charset="0"/>
                <a:cs typeface="NikoshBAN" panose="02000000000000000000" pitchFamily="2" charset="0"/>
              </a:rPr>
              <a:t>অস্ত্র</a:t>
            </a:r>
            <a:endParaRPr lang="en-US" b="1" dirty="0"/>
          </a:p>
        </p:txBody>
      </p:sp>
    </p:spTree>
    <p:extLst>
      <p:ext uri="{BB962C8B-B14F-4D97-AF65-F5344CB8AC3E}">
        <p14:creationId xmlns:p14="http://schemas.microsoft.com/office/powerpoint/2010/main" val="3615761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ingle Corner Rectangle 1"/>
          <p:cNvSpPr/>
          <p:nvPr/>
        </p:nvSpPr>
        <p:spPr>
          <a:xfrm>
            <a:off x="3435926" y="3241964"/>
            <a:ext cx="6608618" cy="2757055"/>
          </a:xfrm>
          <a:prstGeom prst="snip1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ln/>
                <a:solidFill>
                  <a:srgbClr val="000000"/>
                </a:solidFill>
                <a:latin typeface="NikoshBAN" panose="02000000000000000000" pitchFamily="2" charset="0"/>
                <a:cs typeface="NikoshBAN" panose="02000000000000000000" pitchFamily="2" charset="0"/>
              </a:rPr>
              <a:t>সংগ্রাম চলাকালীন সময় বিপ্লবীদের অসাবধানতার জন্য জনগণের ক্ষতিসাধিত হয়েছিল। ফলে বিপ্লবীরা ভারতের সকল শ্রেণি ও অঞ্চলের সমর্থন এবং সহানুভুতি লাভ করতে পারেনি।</a:t>
            </a:r>
            <a:endParaRPr lang="en-US" sz="3200" dirty="0"/>
          </a:p>
        </p:txBody>
      </p:sp>
      <p:sp>
        <p:nvSpPr>
          <p:cNvPr id="3" name="Horizontal Scroll 2"/>
          <p:cNvSpPr/>
          <p:nvPr/>
        </p:nvSpPr>
        <p:spPr>
          <a:xfrm>
            <a:off x="4544290" y="1911928"/>
            <a:ext cx="4391891" cy="133003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ln/>
                <a:solidFill>
                  <a:srgbClr val="000000"/>
                </a:solidFill>
                <a:latin typeface="NikoshBAN" panose="02000000000000000000" pitchFamily="2" charset="0"/>
                <a:cs typeface="NikoshBAN" panose="02000000000000000000" pitchFamily="2" charset="0"/>
              </a:rPr>
              <a:t>(৪) বিপ্লবীদের অসর্তকতা </a:t>
            </a:r>
            <a:endParaRPr lang="en-US" sz="4000" dirty="0"/>
          </a:p>
        </p:txBody>
      </p:sp>
    </p:spTree>
    <p:extLst>
      <p:ext uri="{BB962C8B-B14F-4D97-AF65-F5344CB8AC3E}">
        <p14:creationId xmlns:p14="http://schemas.microsoft.com/office/powerpoint/2010/main" val="3413031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4139045" y="1808016"/>
            <a:ext cx="4745182" cy="886691"/>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ln/>
                <a:solidFill>
                  <a:srgbClr val="000000"/>
                </a:solidFill>
                <a:latin typeface="NikoshBAN" panose="02000000000000000000" pitchFamily="2" charset="0"/>
                <a:cs typeface="NikoshBAN" panose="02000000000000000000" pitchFamily="2" charset="0"/>
              </a:rPr>
              <a:t>(৫) ব্রিটিশদের প্রতি আনুগত্য</a:t>
            </a:r>
            <a:endParaRPr lang="en-US" sz="4000" dirty="0"/>
          </a:p>
        </p:txBody>
      </p:sp>
      <p:sp>
        <p:nvSpPr>
          <p:cNvPr id="3" name="Snip Diagonal Corner Rectangle 2"/>
          <p:cNvSpPr/>
          <p:nvPr/>
        </p:nvSpPr>
        <p:spPr>
          <a:xfrm>
            <a:off x="3075709" y="3047999"/>
            <a:ext cx="6871854" cy="2535382"/>
          </a:xfrm>
          <a:prstGeom prst="snip2Diag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ln/>
                <a:solidFill>
                  <a:srgbClr val="000000"/>
                </a:solidFill>
                <a:latin typeface="NikoshBAN" panose="02000000000000000000" pitchFamily="2" charset="0"/>
                <a:cs typeface="NikoshBAN" panose="02000000000000000000" pitchFamily="2" charset="0"/>
              </a:rPr>
              <a:t>বিদ্রোহ বিভিন্ন স্থানে প্রকট আকার ধারণ করলেও তা কিছু অঞ্চলে সীমাবদ্ধ ছিল।</a:t>
            </a:r>
            <a:r>
              <a:rPr lang="en-US" sz="3200" dirty="0" smtClean="0">
                <a:ln/>
                <a:solidFill>
                  <a:srgbClr val="000000"/>
                </a:solidFill>
                <a:latin typeface="NikoshBAN" panose="02000000000000000000" pitchFamily="2" charset="0"/>
                <a:cs typeface="NikoshBAN" panose="02000000000000000000" pitchFamily="2" charset="0"/>
              </a:rPr>
              <a:t> </a:t>
            </a:r>
            <a:r>
              <a:rPr lang="bn-IN" sz="3200" dirty="0" smtClean="0">
                <a:ln/>
                <a:solidFill>
                  <a:srgbClr val="000000"/>
                </a:solidFill>
                <a:latin typeface="NikoshBAN" panose="02000000000000000000" pitchFamily="2" charset="0"/>
                <a:cs typeface="NikoshBAN" panose="02000000000000000000" pitchFamily="2" charset="0"/>
              </a:rPr>
              <a:t>অন্যান্য অঞ্চল শুধু যে বিপ্লবের প্রভাবমুক্ত ছিল এমন নয়, এসব অঞ্চলের অধিবাসীরা ব্রিটিশদের প্রতি আনুগত্য ও সহযোগিতা অব্যহত রেখেছিল।</a:t>
            </a:r>
            <a:endParaRPr lang="en-US" sz="3200" dirty="0"/>
          </a:p>
        </p:txBody>
      </p:sp>
    </p:spTree>
    <p:extLst>
      <p:ext uri="{BB962C8B-B14F-4D97-AF65-F5344CB8AC3E}">
        <p14:creationId xmlns:p14="http://schemas.microsoft.com/office/powerpoint/2010/main" val="4292860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2826327" y="2840182"/>
            <a:ext cx="7481455" cy="3311236"/>
          </a:xfrm>
          <a:prstGeom prst="round2Same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ln/>
                <a:solidFill>
                  <a:srgbClr val="000000"/>
                </a:solidFill>
                <a:latin typeface="NikoshBAN" panose="02000000000000000000" pitchFamily="2" charset="0"/>
                <a:cs typeface="NikoshBAN" panose="02000000000000000000" pitchFamily="2" charset="0"/>
              </a:rPr>
              <a:t>আন্দোলনের ব্যর্থতার অন্যতম প্রধান কারণ </a:t>
            </a:r>
            <a:r>
              <a:rPr lang="bn-IN" sz="3200" b="1" dirty="0">
                <a:ln/>
                <a:solidFill>
                  <a:srgbClr val="000000"/>
                </a:solidFill>
                <a:latin typeface="NikoshBAN" panose="02000000000000000000" pitchFamily="2" charset="0"/>
                <a:cs typeface="NikoshBAN" panose="02000000000000000000" pitchFamily="2" charset="0"/>
              </a:rPr>
              <a:t>সুযোগ্য নেতৃত্বের অভাব</a:t>
            </a:r>
            <a:r>
              <a:rPr lang="bn-IN" sz="3200" dirty="0">
                <a:ln/>
                <a:solidFill>
                  <a:srgbClr val="000000"/>
                </a:solidFill>
                <a:latin typeface="NikoshBAN" panose="02000000000000000000" pitchFamily="2" charset="0"/>
                <a:cs typeface="NikoshBAN" panose="02000000000000000000" pitchFamily="2" charset="0"/>
              </a:rPr>
              <a:t>। ঝাঁসির </a:t>
            </a:r>
            <a:r>
              <a:rPr lang="bn-IN" sz="3200" dirty="0" smtClean="0">
                <a:ln/>
                <a:solidFill>
                  <a:srgbClr val="000000"/>
                </a:solidFill>
                <a:latin typeface="NikoshBAN" panose="02000000000000000000" pitchFamily="2" charset="0"/>
                <a:cs typeface="NikoshBAN" panose="02000000000000000000" pitchFamily="2" charset="0"/>
              </a:rPr>
              <a:t>রাণী,তাঁতিয়া তোপী,আহমদ </a:t>
            </a:r>
            <a:r>
              <a:rPr lang="bn-IN" sz="3200" dirty="0">
                <a:ln/>
                <a:solidFill>
                  <a:srgbClr val="000000"/>
                </a:solidFill>
                <a:latin typeface="NikoshBAN" panose="02000000000000000000" pitchFamily="2" charset="0"/>
                <a:cs typeface="NikoshBAN" panose="02000000000000000000" pitchFamily="2" charset="0"/>
              </a:rPr>
              <a:t>উল্লাহ প্রমূখ নেতার ভুমিকা শ্রদ্ধযোগ্য তবে তাঁরা সংগ্রামে অদুরদর্শিতার পরিচয় দিয়েছেন। অন্যদিকে ইংরেজ সেনানায়কের কর্মতৎপরতা ও সাংগঠনিক নৈপুণ্য তাদের সাফল্য অর্জনে সাহায্য করেছিল।</a:t>
            </a:r>
            <a:endParaRPr lang="en-US" sz="3200" dirty="0"/>
          </a:p>
        </p:txBody>
      </p:sp>
      <p:sp>
        <p:nvSpPr>
          <p:cNvPr id="3" name="Horizontal Scroll 2"/>
          <p:cNvSpPr/>
          <p:nvPr/>
        </p:nvSpPr>
        <p:spPr>
          <a:xfrm>
            <a:off x="4038599" y="1413164"/>
            <a:ext cx="5056910" cy="1163781"/>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ln/>
                <a:solidFill>
                  <a:srgbClr val="000000"/>
                </a:solidFill>
                <a:latin typeface="NikoshBAN" panose="02000000000000000000" pitchFamily="2" charset="0"/>
                <a:cs typeface="NikoshBAN" panose="02000000000000000000" pitchFamily="2" charset="0"/>
              </a:rPr>
              <a:t>(৬) সুযোগ্য নেতার অভাব</a:t>
            </a:r>
            <a:endParaRPr lang="en-US" sz="4000" dirty="0"/>
          </a:p>
        </p:txBody>
      </p:sp>
    </p:spTree>
    <p:extLst>
      <p:ext uri="{BB962C8B-B14F-4D97-AF65-F5344CB8AC3E}">
        <p14:creationId xmlns:p14="http://schemas.microsoft.com/office/powerpoint/2010/main" val="4280759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4386717" y="132049"/>
            <a:ext cx="3020291" cy="955963"/>
          </a:xfrm>
          <a:prstGeom prst="wav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ln/>
                <a:solidFill>
                  <a:srgbClr val="000000"/>
                </a:solidFill>
                <a:latin typeface="NikoshBAN" panose="02000000000000000000" pitchFamily="2" charset="0"/>
                <a:cs typeface="NikoshBAN" panose="02000000000000000000" pitchFamily="2" charset="0"/>
              </a:rPr>
              <a:t>বিদ্রোহের ফলাফল</a:t>
            </a:r>
            <a:endParaRPr lang="en-US" sz="4000" b="1" dirty="0"/>
          </a:p>
        </p:txBody>
      </p:sp>
      <p:sp>
        <p:nvSpPr>
          <p:cNvPr id="3" name="Vertical Scroll 2"/>
          <p:cNvSpPr/>
          <p:nvPr/>
        </p:nvSpPr>
        <p:spPr>
          <a:xfrm>
            <a:off x="4092307" y="2697284"/>
            <a:ext cx="5356491" cy="663301"/>
          </a:xfrm>
          <a:prstGeom prst="verticalScroll">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ln/>
                <a:solidFill>
                  <a:srgbClr val="000000"/>
                </a:solidFill>
                <a:latin typeface="NikoshBAN" panose="02000000000000000000" pitchFamily="2" charset="0"/>
                <a:cs typeface="NikoshBAN" panose="02000000000000000000" pitchFamily="2" charset="0"/>
              </a:rPr>
              <a:t>(১) কোম্পানির কর্তৃত্বের অবসান</a:t>
            </a:r>
            <a:endParaRPr lang="en-US" sz="4000" b="1" dirty="0"/>
          </a:p>
        </p:txBody>
      </p:sp>
      <p:sp>
        <p:nvSpPr>
          <p:cNvPr id="4" name="Frame 3"/>
          <p:cNvSpPr/>
          <p:nvPr/>
        </p:nvSpPr>
        <p:spPr>
          <a:xfrm>
            <a:off x="57172" y="1122218"/>
            <a:ext cx="11942618" cy="1330036"/>
          </a:xfrm>
          <a:prstGeom prst="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180109" y="1248627"/>
            <a:ext cx="11696745" cy="1077218"/>
          </a:xfrm>
          <a:prstGeom prst="rect">
            <a:avLst/>
          </a:prstGeom>
          <a:solidFill>
            <a:schemeClr val="accent6">
              <a:lumMod val="20000"/>
              <a:lumOff val="80000"/>
            </a:schemeClr>
          </a:solidFill>
        </p:spPr>
        <p:txBody>
          <a:bodyPr wrap="square">
            <a:spAutoFit/>
          </a:bodyPr>
          <a:lstStyle/>
          <a:p>
            <a:r>
              <a:rPr lang="bn-IN" sz="3200" dirty="0" smtClean="0">
                <a:ln/>
                <a:solidFill>
                  <a:srgbClr val="000000"/>
                </a:solidFill>
                <a:latin typeface="NikoshBAN" panose="02000000000000000000" pitchFamily="2" charset="0"/>
                <a:cs typeface="NikoshBAN" panose="02000000000000000000" pitchFamily="2" charset="0"/>
              </a:rPr>
              <a:t>১৮৫৭ সালের স্বাধীনতা সংগ্রাম ব্যর্থ হলেও ভারতের ইতিহাসে এর তাৎপর্য ও গুরুত্ব অপরিসীম। </a:t>
            </a:r>
          </a:p>
          <a:p>
            <a:r>
              <a:rPr lang="bn-IN" sz="3200" dirty="0" smtClean="0">
                <a:ln/>
                <a:solidFill>
                  <a:srgbClr val="000000"/>
                </a:solidFill>
                <a:latin typeface="NikoshBAN" panose="02000000000000000000" pitchFamily="2" charset="0"/>
                <a:cs typeface="NikoshBAN" panose="02000000000000000000" pitchFamily="2" charset="0"/>
              </a:rPr>
              <a:t>কেননা এর ফলে ব্রিটিশ সরকারের নীতি ও শাসনকার্যে এক বিরাট পরিবর্তন আসে। যেমন  </a:t>
            </a:r>
            <a:endParaRPr lang="en-US" sz="3200" dirty="0"/>
          </a:p>
        </p:txBody>
      </p:sp>
      <p:sp>
        <p:nvSpPr>
          <p:cNvPr id="7" name="Snip and Round Single Corner Rectangle 6"/>
          <p:cNvSpPr/>
          <p:nvPr/>
        </p:nvSpPr>
        <p:spPr>
          <a:xfrm>
            <a:off x="2821152" y="3605615"/>
            <a:ext cx="8525719" cy="2850602"/>
          </a:xfrm>
          <a:prstGeom prst="snip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ln/>
                <a:solidFill>
                  <a:srgbClr val="000000"/>
                </a:solidFill>
                <a:latin typeface="NikoshBAN" panose="02000000000000000000" pitchFamily="2" charset="0"/>
                <a:cs typeface="NikoshBAN" panose="02000000000000000000" pitchFamily="2" charset="0"/>
              </a:rPr>
              <a:t>১৮৫৮ সালে মহারাণী ভিক্টোরিয়া বিখ্যাত ঘোষণা দ্বারা ভারতে </a:t>
            </a:r>
            <a:r>
              <a:rPr lang="bn-IN" sz="3200" b="1" dirty="0" smtClean="0">
                <a:ln/>
                <a:solidFill>
                  <a:srgbClr val="000000"/>
                </a:solidFill>
                <a:latin typeface="NikoshBAN" panose="02000000000000000000" pitchFamily="2" charset="0"/>
                <a:cs typeface="NikoshBAN" panose="02000000000000000000" pitchFamily="2" charset="0"/>
              </a:rPr>
              <a:t>কোম্পানি শাসন কর্তৃত্বের অবসান </a:t>
            </a:r>
            <a:r>
              <a:rPr lang="bn-IN" sz="3200" dirty="0" smtClean="0">
                <a:ln/>
                <a:solidFill>
                  <a:srgbClr val="000000"/>
                </a:solidFill>
                <a:latin typeface="NikoshBAN" panose="02000000000000000000" pitchFamily="2" charset="0"/>
                <a:cs typeface="NikoshBAN" panose="02000000000000000000" pitchFamily="2" charset="0"/>
              </a:rPr>
              <a:t>ঘটান। প্রত্যক্ষভাবে ব্রিটিশদের ভারত শাসন শুরু হয়।  ভারতের গভর্নর জেনারেল ‘ভাইসরয়’ বা রাজপ্রতিনিধি উপাধি লাভ করেন। ভারতের জন্য একজন ভারত সচিবের পদ সৃষ্টি হলো এবং তাকে সাহায্য করার জন্য ১৫ জন সদস্য নিয়ে একটি কাউন্সিল গঠিত হলো। </a:t>
            </a:r>
            <a:endParaRPr lang="en-US" sz="32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452" y="3605615"/>
            <a:ext cx="2304184" cy="2162175"/>
          </a:xfrm>
          <a:prstGeom prst="rect">
            <a:avLst/>
          </a:prstGeom>
        </p:spPr>
      </p:pic>
      <p:sp>
        <p:nvSpPr>
          <p:cNvPr id="6" name="TextBox 5"/>
          <p:cNvSpPr txBox="1"/>
          <p:nvPr/>
        </p:nvSpPr>
        <p:spPr>
          <a:xfrm>
            <a:off x="397452" y="5767790"/>
            <a:ext cx="2304184" cy="369332"/>
          </a:xfrm>
          <a:prstGeom prst="rect">
            <a:avLst/>
          </a:prstGeom>
          <a:noFill/>
        </p:spPr>
        <p:txBody>
          <a:bodyPr wrap="square" rtlCol="0">
            <a:prstTxWarp prst="textPlain">
              <a:avLst/>
            </a:prstTxWarp>
            <a:spAutoFit/>
          </a:bodyPr>
          <a:lstStyle/>
          <a:p>
            <a:r>
              <a:rPr lang="bn-IN" b="1" dirty="0">
                <a:ln/>
                <a:latin typeface="NikoshBAN" panose="02000000000000000000" pitchFamily="2" charset="0"/>
                <a:cs typeface="NikoshBAN" panose="02000000000000000000" pitchFamily="2" charset="0"/>
              </a:rPr>
              <a:t>মহারাণী ভিক্টোরিয়া</a:t>
            </a:r>
            <a:endParaRPr lang="en-US" b="1" dirty="0"/>
          </a:p>
        </p:txBody>
      </p:sp>
    </p:spTree>
    <p:extLst>
      <p:ext uri="{BB962C8B-B14F-4D97-AF65-F5344CB8AC3E}">
        <p14:creationId xmlns:p14="http://schemas.microsoft.com/office/powerpoint/2010/main" val="4187831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1219200" y="1316182"/>
            <a:ext cx="5541818" cy="1246909"/>
          </a:xfrm>
          <a:prstGeom prst="verticalScroll">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ln/>
                <a:solidFill>
                  <a:srgbClr val="000000"/>
                </a:solidFill>
                <a:latin typeface="NikoshBAN" panose="02000000000000000000" pitchFamily="2" charset="0"/>
                <a:cs typeface="NikoshBAN" panose="02000000000000000000" pitchFamily="2" charset="0"/>
              </a:rPr>
              <a:t>(২) রাজ্য বিস্তার নীতি পরিবর্তন</a:t>
            </a:r>
            <a:endParaRPr lang="en-US" sz="4000" b="1" dirty="0"/>
          </a:p>
        </p:txBody>
      </p:sp>
      <p:sp>
        <p:nvSpPr>
          <p:cNvPr id="4" name="Snip Single Corner Rectangle 3"/>
          <p:cNvSpPr/>
          <p:nvPr/>
        </p:nvSpPr>
        <p:spPr>
          <a:xfrm>
            <a:off x="1219200" y="2867888"/>
            <a:ext cx="7772401" cy="3269675"/>
          </a:xfrm>
          <a:prstGeom prst="snip1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ln/>
                <a:solidFill>
                  <a:srgbClr val="000000"/>
                </a:solidFill>
                <a:latin typeface="NikoshBAN" panose="02000000000000000000" pitchFamily="2" charset="0"/>
                <a:cs typeface="NikoshBAN" panose="02000000000000000000" pitchFamily="2" charset="0"/>
              </a:rPr>
              <a:t>ব্রিটিশ সরকার তার পুরাতন </a:t>
            </a:r>
            <a:r>
              <a:rPr lang="bn-IN" sz="3200" b="1" dirty="0" smtClean="0">
                <a:ln/>
                <a:solidFill>
                  <a:srgbClr val="000000"/>
                </a:solidFill>
                <a:latin typeface="NikoshBAN" panose="02000000000000000000" pitchFamily="2" charset="0"/>
                <a:cs typeface="NikoshBAN" panose="02000000000000000000" pitchFamily="2" charset="0"/>
              </a:rPr>
              <a:t>রাজ্য </a:t>
            </a:r>
            <a:r>
              <a:rPr lang="bn-IN" sz="3200" b="1" dirty="0">
                <a:ln/>
                <a:solidFill>
                  <a:srgbClr val="000000"/>
                </a:solidFill>
                <a:latin typeface="NikoshBAN" panose="02000000000000000000" pitchFamily="2" charset="0"/>
                <a:cs typeface="NikoshBAN" panose="02000000000000000000" pitchFamily="2" charset="0"/>
              </a:rPr>
              <a:t>বিস্তার নীতি </a:t>
            </a:r>
            <a:r>
              <a:rPr lang="bn-IN" sz="3200" b="1" dirty="0" smtClean="0">
                <a:ln/>
                <a:solidFill>
                  <a:srgbClr val="000000"/>
                </a:solidFill>
                <a:latin typeface="NikoshBAN" panose="02000000000000000000" pitchFamily="2" charset="0"/>
                <a:cs typeface="NikoshBAN" panose="02000000000000000000" pitchFamily="2" charset="0"/>
              </a:rPr>
              <a:t>পরিত্যাগ </a:t>
            </a:r>
            <a:r>
              <a:rPr lang="bn-IN" sz="3200" dirty="0" smtClean="0">
                <a:ln/>
                <a:solidFill>
                  <a:srgbClr val="000000"/>
                </a:solidFill>
                <a:latin typeface="NikoshBAN" panose="02000000000000000000" pitchFamily="2" charset="0"/>
                <a:cs typeface="NikoshBAN" panose="02000000000000000000" pitchFamily="2" charset="0"/>
              </a:rPr>
              <a:t>করল। মহারানী ঘোষণাপত্র দ্বারা জানিয়ে দিলেন- ‘ব্রিটিশের আর রাজ্য বিস্তার করার ইচ্ছা নেই, দেশীয় রাজাদের সঙ্গে স্বাক্ষরিত সন্ধিগুলো রক্ষা করা হবে এবং সকলের আচার-ব্যবহার ও ধর্মরক্ষা করা হবে এবং যোগ্যতানুসারে ভারতের সকল প্রজা সরকারি কাজে নিযুক্তি পাবে।’</a:t>
            </a:r>
            <a:endParaRPr 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8216" y="2867888"/>
            <a:ext cx="2304184" cy="2162175"/>
          </a:xfrm>
          <a:prstGeom prst="rect">
            <a:avLst/>
          </a:prstGeom>
        </p:spPr>
      </p:pic>
      <p:sp>
        <p:nvSpPr>
          <p:cNvPr id="5" name="TextBox 4"/>
          <p:cNvSpPr txBox="1"/>
          <p:nvPr/>
        </p:nvSpPr>
        <p:spPr>
          <a:xfrm>
            <a:off x="9227127" y="5209309"/>
            <a:ext cx="2396837" cy="369332"/>
          </a:xfrm>
          <a:prstGeom prst="rect">
            <a:avLst/>
          </a:prstGeom>
          <a:noFill/>
        </p:spPr>
        <p:txBody>
          <a:bodyPr wrap="square" rtlCol="0">
            <a:prstTxWarp prst="textPlain">
              <a:avLst/>
            </a:prstTxWarp>
            <a:spAutoFit/>
          </a:bodyPr>
          <a:lstStyle/>
          <a:p>
            <a:r>
              <a:rPr lang="bn-IN" b="1" dirty="0">
                <a:ln/>
                <a:latin typeface="NikoshBAN" panose="02000000000000000000" pitchFamily="2" charset="0"/>
                <a:cs typeface="NikoshBAN" panose="02000000000000000000" pitchFamily="2" charset="0"/>
              </a:rPr>
              <a:t>মহারাণী ভিক্টোরিয়া</a:t>
            </a:r>
            <a:endParaRPr lang="en-US" b="1" dirty="0"/>
          </a:p>
        </p:txBody>
      </p:sp>
    </p:spTree>
    <p:extLst>
      <p:ext uri="{BB962C8B-B14F-4D97-AF65-F5344CB8AC3E}">
        <p14:creationId xmlns:p14="http://schemas.microsoft.com/office/powerpoint/2010/main" val="119007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ingle Corner Rectangle 1"/>
          <p:cNvSpPr/>
          <p:nvPr/>
        </p:nvSpPr>
        <p:spPr>
          <a:xfrm>
            <a:off x="1579419" y="3214256"/>
            <a:ext cx="6939395" cy="2535380"/>
          </a:xfrm>
          <a:prstGeom prst="round1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ln/>
                <a:solidFill>
                  <a:srgbClr val="000000"/>
                </a:solidFill>
                <a:latin typeface="NikoshBAN" panose="02000000000000000000" pitchFamily="2" charset="0"/>
                <a:cs typeface="NikoshBAN" panose="02000000000000000000" pitchFamily="2" charset="0"/>
              </a:rPr>
              <a:t>যে সমস্ত সৈন্য বিদ্রোহে অংশগ্রহণ করেছিল, তাদেরকে সংগটিত করা হলো এবং ইউ</a:t>
            </a:r>
            <a:r>
              <a:rPr lang="en-US" sz="3200" dirty="0" err="1">
                <a:ln/>
                <a:solidFill>
                  <a:srgbClr val="000000"/>
                </a:solidFill>
                <a:latin typeface="NikoshBAN" panose="02000000000000000000" pitchFamily="2" charset="0"/>
                <a:cs typeface="NikoshBAN" panose="02000000000000000000" pitchFamily="2" charset="0"/>
              </a:rPr>
              <a:t>রো</a:t>
            </a:r>
            <a:r>
              <a:rPr lang="bn-IN" sz="3200" dirty="0">
                <a:ln/>
                <a:solidFill>
                  <a:srgbClr val="000000"/>
                </a:solidFill>
                <a:latin typeface="NikoshBAN" panose="02000000000000000000" pitchFamily="2" charset="0"/>
                <a:cs typeface="NikoshBAN" panose="02000000000000000000" pitchFamily="2" charset="0"/>
              </a:rPr>
              <a:t>পীয় সৈন্যদের সংখ্যা</a:t>
            </a:r>
            <a:r>
              <a:rPr lang="en-US" sz="3200" dirty="0">
                <a:ln/>
                <a:solidFill>
                  <a:srgbClr val="000000"/>
                </a:solidFill>
                <a:latin typeface="NikoshBAN" panose="02000000000000000000" pitchFamily="2" charset="0"/>
                <a:cs typeface="NikoshBAN" panose="02000000000000000000" pitchFamily="2" charset="0"/>
              </a:rPr>
              <a:t> </a:t>
            </a:r>
            <a:r>
              <a:rPr lang="en-US" sz="3200" dirty="0" err="1">
                <a:ln/>
                <a:solidFill>
                  <a:srgbClr val="000000"/>
                </a:solidFill>
                <a:latin typeface="NikoshBAN" panose="02000000000000000000" pitchFamily="2" charset="0"/>
                <a:cs typeface="NikoshBAN" panose="02000000000000000000" pitchFamily="2" charset="0"/>
              </a:rPr>
              <a:t>বাড়ানো</a:t>
            </a:r>
            <a:r>
              <a:rPr lang="en-US" sz="3200" dirty="0">
                <a:ln/>
                <a:solidFill>
                  <a:srgbClr val="000000"/>
                </a:solidFill>
                <a:latin typeface="NikoshBAN" panose="02000000000000000000" pitchFamily="2" charset="0"/>
                <a:cs typeface="NikoshBAN" panose="02000000000000000000" pitchFamily="2" charset="0"/>
              </a:rPr>
              <a:t> </a:t>
            </a:r>
            <a:r>
              <a:rPr lang="en-US" sz="3200" dirty="0" err="1">
                <a:ln/>
                <a:solidFill>
                  <a:srgbClr val="000000"/>
                </a:solidFill>
                <a:latin typeface="NikoshBAN" panose="02000000000000000000" pitchFamily="2" charset="0"/>
                <a:cs typeface="NikoshBAN" panose="02000000000000000000" pitchFamily="2" charset="0"/>
              </a:rPr>
              <a:t>হলো</a:t>
            </a:r>
            <a:r>
              <a:rPr lang="en-US" sz="3200" dirty="0">
                <a:ln/>
                <a:solidFill>
                  <a:srgbClr val="000000"/>
                </a:solidFill>
                <a:latin typeface="NikoshBAN" panose="02000000000000000000" pitchFamily="2" charset="0"/>
                <a:cs typeface="NikoshBAN" panose="02000000000000000000" pitchFamily="2" charset="0"/>
              </a:rPr>
              <a:t>। </a:t>
            </a:r>
            <a:r>
              <a:rPr lang="en-US" sz="3200" dirty="0" err="1">
                <a:ln/>
                <a:solidFill>
                  <a:srgbClr val="000000"/>
                </a:solidFill>
                <a:latin typeface="NikoshBAN" panose="02000000000000000000" pitchFamily="2" charset="0"/>
                <a:cs typeface="NikoshBAN" panose="02000000000000000000" pitchFamily="2" charset="0"/>
              </a:rPr>
              <a:t>ভবিষ্যতে</a:t>
            </a:r>
            <a:r>
              <a:rPr lang="en-US" sz="3200" dirty="0">
                <a:ln/>
                <a:solidFill>
                  <a:srgbClr val="000000"/>
                </a:solidFill>
                <a:latin typeface="NikoshBAN" panose="02000000000000000000" pitchFamily="2" charset="0"/>
                <a:cs typeface="NikoshBAN" panose="02000000000000000000" pitchFamily="2" charset="0"/>
              </a:rPr>
              <a:t> </a:t>
            </a:r>
            <a:r>
              <a:rPr lang="en-US" sz="3200" dirty="0" err="1">
                <a:ln/>
                <a:solidFill>
                  <a:srgbClr val="000000"/>
                </a:solidFill>
                <a:latin typeface="NikoshBAN" panose="02000000000000000000" pitchFamily="2" charset="0"/>
                <a:cs typeface="NikoshBAN" panose="02000000000000000000" pitchFamily="2" charset="0"/>
              </a:rPr>
              <a:t>সিপাহী</a:t>
            </a:r>
            <a:r>
              <a:rPr lang="en-US" sz="3200" dirty="0">
                <a:ln/>
                <a:solidFill>
                  <a:srgbClr val="000000"/>
                </a:solidFill>
                <a:latin typeface="NikoshBAN" panose="02000000000000000000" pitchFamily="2" charset="0"/>
                <a:cs typeface="NikoshBAN" panose="02000000000000000000" pitchFamily="2" charset="0"/>
              </a:rPr>
              <a:t> </a:t>
            </a:r>
            <a:r>
              <a:rPr lang="en-US" sz="3200" dirty="0" err="1">
                <a:ln/>
                <a:solidFill>
                  <a:srgbClr val="000000"/>
                </a:solidFill>
                <a:latin typeface="NikoshBAN" panose="02000000000000000000" pitchFamily="2" charset="0"/>
                <a:cs typeface="NikoshBAN" panose="02000000000000000000" pitchFamily="2" charset="0"/>
              </a:rPr>
              <a:t>বিপ্লবের</a:t>
            </a:r>
            <a:r>
              <a:rPr lang="en-US" sz="3200" dirty="0">
                <a:ln/>
                <a:solidFill>
                  <a:srgbClr val="000000"/>
                </a:solidFill>
                <a:latin typeface="NikoshBAN" panose="02000000000000000000" pitchFamily="2" charset="0"/>
                <a:cs typeface="NikoshBAN" panose="02000000000000000000" pitchFamily="2" charset="0"/>
              </a:rPr>
              <a:t> </a:t>
            </a:r>
            <a:r>
              <a:rPr lang="en-US" sz="3200" dirty="0" err="1">
                <a:ln/>
                <a:solidFill>
                  <a:srgbClr val="000000"/>
                </a:solidFill>
                <a:latin typeface="NikoshBAN" panose="02000000000000000000" pitchFamily="2" charset="0"/>
                <a:cs typeface="NikoshBAN" panose="02000000000000000000" pitchFamily="2" charset="0"/>
              </a:rPr>
              <a:t>মত</a:t>
            </a:r>
            <a:r>
              <a:rPr lang="en-US" sz="3200" dirty="0">
                <a:ln/>
                <a:solidFill>
                  <a:srgbClr val="000000"/>
                </a:solidFill>
                <a:latin typeface="NikoshBAN" panose="02000000000000000000" pitchFamily="2" charset="0"/>
                <a:cs typeface="NikoshBAN" panose="02000000000000000000" pitchFamily="2" charset="0"/>
              </a:rPr>
              <a:t> </a:t>
            </a:r>
            <a:r>
              <a:rPr lang="en-US" sz="3200" dirty="0" err="1">
                <a:ln/>
                <a:solidFill>
                  <a:srgbClr val="000000"/>
                </a:solidFill>
                <a:latin typeface="NikoshBAN" panose="02000000000000000000" pitchFamily="2" charset="0"/>
                <a:cs typeface="NikoshBAN" panose="02000000000000000000" pitchFamily="2" charset="0"/>
              </a:rPr>
              <a:t>বিদ্রোহ</a:t>
            </a:r>
            <a:r>
              <a:rPr lang="en-US" sz="3200" dirty="0">
                <a:ln/>
                <a:solidFill>
                  <a:srgbClr val="000000"/>
                </a:solidFill>
                <a:latin typeface="NikoshBAN" panose="02000000000000000000" pitchFamily="2" charset="0"/>
                <a:cs typeface="NikoshBAN" panose="02000000000000000000" pitchFamily="2" charset="0"/>
              </a:rPr>
              <a:t> </a:t>
            </a:r>
            <a:r>
              <a:rPr lang="en-US" sz="3200" dirty="0" err="1">
                <a:ln/>
                <a:solidFill>
                  <a:srgbClr val="000000"/>
                </a:solidFill>
                <a:latin typeface="NikoshBAN" panose="02000000000000000000" pitchFamily="2" charset="0"/>
                <a:cs typeface="NikoshBAN" panose="02000000000000000000" pitchFamily="2" charset="0"/>
              </a:rPr>
              <a:t>যাতে</a:t>
            </a:r>
            <a:r>
              <a:rPr lang="en-US" sz="3200" dirty="0">
                <a:ln/>
                <a:solidFill>
                  <a:srgbClr val="000000"/>
                </a:solidFill>
                <a:latin typeface="NikoshBAN" panose="02000000000000000000" pitchFamily="2" charset="0"/>
                <a:cs typeface="NikoshBAN" panose="02000000000000000000" pitchFamily="2" charset="0"/>
              </a:rPr>
              <a:t> </a:t>
            </a:r>
            <a:r>
              <a:rPr lang="en-US" sz="3200" dirty="0" err="1">
                <a:ln/>
                <a:solidFill>
                  <a:srgbClr val="000000"/>
                </a:solidFill>
                <a:latin typeface="NikoshBAN" panose="02000000000000000000" pitchFamily="2" charset="0"/>
                <a:cs typeface="NikoshBAN" panose="02000000000000000000" pitchFamily="2" charset="0"/>
              </a:rPr>
              <a:t>সংগঠিত</a:t>
            </a:r>
            <a:r>
              <a:rPr lang="en-US" sz="3200" dirty="0">
                <a:ln/>
                <a:solidFill>
                  <a:srgbClr val="000000"/>
                </a:solidFill>
                <a:latin typeface="NikoshBAN" panose="02000000000000000000" pitchFamily="2" charset="0"/>
                <a:cs typeface="NikoshBAN" panose="02000000000000000000" pitchFamily="2" charset="0"/>
              </a:rPr>
              <a:t> </a:t>
            </a:r>
            <a:r>
              <a:rPr lang="en-US" sz="3200" dirty="0" err="1">
                <a:ln/>
                <a:solidFill>
                  <a:srgbClr val="000000"/>
                </a:solidFill>
                <a:latin typeface="NikoshBAN" panose="02000000000000000000" pitchFamily="2" charset="0"/>
                <a:cs typeface="NikoshBAN" panose="02000000000000000000" pitchFamily="2" charset="0"/>
              </a:rPr>
              <a:t>না</a:t>
            </a:r>
            <a:r>
              <a:rPr lang="en-US" sz="3200" dirty="0">
                <a:ln/>
                <a:solidFill>
                  <a:srgbClr val="000000"/>
                </a:solidFill>
                <a:latin typeface="NikoshBAN" panose="02000000000000000000" pitchFamily="2" charset="0"/>
                <a:cs typeface="NikoshBAN" panose="02000000000000000000" pitchFamily="2" charset="0"/>
              </a:rPr>
              <a:t> </a:t>
            </a:r>
            <a:r>
              <a:rPr lang="en-US" sz="3200" dirty="0" err="1">
                <a:ln/>
                <a:solidFill>
                  <a:srgbClr val="000000"/>
                </a:solidFill>
                <a:latin typeface="NikoshBAN" panose="02000000000000000000" pitchFamily="2" charset="0"/>
                <a:cs typeface="NikoshBAN" panose="02000000000000000000" pitchFamily="2" charset="0"/>
              </a:rPr>
              <a:t>হয়</a:t>
            </a:r>
            <a:r>
              <a:rPr lang="en-US" sz="3200" dirty="0">
                <a:ln/>
                <a:solidFill>
                  <a:srgbClr val="000000"/>
                </a:solidFill>
                <a:latin typeface="NikoshBAN" panose="02000000000000000000" pitchFamily="2" charset="0"/>
                <a:cs typeface="NikoshBAN" panose="02000000000000000000" pitchFamily="2" charset="0"/>
              </a:rPr>
              <a:t> </a:t>
            </a:r>
            <a:r>
              <a:rPr lang="en-US" sz="3200" dirty="0" err="1">
                <a:ln/>
                <a:solidFill>
                  <a:srgbClr val="000000"/>
                </a:solidFill>
                <a:latin typeface="NikoshBAN" panose="02000000000000000000" pitchFamily="2" charset="0"/>
                <a:cs typeface="NikoshBAN" panose="02000000000000000000" pitchFamily="2" charset="0"/>
              </a:rPr>
              <a:t>সেজন্য</a:t>
            </a:r>
            <a:r>
              <a:rPr lang="en-US" sz="3200" dirty="0">
                <a:ln/>
                <a:solidFill>
                  <a:srgbClr val="000000"/>
                </a:solidFill>
                <a:latin typeface="NikoshBAN" panose="02000000000000000000" pitchFamily="2" charset="0"/>
                <a:cs typeface="NikoshBAN" panose="02000000000000000000" pitchFamily="2" charset="0"/>
              </a:rPr>
              <a:t> </a:t>
            </a:r>
            <a:r>
              <a:rPr lang="en-US" sz="3200" dirty="0" err="1">
                <a:ln/>
                <a:solidFill>
                  <a:srgbClr val="000000"/>
                </a:solidFill>
                <a:latin typeface="NikoshBAN" panose="02000000000000000000" pitchFamily="2" charset="0"/>
                <a:cs typeface="NikoshBAN" panose="02000000000000000000" pitchFamily="2" charset="0"/>
              </a:rPr>
              <a:t>তোপখানার</a:t>
            </a:r>
            <a:r>
              <a:rPr lang="en-US" sz="3200" dirty="0">
                <a:ln/>
                <a:solidFill>
                  <a:srgbClr val="000000"/>
                </a:solidFill>
                <a:latin typeface="NikoshBAN" panose="02000000000000000000" pitchFamily="2" charset="0"/>
                <a:cs typeface="NikoshBAN" panose="02000000000000000000" pitchFamily="2" charset="0"/>
              </a:rPr>
              <a:t> </a:t>
            </a:r>
            <a:r>
              <a:rPr lang="en-US" sz="3200" dirty="0" err="1">
                <a:ln/>
                <a:solidFill>
                  <a:srgbClr val="000000"/>
                </a:solidFill>
                <a:latin typeface="NikoshBAN" panose="02000000000000000000" pitchFamily="2" charset="0"/>
                <a:cs typeface="NikoshBAN" panose="02000000000000000000" pitchFamily="2" charset="0"/>
              </a:rPr>
              <a:t>দায়িত্ব</a:t>
            </a:r>
            <a:r>
              <a:rPr lang="en-US" sz="3200" dirty="0">
                <a:ln/>
                <a:solidFill>
                  <a:srgbClr val="000000"/>
                </a:solidFill>
                <a:latin typeface="NikoshBAN" panose="02000000000000000000" pitchFamily="2" charset="0"/>
                <a:cs typeface="NikoshBAN" panose="02000000000000000000" pitchFamily="2" charset="0"/>
              </a:rPr>
              <a:t> </a:t>
            </a:r>
            <a:r>
              <a:rPr lang="en-US" sz="3200" dirty="0" err="1">
                <a:ln/>
                <a:solidFill>
                  <a:srgbClr val="000000"/>
                </a:solidFill>
                <a:latin typeface="NikoshBAN" panose="02000000000000000000" pitchFamily="2" charset="0"/>
                <a:cs typeface="NikoshBAN" panose="02000000000000000000" pitchFamily="2" charset="0"/>
              </a:rPr>
              <a:t>ইংরেজ</a:t>
            </a:r>
            <a:r>
              <a:rPr lang="en-US" sz="3200" dirty="0">
                <a:ln/>
                <a:solidFill>
                  <a:srgbClr val="000000"/>
                </a:solidFill>
                <a:latin typeface="NikoshBAN" panose="02000000000000000000" pitchFamily="2" charset="0"/>
                <a:cs typeface="NikoshBAN" panose="02000000000000000000" pitchFamily="2" charset="0"/>
              </a:rPr>
              <a:t> </a:t>
            </a:r>
            <a:r>
              <a:rPr lang="en-US" sz="3200" dirty="0" err="1">
                <a:ln/>
                <a:solidFill>
                  <a:srgbClr val="000000"/>
                </a:solidFill>
                <a:latin typeface="NikoshBAN" panose="02000000000000000000" pitchFamily="2" charset="0"/>
                <a:cs typeface="NikoshBAN" panose="02000000000000000000" pitchFamily="2" charset="0"/>
              </a:rPr>
              <a:t>সৈন্যদের</a:t>
            </a:r>
            <a:r>
              <a:rPr lang="en-US" sz="3200" dirty="0">
                <a:ln/>
                <a:solidFill>
                  <a:srgbClr val="000000"/>
                </a:solidFill>
                <a:latin typeface="NikoshBAN" panose="02000000000000000000" pitchFamily="2" charset="0"/>
                <a:cs typeface="NikoshBAN" panose="02000000000000000000" pitchFamily="2" charset="0"/>
              </a:rPr>
              <a:t> </a:t>
            </a:r>
            <a:r>
              <a:rPr lang="en-US" sz="3200" dirty="0" err="1">
                <a:ln/>
                <a:solidFill>
                  <a:srgbClr val="000000"/>
                </a:solidFill>
                <a:latin typeface="NikoshBAN" panose="02000000000000000000" pitchFamily="2" charset="0"/>
                <a:cs typeface="NikoshBAN" panose="02000000000000000000" pitchFamily="2" charset="0"/>
              </a:rPr>
              <a:t>অধীনে</a:t>
            </a:r>
            <a:r>
              <a:rPr lang="en-US" sz="3200" dirty="0">
                <a:ln/>
                <a:solidFill>
                  <a:srgbClr val="000000"/>
                </a:solidFill>
                <a:latin typeface="NikoshBAN" panose="02000000000000000000" pitchFamily="2" charset="0"/>
                <a:cs typeface="NikoshBAN" panose="02000000000000000000" pitchFamily="2" charset="0"/>
              </a:rPr>
              <a:t> </a:t>
            </a:r>
            <a:r>
              <a:rPr lang="en-US" sz="3200" dirty="0" err="1">
                <a:ln/>
                <a:solidFill>
                  <a:srgbClr val="000000"/>
                </a:solidFill>
                <a:latin typeface="NikoshBAN" panose="02000000000000000000" pitchFamily="2" charset="0"/>
                <a:cs typeface="NikoshBAN" panose="02000000000000000000" pitchFamily="2" charset="0"/>
              </a:rPr>
              <a:t>রাখা</a:t>
            </a:r>
            <a:r>
              <a:rPr lang="en-US" sz="3200" dirty="0">
                <a:ln/>
                <a:solidFill>
                  <a:srgbClr val="000000"/>
                </a:solidFill>
                <a:latin typeface="NikoshBAN" panose="02000000000000000000" pitchFamily="2" charset="0"/>
                <a:cs typeface="NikoshBAN" panose="02000000000000000000" pitchFamily="2" charset="0"/>
              </a:rPr>
              <a:t> </a:t>
            </a:r>
            <a:r>
              <a:rPr lang="en-US" sz="3200" dirty="0" err="1">
                <a:ln/>
                <a:solidFill>
                  <a:srgbClr val="000000"/>
                </a:solidFill>
                <a:latin typeface="NikoshBAN" panose="02000000000000000000" pitchFamily="2" charset="0"/>
                <a:cs typeface="NikoshBAN" panose="02000000000000000000" pitchFamily="2" charset="0"/>
              </a:rPr>
              <a:t>হয়</a:t>
            </a:r>
            <a:r>
              <a:rPr lang="en-US" sz="3200" dirty="0">
                <a:ln/>
                <a:solidFill>
                  <a:srgbClr val="000000"/>
                </a:solidFill>
                <a:latin typeface="NikoshBAN" panose="02000000000000000000" pitchFamily="2" charset="0"/>
                <a:cs typeface="NikoshBAN" panose="02000000000000000000" pitchFamily="2" charset="0"/>
              </a:rPr>
              <a:t>। </a:t>
            </a:r>
            <a:endParaRPr lang="en-US" sz="3200" dirty="0"/>
          </a:p>
        </p:txBody>
      </p:sp>
      <p:sp>
        <p:nvSpPr>
          <p:cNvPr id="3" name="Vertical Scroll 2"/>
          <p:cNvSpPr/>
          <p:nvPr/>
        </p:nvSpPr>
        <p:spPr>
          <a:xfrm>
            <a:off x="2424546" y="1911929"/>
            <a:ext cx="4017818" cy="102523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a:ln/>
                <a:solidFill>
                  <a:srgbClr val="000000"/>
                </a:solidFill>
                <a:latin typeface="NikoshBAN" panose="02000000000000000000" pitchFamily="2" charset="0"/>
                <a:cs typeface="NikoshBAN" panose="02000000000000000000" pitchFamily="2" charset="0"/>
              </a:rPr>
              <a:t>(৩)ব্রিটিশ সৈন্য বৃদ্ধি</a:t>
            </a:r>
            <a:endParaRPr lang="en-US" sz="40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9032" y="3278335"/>
            <a:ext cx="2552700" cy="1790700"/>
          </a:xfrm>
          <a:prstGeom prst="rect">
            <a:avLst/>
          </a:prstGeom>
        </p:spPr>
      </p:pic>
    </p:spTree>
    <p:extLst>
      <p:ext uri="{BB962C8B-B14F-4D97-AF65-F5344CB8AC3E}">
        <p14:creationId xmlns:p14="http://schemas.microsoft.com/office/powerpoint/2010/main" val="2673380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Single Corner Rectangle 4"/>
          <p:cNvSpPr/>
          <p:nvPr/>
        </p:nvSpPr>
        <p:spPr>
          <a:xfrm>
            <a:off x="3165763" y="2885211"/>
            <a:ext cx="6303818" cy="2092035"/>
          </a:xfrm>
          <a:prstGeom prst="snip1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ln/>
                <a:solidFill>
                  <a:srgbClr val="000000"/>
                </a:solidFill>
                <a:latin typeface="NikoshBAN" panose="02000000000000000000" pitchFamily="2" charset="0"/>
                <a:cs typeface="NikoshBAN" panose="02000000000000000000" pitchFamily="2" charset="0"/>
              </a:rPr>
              <a:t>ইতিপূর্বে ব্রিটিশরা</a:t>
            </a:r>
            <a:r>
              <a:rPr lang="bn-IN" sz="3200" dirty="0">
                <a:ln/>
                <a:solidFill>
                  <a:srgbClr val="000000"/>
                </a:solidFill>
                <a:latin typeface="NikoshBAN" panose="02000000000000000000" pitchFamily="2" charset="0"/>
                <a:cs typeface="NikoshBAN" panose="02000000000000000000" pitchFamily="2" charset="0"/>
              </a:rPr>
              <a:t> </a:t>
            </a:r>
            <a:r>
              <a:rPr lang="bn-IN" sz="3200" dirty="0" smtClean="0">
                <a:ln/>
                <a:solidFill>
                  <a:srgbClr val="000000"/>
                </a:solidFill>
                <a:latin typeface="NikoshBAN" panose="02000000000000000000" pitchFamily="2" charset="0"/>
                <a:cs typeface="NikoshBAN" panose="02000000000000000000" pitchFamily="2" charset="0"/>
              </a:rPr>
              <a:t>ভারতীয়দের বিরোধিতা সত্ত্বেও সামাজিক ও শিক্ষা ক্ষেত্রে সংস্কার প্রবর্তন করে। তবে সিপাহি বিদ্রোহের পর তাদের দৃষ্টিভংগির পরিবর্তন হয়। </a:t>
            </a:r>
            <a:endParaRPr lang="en-US" sz="3200" dirty="0"/>
          </a:p>
        </p:txBody>
      </p:sp>
      <p:sp>
        <p:nvSpPr>
          <p:cNvPr id="2" name="Vertical Scroll 1"/>
          <p:cNvSpPr/>
          <p:nvPr/>
        </p:nvSpPr>
        <p:spPr>
          <a:xfrm>
            <a:off x="3394363" y="1821873"/>
            <a:ext cx="5430982" cy="692728"/>
          </a:xfrm>
          <a:prstGeom prst="verticalScroll">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000" b="1" dirty="0" smtClean="0">
                <a:ln/>
                <a:solidFill>
                  <a:srgbClr val="000000"/>
                </a:solidFill>
                <a:latin typeface="NikoshBAN" panose="02000000000000000000" pitchFamily="2" charset="0"/>
                <a:cs typeface="NikoshBAN" panose="02000000000000000000" pitchFamily="2" charset="0"/>
              </a:rPr>
              <a:t>(৪)ব্রিটিশদের দৃষ্টিভংগি পরিবর্তন</a:t>
            </a:r>
            <a:endParaRPr lang="en-US" sz="4000" b="1" dirty="0"/>
          </a:p>
        </p:txBody>
      </p:sp>
    </p:spTree>
    <p:extLst>
      <p:ext uri="{BB962C8B-B14F-4D97-AF65-F5344CB8AC3E}">
        <p14:creationId xmlns:p14="http://schemas.microsoft.com/office/powerpoint/2010/main" val="2877264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7754" y="387928"/>
            <a:ext cx="5656657" cy="29589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981" y="387927"/>
            <a:ext cx="5334001" cy="295893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0888" y="5056910"/>
            <a:ext cx="1173523" cy="142702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1741" y="5029200"/>
            <a:ext cx="1381558" cy="147177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03299" y="3443973"/>
            <a:ext cx="1281112" cy="1426361"/>
          </a:xfrm>
          <a:prstGeom prst="rect">
            <a:avLst/>
          </a:prstGeom>
        </p:spPr>
      </p:pic>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l="15859" r="4846"/>
          <a:stretch/>
        </p:blipFill>
        <p:spPr>
          <a:xfrm>
            <a:off x="2770909" y="4998326"/>
            <a:ext cx="1675751" cy="1502653"/>
          </a:xfrm>
          <a:prstGeom prst="rect">
            <a:avLst/>
          </a:prstGeom>
        </p:spPr>
      </p:pic>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l="19446" r="18141"/>
          <a:stretch/>
        </p:blipFill>
        <p:spPr>
          <a:xfrm>
            <a:off x="858981" y="3443974"/>
            <a:ext cx="1786912" cy="1392845"/>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70910" y="3477490"/>
            <a:ext cx="1675750" cy="1392845"/>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13564" y="3477490"/>
            <a:ext cx="1579418" cy="1392845"/>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8981" y="4998326"/>
            <a:ext cx="1786911" cy="1502653"/>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13564" y="5014817"/>
            <a:ext cx="1579418" cy="1469114"/>
          </a:xfrm>
          <a:prstGeom prst="rect">
            <a:avLst/>
          </a:prstGeom>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320754" y="3477490"/>
            <a:ext cx="1381558" cy="1392844"/>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27386" y="3443973"/>
            <a:ext cx="1392381" cy="1426361"/>
          </a:xfrm>
          <a:prstGeom prst="rect">
            <a:avLst/>
          </a:prstGeom>
        </p:spPr>
      </p:pic>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427754" y="3443974"/>
            <a:ext cx="1298645" cy="1426360"/>
          </a:xfrm>
          <a:prstGeom prst="rect">
            <a:avLst/>
          </a:prstGeom>
        </p:spPr>
      </p:pic>
      <p:pic>
        <p:nvPicPr>
          <p:cNvPr id="17" name="Picture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827386" y="5029200"/>
            <a:ext cx="1467446" cy="1471780"/>
          </a:xfrm>
          <a:prstGeom prst="rect">
            <a:avLst/>
          </a:prstGeom>
        </p:spPr>
      </p:pic>
      <p:pic>
        <p:nvPicPr>
          <p:cNvPr id="18" name="Picture 1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427754" y="4998327"/>
            <a:ext cx="1298645" cy="1485603"/>
          </a:xfrm>
          <a:prstGeom prst="rect">
            <a:avLst/>
          </a:prstGeom>
        </p:spPr>
      </p:pic>
    </p:spTree>
    <p:extLst>
      <p:ext uri="{BB962C8B-B14F-4D97-AF65-F5344CB8AC3E}">
        <p14:creationId xmlns:p14="http://schemas.microsoft.com/office/powerpoint/2010/main" val="1374643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1801091" y="2757053"/>
            <a:ext cx="7703127" cy="2992582"/>
          </a:xfrm>
          <a:prstGeom prst="verticalScrol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ln/>
                <a:solidFill>
                  <a:srgbClr val="000000"/>
                </a:solidFill>
                <a:latin typeface="NikoshBAN" panose="02000000000000000000" pitchFamily="2" charset="0"/>
                <a:cs typeface="NikoshBAN" panose="02000000000000000000" pitchFamily="2" charset="0"/>
              </a:rPr>
              <a:t>বিদ্রোহের ফলে মুঘল সাম্রাজ্যের শেষ চিহ্নটুকুও বিলুপ্ত হয়ে যায়। দ্বিতীয় বাহাদুর শাহকে </a:t>
            </a:r>
            <a:r>
              <a:rPr lang="en-US" sz="3200" dirty="0" err="1" smtClean="0">
                <a:ln/>
                <a:solidFill>
                  <a:srgbClr val="000000"/>
                </a:solidFill>
                <a:latin typeface="NikoshBAN" panose="02000000000000000000" pitchFamily="2" charset="0"/>
                <a:cs typeface="NikoshBAN" panose="02000000000000000000" pitchFamily="2" charset="0"/>
              </a:rPr>
              <a:t>বিনা</a:t>
            </a:r>
            <a:r>
              <a:rPr lang="en-US" sz="3200" dirty="0" smtClean="0">
                <a:ln/>
                <a:solidFill>
                  <a:srgbClr val="000000"/>
                </a:solidFill>
                <a:latin typeface="NikoshBAN" panose="02000000000000000000" pitchFamily="2" charset="0"/>
                <a:cs typeface="NikoshBAN" panose="02000000000000000000" pitchFamily="2" charset="0"/>
              </a:rPr>
              <a:t> </a:t>
            </a:r>
            <a:r>
              <a:rPr lang="en-US" sz="3200" dirty="0" err="1" smtClean="0">
                <a:ln/>
                <a:solidFill>
                  <a:srgbClr val="000000"/>
                </a:solidFill>
                <a:latin typeface="NikoshBAN" panose="02000000000000000000" pitchFamily="2" charset="0"/>
                <a:cs typeface="NikoshBAN" panose="02000000000000000000" pitchFamily="2" charset="0"/>
              </a:rPr>
              <a:t>বিচারে</a:t>
            </a:r>
            <a:r>
              <a:rPr lang="en-US" sz="3200" dirty="0" smtClean="0">
                <a:ln/>
                <a:solidFill>
                  <a:srgbClr val="000000"/>
                </a:solidFill>
                <a:latin typeface="NikoshBAN" panose="02000000000000000000" pitchFamily="2" charset="0"/>
                <a:cs typeface="NikoshBAN" panose="02000000000000000000" pitchFamily="2" charset="0"/>
              </a:rPr>
              <a:t> </a:t>
            </a:r>
            <a:r>
              <a:rPr lang="bn-IN" sz="3200" dirty="0" smtClean="0">
                <a:ln/>
                <a:solidFill>
                  <a:srgbClr val="000000"/>
                </a:solidFill>
                <a:latin typeface="NikoshBAN" panose="02000000000000000000" pitchFamily="2" charset="0"/>
                <a:cs typeface="NikoshBAN" panose="02000000000000000000" pitchFamily="2" charset="0"/>
              </a:rPr>
              <a:t>রেংগুনে </a:t>
            </a:r>
            <a:r>
              <a:rPr lang="bn-IN" sz="3200" dirty="0">
                <a:ln/>
                <a:solidFill>
                  <a:srgbClr val="000000"/>
                </a:solidFill>
                <a:latin typeface="NikoshBAN" panose="02000000000000000000" pitchFamily="2" charset="0"/>
                <a:cs typeface="NikoshBAN" panose="02000000000000000000" pitchFamily="2" charset="0"/>
              </a:rPr>
              <a:t>বাধ্যতামুলক নির্বাসন দেওয়া হয় এবং </a:t>
            </a:r>
            <a:r>
              <a:rPr lang="en-US" sz="3200" dirty="0" smtClean="0">
                <a:ln/>
                <a:solidFill>
                  <a:srgbClr val="000000"/>
                </a:solidFill>
                <a:latin typeface="NikoshBAN" panose="02000000000000000000" pitchFamily="2" charset="0"/>
                <a:cs typeface="NikoshBAN" panose="02000000000000000000" pitchFamily="2" charset="0"/>
              </a:rPr>
              <a:t>১৮৬২ </a:t>
            </a:r>
            <a:r>
              <a:rPr lang="en-US" sz="3200" dirty="0" err="1" smtClean="0">
                <a:ln/>
                <a:solidFill>
                  <a:srgbClr val="000000"/>
                </a:solidFill>
                <a:latin typeface="NikoshBAN" panose="02000000000000000000" pitchFamily="2" charset="0"/>
                <a:cs typeface="NikoshBAN" panose="02000000000000000000" pitchFamily="2" charset="0"/>
              </a:rPr>
              <a:t>সালে</a:t>
            </a:r>
            <a:r>
              <a:rPr lang="en-US" sz="3200" dirty="0" smtClean="0">
                <a:ln/>
                <a:solidFill>
                  <a:srgbClr val="000000"/>
                </a:solidFill>
                <a:latin typeface="NikoshBAN" panose="02000000000000000000" pitchFamily="2" charset="0"/>
                <a:cs typeface="NikoshBAN" panose="02000000000000000000" pitchFamily="2" charset="0"/>
              </a:rPr>
              <a:t> </a:t>
            </a:r>
            <a:r>
              <a:rPr lang="en-US" sz="3200" dirty="0" err="1" smtClean="0">
                <a:ln/>
                <a:solidFill>
                  <a:srgbClr val="000000"/>
                </a:solidFill>
                <a:latin typeface="NikoshBAN" panose="02000000000000000000" pitchFamily="2" charset="0"/>
                <a:cs typeface="NikoshBAN" panose="02000000000000000000" pitchFamily="2" charset="0"/>
              </a:rPr>
              <a:t>তিনি</a:t>
            </a:r>
            <a:r>
              <a:rPr lang="en-US" sz="3200" dirty="0" smtClean="0">
                <a:ln/>
                <a:solidFill>
                  <a:srgbClr val="000000"/>
                </a:solidFill>
                <a:latin typeface="NikoshBAN" panose="02000000000000000000" pitchFamily="2" charset="0"/>
                <a:cs typeface="NikoshBAN" panose="02000000000000000000" pitchFamily="2" charset="0"/>
              </a:rPr>
              <a:t> </a:t>
            </a:r>
            <a:r>
              <a:rPr lang="en-US" sz="3200" dirty="0" err="1" smtClean="0">
                <a:ln/>
                <a:solidFill>
                  <a:srgbClr val="000000"/>
                </a:solidFill>
                <a:latin typeface="NikoshBAN" panose="02000000000000000000" pitchFamily="2" charset="0"/>
                <a:cs typeface="NikoshBAN" panose="02000000000000000000" pitchFamily="2" charset="0"/>
              </a:rPr>
              <a:t>মৃত্যুবরণ</a:t>
            </a:r>
            <a:r>
              <a:rPr lang="en-US" sz="3200" dirty="0" smtClean="0">
                <a:ln/>
                <a:solidFill>
                  <a:srgbClr val="000000"/>
                </a:solidFill>
                <a:latin typeface="NikoshBAN" panose="02000000000000000000" pitchFamily="2" charset="0"/>
                <a:cs typeface="NikoshBAN" panose="02000000000000000000" pitchFamily="2" charset="0"/>
              </a:rPr>
              <a:t> </a:t>
            </a:r>
            <a:r>
              <a:rPr lang="en-US" sz="3200" dirty="0" err="1" smtClean="0">
                <a:ln/>
                <a:solidFill>
                  <a:srgbClr val="000000"/>
                </a:solidFill>
                <a:latin typeface="NikoshBAN" panose="02000000000000000000" pitchFamily="2" charset="0"/>
                <a:cs typeface="NikoshBAN" panose="02000000000000000000" pitchFamily="2" charset="0"/>
              </a:rPr>
              <a:t>করেন</a:t>
            </a:r>
            <a:r>
              <a:rPr lang="en-US" sz="3200" dirty="0" smtClean="0">
                <a:ln/>
                <a:solidFill>
                  <a:srgbClr val="000000"/>
                </a:solidFill>
                <a:latin typeface="NikoshBAN" panose="02000000000000000000" pitchFamily="2" charset="0"/>
                <a:cs typeface="NikoshBAN" panose="02000000000000000000" pitchFamily="2" charset="0"/>
              </a:rPr>
              <a:t>। </a:t>
            </a:r>
            <a:r>
              <a:rPr lang="bn-IN" sz="3200" dirty="0" smtClean="0">
                <a:ln/>
                <a:solidFill>
                  <a:srgbClr val="000000"/>
                </a:solidFill>
                <a:latin typeface="NikoshBAN" panose="02000000000000000000" pitchFamily="2" charset="0"/>
                <a:cs typeface="NikoshBAN" panose="02000000000000000000" pitchFamily="2" charset="0"/>
              </a:rPr>
              <a:t>তাঁর পুত্র</a:t>
            </a:r>
            <a:r>
              <a:rPr lang="en-US" sz="3200" dirty="0" smtClean="0">
                <a:ln/>
                <a:solidFill>
                  <a:srgbClr val="000000"/>
                </a:solidFill>
                <a:latin typeface="NikoshBAN" panose="02000000000000000000" pitchFamily="2" charset="0"/>
                <a:cs typeface="NikoshBAN" panose="02000000000000000000" pitchFamily="2" charset="0"/>
              </a:rPr>
              <a:t>-</a:t>
            </a:r>
            <a:r>
              <a:rPr lang="bn-IN" sz="3200" dirty="0" smtClean="0">
                <a:ln/>
                <a:solidFill>
                  <a:srgbClr val="000000"/>
                </a:solidFill>
                <a:latin typeface="NikoshBAN" panose="02000000000000000000" pitchFamily="2" charset="0"/>
                <a:cs typeface="NikoshBAN" panose="02000000000000000000" pitchFamily="2" charset="0"/>
              </a:rPr>
              <a:t>পৌত্রদেরকে </a:t>
            </a:r>
            <a:r>
              <a:rPr lang="bn-IN" sz="3200" dirty="0">
                <a:ln/>
                <a:solidFill>
                  <a:srgbClr val="000000"/>
                </a:solidFill>
                <a:latin typeface="NikoshBAN" panose="02000000000000000000" pitchFamily="2" charset="0"/>
                <a:cs typeface="NikoshBAN" panose="02000000000000000000" pitchFamily="2" charset="0"/>
              </a:rPr>
              <a:t>নির্মমভাবে হত্যা করা হয়। </a:t>
            </a:r>
            <a:endParaRPr lang="en-US" sz="3200" dirty="0"/>
          </a:p>
        </p:txBody>
      </p:sp>
      <p:sp>
        <p:nvSpPr>
          <p:cNvPr id="3" name="Wave 2"/>
          <p:cNvSpPr/>
          <p:nvPr/>
        </p:nvSpPr>
        <p:spPr>
          <a:xfrm>
            <a:off x="2479963" y="1330036"/>
            <a:ext cx="4488873" cy="886691"/>
          </a:xfrm>
          <a:prstGeom prst="wav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a:ln/>
                <a:solidFill>
                  <a:srgbClr val="000000"/>
                </a:solidFill>
                <a:latin typeface="NikoshBAN" panose="02000000000000000000" pitchFamily="2" charset="0"/>
                <a:cs typeface="NikoshBAN" panose="02000000000000000000" pitchFamily="2" charset="0"/>
              </a:rPr>
              <a:t>(৫) মুঘল সাম্রাজ্যের অবসান</a:t>
            </a:r>
            <a:endParaRPr lang="en-US" sz="4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929" r="19215"/>
          <a:stretch/>
        </p:blipFill>
        <p:spPr>
          <a:xfrm>
            <a:off x="9712036" y="2978725"/>
            <a:ext cx="1981200" cy="1743075"/>
          </a:xfrm>
          <a:prstGeom prst="rect">
            <a:avLst/>
          </a:prstGeom>
        </p:spPr>
      </p:pic>
      <p:sp>
        <p:nvSpPr>
          <p:cNvPr id="5" name="TextBox 4"/>
          <p:cNvSpPr txBox="1"/>
          <p:nvPr/>
        </p:nvSpPr>
        <p:spPr>
          <a:xfrm>
            <a:off x="9663545" y="4818782"/>
            <a:ext cx="2078182" cy="369332"/>
          </a:xfrm>
          <a:prstGeom prst="rect">
            <a:avLst/>
          </a:prstGeom>
          <a:noFill/>
        </p:spPr>
        <p:txBody>
          <a:bodyPr wrap="square" rtlCol="0">
            <a:prstTxWarp prst="textPlain">
              <a:avLst/>
            </a:prstTxWarp>
            <a:spAutoFit/>
          </a:bodyPr>
          <a:lstStyle/>
          <a:p>
            <a:r>
              <a:rPr lang="bn-IN" b="1" dirty="0">
                <a:ln/>
                <a:latin typeface="NikoshBAN" panose="02000000000000000000" pitchFamily="2" charset="0"/>
                <a:cs typeface="NikoshBAN" panose="02000000000000000000" pitchFamily="2" charset="0"/>
              </a:rPr>
              <a:t>দ্বিতীয় বাহাদুর </a:t>
            </a:r>
            <a:r>
              <a:rPr lang="bn-IN" b="1" dirty="0" smtClean="0">
                <a:ln/>
                <a:latin typeface="NikoshBAN" panose="02000000000000000000" pitchFamily="2" charset="0"/>
                <a:cs typeface="NikoshBAN" panose="02000000000000000000" pitchFamily="2" charset="0"/>
              </a:rPr>
              <a:t>শাহ</a:t>
            </a:r>
            <a:endParaRPr lang="en-US" b="1" dirty="0"/>
          </a:p>
        </p:txBody>
      </p:sp>
    </p:spTree>
    <p:extLst>
      <p:ext uri="{BB962C8B-B14F-4D97-AF65-F5344CB8AC3E}">
        <p14:creationId xmlns:p14="http://schemas.microsoft.com/office/powerpoint/2010/main" val="2293241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ame Side Corner Rectangle 1"/>
          <p:cNvSpPr/>
          <p:nvPr/>
        </p:nvSpPr>
        <p:spPr>
          <a:xfrm>
            <a:off x="1773381" y="1648692"/>
            <a:ext cx="7135091" cy="2535382"/>
          </a:xfrm>
          <a:prstGeom prst="snip2Same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dirty="0" smtClean="0">
                <a:ln/>
                <a:solidFill>
                  <a:srgbClr val="000000"/>
                </a:solidFill>
                <a:latin typeface="NikoshBAN" panose="02000000000000000000" pitchFamily="2" charset="0"/>
                <a:cs typeface="NikoshBAN" panose="02000000000000000000" pitchFamily="2" charset="0"/>
              </a:rPr>
              <a:t> </a:t>
            </a:r>
            <a:r>
              <a:rPr lang="bn-IN" sz="3200" dirty="0" smtClean="0">
                <a:ln/>
                <a:solidFill>
                  <a:srgbClr val="000000"/>
                </a:solidFill>
                <a:latin typeface="NikoshBAN" panose="02000000000000000000" pitchFamily="2" charset="0"/>
                <a:cs typeface="NikoshBAN" panose="02000000000000000000" pitchFamily="2" charset="0"/>
              </a:rPr>
              <a:t>বিদ্রোহ ব্যর্থ হওয়ার পর শত শত সিপাহিকে নামমাত্র বিচারে সাজা দেয়া হয়।মুসলমানদের সম্পত্তি বাজেয়াপ্তসহ তাদেরকে বাহাদুর শাহ পার্কের বড় বড় গাছে ঝুলিয়ে ফাঁসি দেয়া হয়। মৃতদেহগুলোকে দীর্ঘদিন ধরে গাছে ঝুলিয়ে রাখা হত।</a:t>
            </a:r>
            <a:endParaRPr lang="en-US" sz="3200" dirty="0"/>
          </a:p>
        </p:txBody>
      </p:sp>
      <p:sp>
        <p:nvSpPr>
          <p:cNvPr id="3" name="Horizontal Scroll 2"/>
          <p:cNvSpPr/>
          <p:nvPr/>
        </p:nvSpPr>
        <p:spPr>
          <a:xfrm>
            <a:off x="3047999" y="526473"/>
            <a:ext cx="3976254" cy="1025236"/>
          </a:xfrm>
          <a:prstGeom prst="horizontalScrol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ln/>
                <a:solidFill>
                  <a:srgbClr val="000000"/>
                </a:solidFill>
                <a:latin typeface="NikoshBAN" panose="02000000000000000000" pitchFamily="2" charset="0"/>
                <a:cs typeface="NikoshBAN" panose="02000000000000000000" pitchFamily="2" charset="0"/>
              </a:rPr>
              <a:t> (৬) সিপাহি ও সাধারণ মুসলমানদের ওপর নির্যাতন</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7127" y="1648692"/>
            <a:ext cx="2489488" cy="1999384"/>
          </a:xfrm>
          <a:prstGeom prst="rect">
            <a:avLst/>
          </a:prstGeom>
        </p:spPr>
      </p:pic>
      <p:sp>
        <p:nvSpPr>
          <p:cNvPr id="5" name="TextBox 4"/>
          <p:cNvSpPr txBox="1"/>
          <p:nvPr/>
        </p:nvSpPr>
        <p:spPr>
          <a:xfrm>
            <a:off x="9337963" y="3648076"/>
            <a:ext cx="2267815" cy="369332"/>
          </a:xfrm>
          <a:prstGeom prst="rect">
            <a:avLst/>
          </a:prstGeom>
          <a:noFill/>
        </p:spPr>
        <p:txBody>
          <a:bodyPr wrap="square" rtlCol="0">
            <a:prstTxWarp prst="textPlain">
              <a:avLst/>
            </a:prstTxWarp>
            <a:spAutoFit/>
          </a:bodyPr>
          <a:lstStyle/>
          <a:p>
            <a:pPr algn="ctr"/>
            <a:r>
              <a:rPr lang="bn-IN" b="1" dirty="0">
                <a:ln/>
                <a:latin typeface="NikoshBAN" panose="02000000000000000000" pitchFamily="2" charset="0"/>
                <a:cs typeface="NikoshBAN" panose="02000000000000000000" pitchFamily="2" charset="0"/>
              </a:rPr>
              <a:t>বাহাদুর শাহ </a:t>
            </a:r>
            <a:r>
              <a:rPr lang="bn-IN" b="1" dirty="0" smtClean="0">
                <a:ln/>
                <a:latin typeface="NikoshBAN" panose="02000000000000000000" pitchFamily="2" charset="0"/>
                <a:cs typeface="NikoshBAN" panose="02000000000000000000" pitchFamily="2" charset="0"/>
              </a:rPr>
              <a:t>পার্ক</a:t>
            </a:r>
            <a:endParaRPr lang="en-US"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7746" y="4400982"/>
            <a:ext cx="3740726" cy="1685925"/>
          </a:xfrm>
          <a:prstGeom prst="rect">
            <a:avLst/>
          </a:prstGeom>
        </p:spPr>
      </p:pic>
      <p:sp>
        <p:nvSpPr>
          <p:cNvPr id="7" name="TextBox 6"/>
          <p:cNvSpPr txBox="1"/>
          <p:nvPr/>
        </p:nvSpPr>
        <p:spPr>
          <a:xfrm>
            <a:off x="5153890" y="6119149"/>
            <a:ext cx="3740726" cy="369332"/>
          </a:xfrm>
          <a:prstGeom prst="rect">
            <a:avLst/>
          </a:prstGeom>
          <a:noFill/>
        </p:spPr>
        <p:txBody>
          <a:bodyPr wrap="square" rtlCol="0">
            <a:prstTxWarp prst="textPlain">
              <a:avLst/>
            </a:prstTxWarp>
            <a:spAutoFit/>
          </a:bodyPr>
          <a:lstStyle/>
          <a:p>
            <a:r>
              <a:rPr lang="bn-IN" b="1" dirty="0">
                <a:ln/>
                <a:latin typeface="NikoshBAN" panose="02000000000000000000" pitchFamily="2" charset="0"/>
                <a:cs typeface="NikoshBAN" panose="02000000000000000000" pitchFamily="2" charset="0"/>
              </a:rPr>
              <a:t>গাছে ঝুলিয়ে </a:t>
            </a:r>
            <a:r>
              <a:rPr lang="bn-IN" b="1" dirty="0" smtClean="0">
                <a:ln/>
                <a:latin typeface="NikoshBAN" panose="02000000000000000000" pitchFamily="2" charset="0"/>
                <a:cs typeface="NikoshBAN" panose="02000000000000000000" pitchFamily="2" charset="0"/>
              </a:rPr>
              <a:t>রাখা হয়</a:t>
            </a:r>
            <a:endParaRPr lang="en-US" b="1" dirty="0"/>
          </a:p>
        </p:txBody>
      </p:sp>
    </p:spTree>
    <p:extLst>
      <p:ext uri="{BB962C8B-B14F-4D97-AF65-F5344CB8AC3E}">
        <p14:creationId xmlns:p14="http://schemas.microsoft.com/office/powerpoint/2010/main" val="1727353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ame Side Corner Rectangle 1"/>
          <p:cNvSpPr/>
          <p:nvPr/>
        </p:nvSpPr>
        <p:spPr>
          <a:xfrm>
            <a:off x="4814453" y="858980"/>
            <a:ext cx="2265219" cy="692728"/>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ln/>
                <a:solidFill>
                  <a:srgbClr val="000000"/>
                </a:solidFill>
                <a:latin typeface="NikoshBAN" panose="02000000000000000000" pitchFamily="2" charset="0"/>
                <a:cs typeface="NikoshBAN" panose="02000000000000000000" pitchFamily="2" charset="0"/>
              </a:rPr>
              <a:t>(৭) রাজনৈতিক দলের জন্ম</a:t>
            </a:r>
            <a:endParaRPr lang="en-US" b="1" dirty="0"/>
          </a:p>
        </p:txBody>
      </p:sp>
      <p:sp>
        <p:nvSpPr>
          <p:cNvPr id="3" name="Rounded Rectangle 2"/>
          <p:cNvSpPr/>
          <p:nvPr/>
        </p:nvSpPr>
        <p:spPr>
          <a:xfrm>
            <a:off x="4675908" y="1856510"/>
            <a:ext cx="6906492" cy="3047999"/>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ln/>
                <a:solidFill>
                  <a:srgbClr val="000000"/>
                </a:solidFill>
                <a:latin typeface="NikoshBAN" panose="02000000000000000000" pitchFamily="2" charset="0"/>
                <a:cs typeface="NikoshBAN" panose="02000000000000000000" pitchFamily="2" charset="0"/>
              </a:rPr>
              <a:t>সিপাহি বিপ্লবের বর্থতার পরিপ্রেক্ষিতে ভারতবর্ষের সচেতন ও শিক্ষিত সমাজ উপলদ্ধি করতে সক্ষম হয় যে, কোন বৃহৎ শক্তিকে মোকাবিলা করতে সংগঠিত রাজনৈতিক শক্তি অত্যাবশ্যক। ফলে ১৮৮৫সালে ভারতের প্রথম জাতীয় পর্যায়ে রাজনৈতিক দল জাতীয় কংগ্রেস আত্মপ্রকাশ করে।</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945" y="1967347"/>
            <a:ext cx="3435927" cy="2937162"/>
          </a:xfrm>
          <a:prstGeom prst="rect">
            <a:avLst/>
          </a:prstGeom>
        </p:spPr>
      </p:pic>
      <p:sp>
        <p:nvSpPr>
          <p:cNvPr id="5" name="TextBox 4"/>
          <p:cNvSpPr txBox="1"/>
          <p:nvPr/>
        </p:nvSpPr>
        <p:spPr>
          <a:xfrm>
            <a:off x="1288471" y="5015345"/>
            <a:ext cx="2964873" cy="369332"/>
          </a:xfrm>
          <a:prstGeom prst="rect">
            <a:avLst/>
          </a:prstGeom>
          <a:noFill/>
        </p:spPr>
        <p:txBody>
          <a:bodyPr wrap="square" rtlCol="0">
            <a:prstTxWarp prst="textPlain">
              <a:avLst/>
            </a:prstTxWarp>
            <a:spAutoFit/>
          </a:bodyPr>
          <a:lstStyle/>
          <a:p>
            <a:r>
              <a:rPr lang="bn-IN" b="1" dirty="0">
                <a:ln/>
                <a:latin typeface="NikoshBAN" panose="02000000000000000000" pitchFamily="2" charset="0"/>
                <a:cs typeface="NikoshBAN" panose="02000000000000000000" pitchFamily="2" charset="0"/>
              </a:rPr>
              <a:t>জাতীয় কংগ্রেস</a:t>
            </a:r>
            <a:endParaRPr lang="en-US" b="1" dirty="0"/>
          </a:p>
        </p:txBody>
      </p:sp>
    </p:spTree>
    <p:extLst>
      <p:ext uri="{BB962C8B-B14F-4D97-AF65-F5344CB8AC3E}">
        <p14:creationId xmlns:p14="http://schemas.microsoft.com/office/powerpoint/2010/main" val="1115346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657600" y="2299854"/>
            <a:ext cx="5320146" cy="2854037"/>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a:ln/>
                <a:solidFill>
                  <a:srgbClr val="000000"/>
                </a:solidFill>
                <a:latin typeface="NikoshBAN" panose="02000000000000000000" pitchFamily="2" charset="0"/>
                <a:cs typeface="NikoshBAN" panose="02000000000000000000" pitchFamily="2" charset="0"/>
              </a:rPr>
              <a:t>বিদ্রোহের ফলে ‘স্বত্ববিলোপ নীতি’ চিরদিনের জন্য রহিত করা হয়।  </a:t>
            </a:r>
            <a:endParaRPr lang="en-US" sz="3200" dirty="0"/>
          </a:p>
        </p:txBody>
      </p:sp>
      <p:sp>
        <p:nvSpPr>
          <p:cNvPr id="3" name="Vertical Scroll 2"/>
          <p:cNvSpPr/>
          <p:nvPr/>
        </p:nvSpPr>
        <p:spPr>
          <a:xfrm>
            <a:off x="3809999" y="1399308"/>
            <a:ext cx="4738256" cy="623455"/>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ln/>
                <a:solidFill>
                  <a:srgbClr val="000000"/>
                </a:solidFill>
                <a:latin typeface="NikoshBAN" panose="02000000000000000000" pitchFamily="2" charset="0"/>
                <a:cs typeface="NikoshBAN" panose="02000000000000000000" pitchFamily="2" charset="0"/>
              </a:rPr>
              <a:t>(৮) </a:t>
            </a:r>
            <a:r>
              <a:rPr lang="bn-IN" sz="4000" b="1" dirty="0">
                <a:ln/>
                <a:solidFill>
                  <a:srgbClr val="000000"/>
                </a:solidFill>
                <a:latin typeface="NikoshBAN" panose="02000000000000000000" pitchFamily="2" charset="0"/>
                <a:cs typeface="NikoshBAN" panose="02000000000000000000" pitchFamily="2" charset="0"/>
              </a:rPr>
              <a:t>স্বত্ববিলোপ নীতি বাতিল</a:t>
            </a:r>
            <a:endParaRPr lang="en-US" sz="4000" dirty="0"/>
          </a:p>
        </p:txBody>
      </p:sp>
    </p:spTree>
    <p:extLst>
      <p:ext uri="{BB962C8B-B14F-4D97-AF65-F5344CB8AC3E}">
        <p14:creationId xmlns:p14="http://schemas.microsoft.com/office/powerpoint/2010/main" val="717655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220039" y="0"/>
            <a:ext cx="3926431" cy="969818"/>
          </a:xfrm>
          <a:prstGeom prst="ellipse">
            <a:avLst/>
          </a:prstGeom>
          <a:solidFill>
            <a:schemeClr val="accent6">
              <a:lumMod val="20000"/>
              <a:lumOff val="80000"/>
            </a:schemeClr>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smtClean="0">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সমালোচনা</a:t>
            </a:r>
            <a:endParaRPr lang="en-US" sz="6000" b="1" dirty="0">
              <a:ln w="12700">
                <a:solidFill>
                  <a:schemeClr val="tx2">
                    <a:lumMod val="75000"/>
                  </a:schemeClr>
                </a:solidFill>
                <a:prstDash val="solid"/>
              </a:ln>
              <a:solidFill>
                <a:schemeClr val="bg1"/>
              </a:solidFill>
              <a:effectLst>
                <a:outerShdw dist="38100" dir="2640000" algn="bl" rotWithShape="0">
                  <a:schemeClr val="tx2">
                    <a:lumMod val="75000"/>
                  </a:schemeClr>
                </a:outerShdw>
              </a:effectLst>
            </a:endParaRPr>
          </a:p>
        </p:txBody>
      </p:sp>
      <p:sp>
        <p:nvSpPr>
          <p:cNvPr id="4" name="Rectangle 3"/>
          <p:cNvSpPr/>
          <p:nvPr/>
        </p:nvSpPr>
        <p:spPr>
          <a:xfrm>
            <a:off x="537529" y="1094511"/>
            <a:ext cx="11291453" cy="5555672"/>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b="1" dirty="0">
                <a:ln/>
                <a:solidFill>
                  <a:srgbClr val="C00000"/>
                </a:solidFill>
                <a:latin typeface="NikoshBAN" panose="02000000000000000000" pitchFamily="2" charset="0"/>
                <a:cs typeface="NikoshBAN" panose="02000000000000000000" pitchFamily="2" charset="0"/>
              </a:rPr>
              <a:t>ইহা কি স্বাধীনতা সংগ্রাম ছিল? </a:t>
            </a:r>
            <a:r>
              <a:rPr lang="bn-IN" sz="3200" dirty="0">
                <a:ln/>
                <a:solidFill>
                  <a:srgbClr val="000000"/>
                </a:solidFill>
                <a:latin typeface="NikoshBAN" panose="02000000000000000000" pitchFamily="2" charset="0"/>
                <a:cs typeface="NikoshBAN" panose="02000000000000000000" pitchFamily="2" charset="0"/>
              </a:rPr>
              <a:t>১৮৫৭ খ্রিঃ আন্দোলনের স্বরুপ সম্বন্ধে ঐতিহাসিকদের মধ্যে মতপার্থক্য রয়েছে। অধিকাংশ ইউরোপীয় ঐতিহাসিক এই আন্দোলনকে ‘বিদ্রোহ’ হিসেবে বর্ণনা করেছেন। তাদের যুক্তি হল, ‘ইহা সর্ব ভারতীয় আন্দোলন ছিল না, ইহা বিশেষ স্থানে </a:t>
            </a:r>
            <a:r>
              <a:rPr lang="bn-IN" sz="3200" dirty="0" smtClean="0">
                <a:ln/>
                <a:solidFill>
                  <a:srgbClr val="000000"/>
                </a:solidFill>
                <a:latin typeface="NikoshBAN" panose="02000000000000000000" pitchFamily="2" charset="0"/>
                <a:cs typeface="NikoshBAN" panose="02000000000000000000" pitchFamily="2" charset="0"/>
              </a:rPr>
              <a:t> সীমাবদ্ধ </a:t>
            </a:r>
            <a:r>
              <a:rPr lang="bn-IN" sz="3200" dirty="0">
                <a:ln/>
                <a:solidFill>
                  <a:srgbClr val="000000"/>
                </a:solidFill>
                <a:latin typeface="NikoshBAN" panose="02000000000000000000" pitchFamily="2" charset="0"/>
                <a:cs typeface="NikoshBAN" panose="02000000000000000000" pitchFamily="2" charset="0"/>
              </a:rPr>
              <a:t>ছিল এবং দেশীয় রাজন্যবর্গের মধ্যে অনেকেই ইহা সমর্থন করেনি’।</a:t>
            </a:r>
          </a:p>
          <a:p>
            <a:r>
              <a:rPr lang="bn-IN" sz="3200" dirty="0">
                <a:ln/>
                <a:solidFill>
                  <a:srgbClr val="000000"/>
                </a:solidFill>
                <a:latin typeface="NikoshBAN" panose="02000000000000000000" pitchFamily="2" charset="0"/>
                <a:cs typeface="NikoshBAN" panose="02000000000000000000" pitchFamily="2" charset="0"/>
              </a:rPr>
              <a:t>      পক্ষান্তরে, ঐতিহাসিক জে,বি,নটন, ভারতীয় ঐতিহাসিক ডঃ মজুমদার, ডঃ এস,এন, সেন প্রমূখের মতে, ‘ইহা প্রথমে বিদ্রোহ হিসেবে শুরু হয়েছিল, পরে ‘জাতীয় আন্দোলনে রুপ পরিগ্রহ করে’। আন্দোলনের প্রধান উদ্দেশ্যের প্রতি সংখ্যাধিক্যের সমর্থন থাকলে তা জাতীয় মর্যাদার দাবি করতে পারে। এদিক দিয়ে বিচার করলে ১৮৫৭ সালের বিদ্রোহকে ‘</a:t>
            </a:r>
            <a:r>
              <a:rPr lang="bn-IN" sz="3200" b="1" dirty="0">
                <a:ln/>
                <a:solidFill>
                  <a:srgbClr val="000000"/>
                </a:solidFill>
                <a:latin typeface="NikoshBAN" panose="02000000000000000000" pitchFamily="2" charset="0"/>
                <a:cs typeface="NikoshBAN" panose="02000000000000000000" pitchFamily="2" charset="0"/>
              </a:rPr>
              <a:t>স্বাধীনতা যুদ্ধ</a:t>
            </a:r>
            <a:r>
              <a:rPr lang="bn-IN" sz="3200" dirty="0">
                <a:ln/>
                <a:solidFill>
                  <a:srgbClr val="000000"/>
                </a:solidFill>
                <a:latin typeface="NikoshBAN" panose="02000000000000000000" pitchFamily="2" charset="0"/>
                <a:cs typeface="NikoshBAN" panose="02000000000000000000" pitchFamily="2" charset="0"/>
              </a:rPr>
              <a:t>’ বলা যায়। দ্বিতীয়ত, ১৮৫৭ সালের বিপ্লবের উৎপত্তি সিপাহি অসন্তোষের মধ্যে থাকলেও এর পশ্চাতে জনসাধারণের সমর্থন ছিল। ১৮৫৭ সালের স্বাধীনতা সংগ্রাম বহুদিনের প্রস্তুতির ফসল। কাজেই ইহাকে ‘</a:t>
            </a:r>
            <a:r>
              <a:rPr lang="bn-IN" sz="3200" b="1" dirty="0">
                <a:ln/>
                <a:solidFill>
                  <a:srgbClr val="000000"/>
                </a:solidFill>
                <a:latin typeface="NikoshBAN" panose="02000000000000000000" pitchFamily="2" charset="0"/>
                <a:cs typeface="NikoshBAN" panose="02000000000000000000" pitchFamily="2" charset="0"/>
              </a:rPr>
              <a:t>স্বাধীনতা সংগ্রাম</a:t>
            </a:r>
            <a:r>
              <a:rPr lang="bn-IN" sz="3200" dirty="0">
                <a:ln/>
                <a:solidFill>
                  <a:srgbClr val="000000"/>
                </a:solidFill>
                <a:latin typeface="NikoshBAN" panose="02000000000000000000" pitchFamily="2" charset="0"/>
                <a:cs typeface="NikoshBAN" panose="02000000000000000000" pitchFamily="2" charset="0"/>
              </a:rPr>
              <a:t>’ বলা অধিক যুক্তিযুক্ত</a:t>
            </a:r>
            <a:r>
              <a:rPr lang="bn-IN" sz="3200" dirty="0" smtClean="0">
                <a:ln/>
                <a:solidFill>
                  <a:srgbClr val="000000"/>
                </a:solidFill>
                <a:latin typeface="NikoshBAN" panose="02000000000000000000" pitchFamily="2" charset="0"/>
                <a:cs typeface="NikoshBAN" panose="02000000000000000000" pitchFamily="2" charset="0"/>
              </a:rPr>
              <a:t>।</a:t>
            </a:r>
            <a:endParaRPr lang="en-US" sz="3200" dirty="0"/>
          </a:p>
        </p:txBody>
      </p:sp>
    </p:spTree>
    <p:extLst>
      <p:ext uri="{BB962C8B-B14F-4D97-AF65-F5344CB8AC3E}">
        <p14:creationId xmlns:p14="http://schemas.microsoft.com/office/powerpoint/2010/main" val="3600202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ame Side Corner Rectangle 1"/>
          <p:cNvSpPr/>
          <p:nvPr/>
        </p:nvSpPr>
        <p:spPr>
          <a:xfrm>
            <a:off x="1870364" y="1163781"/>
            <a:ext cx="8672945" cy="5278581"/>
          </a:xfrm>
          <a:prstGeom prst="snip2Same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ln/>
                <a:solidFill>
                  <a:srgbClr val="000000"/>
                </a:solidFill>
                <a:latin typeface="NikoshBAN" panose="02000000000000000000" pitchFamily="2" charset="0"/>
                <a:cs typeface="NikoshBAN" panose="02000000000000000000" pitchFamily="2" charset="0"/>
              </a:rPr>
              <a:t>ভারত সচিব আর্ল স্ট্যানলি তার প্রতিবেদনে “সিপাহি বিদ্রোহ শব্দটি ব্যবহার করেন। ১৮৫৭সালের জুলাই মাসে ব্রিটিশ পার্লামেন্টে প্রধানমন্ত্রী বেঞ্জামিন ডিজরেলি </a:t>
            </a:r>
            <a:r>
              <a:rPr lang="bn-IN" sz="3200" dirty="0" smtClean="0">
                <a:ln/>
                <a:solidFill>
                  <a:srgbClr val="000000"/>
                </a:solidFill>
                <a:latin typeface="NikoshBAN" panose="02000000000000000000" pitchFamily="2" charset="0"/>
                <a:cs typeface="NikoshBAN" panose="02000000000000000000" pitchFamily="2" charset="0"/>
              </a:rPr>
              <a:t>সরকারি যুক্তি খন্ডান করে এই </a:t>
            </a:r>
            <a:r>
              <a:rPr lang="bn-IN" sz="3200" dirty="0">
                <a:ln/>
                <a:solidFill>
                  <a:srgbClr val="000000"/>
                </a:solidFill>
                <a:latin typeface="NikoshBAN" panose="02000000000000000000" pitchFamily="2" charset="0"/>
                <a:cs typeface="NikoshBAN" panose="02000000000000000000" pitchFamily="2" charset="0"/>
              </a:rPr>
              <a:t>বিদ্রোহকে </a:t>
            </a:r>
            <a:r>
              <a:rPr lang="bn-IN" sz="3200" b="1" dirty="0">
                <a:ln/>
                <a:solidFill>
                  <a:srgbClr val="000000"/>
                </a:solidFill>
                <a:latin typeface="NikoshBAN" panose="02000000000000000000" pitchFamily="2" charset="0"/>
                <a:cs typeface="NikoshBAN" panose="02000000000000000000" pitchFamily="2" charset="0"/>
              </a:rPr>
              <a:t>জাতীয় বিপ্লব </a:t>
            </a:r>
            <a:r>
              <a:rPr lang="bn-IN" sz="3200" dirty="0">
                <a:ln/>
                <a:solidFill>
                  <a:srgbClr val="000000"/>
                </a:solidFill>
                <a:latin typeface="NikoshBAN" panose="02000000000000000000" pitchFamily="2" charset="0"/>
                <a:cs typeface="NikoshBAN" panose="02000000000000000000" pitchFamily="2" charset="0"/>
              </a:rPr>
              <a:t>বলে আখ্যায়িত করেন</a:t>
            </a:r>
            <a:r>
              <a:rPr lang="bn-IN" sz="3200" dirty="0" smtClean="0">
                <a:ln/>
                <a:solidFill>
                  <a:srgbClr val="000000"/>
                </a:solidFill>
                <a:latin typeface="NikoshBAN" panose="02000000000000000000" pitchFamily="2" charset="0"/>
                <a:cs typeface="NikoshBAN" panose="02000000000000000000" pitchFamily="2" charset="0"/>
              </a:rPr>
              <a:t>। খ্যাতনামা ইংরেজ ঐতিহাসিক ভিনসেন্ট স্মিথ স্বীকার করতে বাধ্য হয়েছেন যে, “বেসামরিক জনগোষ্ঠীর মধ্যে অসন্তোষ ও বিক্ষোভ ব্যাপকভাবে বিস্তার লাভ করেছিল এবং সিপাহিদের সামরিক বিদ্রোহের আগেই তারা বিদ্রোহী হয়েছিল।” ব্রিটিশ জেনারেল আউট্রামও প্রথম সিপাহি বিদ্রোহকে স্বাধীনতা সংগ্রাম হিসেবে আখ্যায়িত করেন।  </a:t>
            </a:r>
            <a:endParaRPr lang="en-US" sz="3200" dirty="0"/>
          </a:p>
        </p:txBody>
      </p:sp>
    </p:spTree>
    <p:extLst>
      <p:ext uri="{BB962C8B-B14F-4D97-AF65-F5344CB8AC3E}">
        <p14:creationId xmlns:p14="http://schemas.microsoft.com/office/powerpoint/2010/main" val="3504082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Off-page Connector 1"/>
          <p:cNvSpPr/>
          <p:nvPr/>
        </p:nvSpPr>
        <p:spPr>
          <a:xfrm>
            <a:off x="5126182" y="401783"/>
            <a:ext cx="2438400" cy="1302327"/>
          </a:xfrm>
          <a:prstGeom prst="flowChartOffpage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smtClean="0">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en-US" sz="6000" dirty="0">
              <a:effectLst>
                <a:outerShdw blurRad="38100" dist="38100" dir="2700000" algn="tl">
                  <a:srgbClr val="000000">
                    <a:alpha val="43137"/>
                  </a:srgbClr>
                </a:outerShdw>
              </a:effectLst>
            </a:endParaRPr>
          </a:p>
        </p:txBody>
      </p:sp>
      <p:sp>
        <p:nvSpPr>
          <p:cNvPr id="3" name="Snip Diagonal Corner Rectangle 2"/>
          <p:cNvSpPr/>
          <p:nvPr/>
        </p:nvSpPr>
        <p:spPr>
          <a:xfrm>
            <a:off x="290946" y="1911926"/>
            <a:ext cx="6885709" cy="3726871"/>
          </a:xfrm>
          <a:prstGeom prst="snip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b="1" dirty="0" smtClean="0">
                <a:ln/>
                <a:solidFill>
                  <a:srgbClr val="000000"/>
                </a:solidFill>
                <a:latin typeface="NikoshBAN" panose="02000000000000000000" pitchFamily="2" charset="0"/>
                <a:cs typeface="NikoshBAN" panose="02000000000000000000" pitchFamily="2" charset="0"/>
              </a:rPr>
              <a:t>১.সিপাহি বিপ্লব কত সালে সংঘঠিত হয়?</a:t>
            </a:r>
          </a:p>
          <a:p>
            <a:r>
              <a:rPr lang="bn-IN" sz="3200" b="1" dirty="0" smtClean="0">
                <a:ln/>
                <a:solidFill>
                  <a:srgbClr val="000000"/>
                </a:solidFill>
                <a:latin typeface="NikoshBAN" panose="02000000000000000000" pitchFamily="2" charset="0"/>
                <a:cs typeface="NikoshBAN" panose="02000000000000000000" pitchFamily="2" charset="0"/>
              </a:rPr>
              <a:t>২.</a:t>
            </a:r>
            <a:r>
              <a:rPr lang="en-US" sz="3200" b="1" dirty="0" err="1" smtClean="0">
                <a:ln/>
                <a:solidFill>
                  <a:srgbClr val="000000"/>
                </a:solidFill>
                <a:latin typeface="NikoshBAN" panose="02000000000000000000" pitchFamily="2" charset="0"/>
                <a:cs typeface="NikoshBAN" panose="02000000000000000000" pitchFamily="2" charset="0"/>
              </a:rPr>
              <a:t>সিপা</a:t>
            </a:r>
            <a:r>
              <a:rPr lang="bn-IN" sz="3200" b="1" dirty="0" smtClean="0">
                <a:ln/>
                <a:solidFill>
                  <a:srgbClr val="000000"/>
                </a:solidFill>
                <a:latin typeface="NikoshBAN" panose="02000000000000000000" pitchFamily="2" charset="0"/>
                <a:cs typeface="NikoshBAN" panose="02000000000000000000" pitchFamily="2" charset="0"/>
              </a:rPr>
              <a:t>হি</a:t>
            </a:r>
            <a:r>
              <a:rPr lang="en-US" sz="3200" b="1" dirty="0" smtClean="0">
                <a:ln/>
                <a:solidFill>
                  <a:srgbClr val="000000"/>
                </a:solidFill>
                <a:latin typeface="NikoshBAN" panose="02000000000000000000" pitchFamily="2" charset="0"/>
                <a:cs typeface="NikoshBAN" panose="02000000000000000000" pitchFamily="2" charset="0"/>
              </a:rPr>
              <a:t> </a:t>
            </a:r>
            <a:r>
              <a:rPr lang="en-US" sz="3200" b="1" dirty="0" err="1" smtClean="0">
                <a:ln/>
                <a:solidFill>
                  <a:srgbClr val="000000"/>
                </a:solidFill>
                <a:latin typeface="NikoshBAN" panose="02000000000000000000" pitchFamily="2" charset="0"/>
                <a:cs typeface="NikoshBAN" panose="02000000000000000000" pitchFamily="2" charset="0"/>
              </a:rPr>
              <a:t>বিপ্লবের</a:t>
            </a:r>
            <a:r>
              <a:rPr lang="en-US" sz="3200" b="1" dirty="0" smtClean="0">
                <a:ln/>
                <a:solidFill>
                  <a:srgbClr val="000000"/>
                </a:solidFill>
                <a:latin typeface="NikoshBAN" panose="02000000000000000000" pitchFamily="2" charset="0"/>
                <a:cs typeface="NikoshBAN" panose="02000000000000000000" pitchFamily="2" charset="0"/>
              </a:rPr>
              <a:t> </a:t>
            </a:r>
            <a:r>
              <a:rPr lang="en-US" sz="3200" b="1" dirty="0" err="1" smtClean="0">
                <a:ln/>
                <a:solidFill>
                  <a:srgbClr val="000000"/>
                </a:solidFill>
                <a:latin typeface="NikoshBAN" panose="02000000000000000000" pitchFamily="2" charset="0"/>
                <a:cs typeface="NikoshBAN" panose="02000000000000000000" pitchFamily="2" charset="0"/>
              </a:rPr>
              <a:t>সময়</a:t>
            </a:r>
            <a:r>
              <a:rPr lang="en-US" sz="3200" b="1" dirty="0" smtClean="0">
                <a:ln/>
                <a:solidFill>
                  <a:srgbClr val="000000"/>
                </a:solidFill>
                <a:latin typeface="NikoshBAN" panose="02000000000000000000" pitchFamily="2" charset="0"/>
                <a:cs typeface="NikoshBAN" panose="02000000000000000000" pitchFamily="2" charset="0"/>
              </a:rPr>
              <a:t> </a:t>
            </a:r>
            <a:r>
              <a:rPr lang="en-US" sz="3200" b="1" dirty="0" err="1" smtClean="0">
                <a:ln/>
                <a:solidFill>
                  <a:srgbClr val="000000"/>
                </a:solidFill>
                <a:latin typeface="NikoshBAN" panose="02000000000000000000" pitchFamily="2" charset="0"/>
                <a:cs typeface="NikoshBAN" panose="02000000000000000000" pitchFamily="2" charset="0"/>
              </a:rPr>
              <a:t>দিল্লির</a:t>
            </a:r>
            <a:r>
              <a:rPr lang="en-US" sz="3200" b="1" dirty="0" smtClean="0">
                <a:ln/>
                <a:solidFill>
                  <a:srgbClr val="000000"/>
                </a:solidFill>
                <a:latin typeface="NikoshBAN" panose="02000000000000000000" pitchFamily="2" charset="0"/>
                <a:cs typeface="NikoshBAN" panose="02000000000000000000" pitchFamily="2" charset="0"/>
              </a:rPr>
              <a:t> </a:t>
            </a:r>
            <a:r>
              <a:rPr lang="en-US" sz="3200" b="1" dirty="0" err="1" smtClean="0">
                <a:ln/>
                <a:solidFill>
                  <a:srgbClr val="000000"/>
                </a:solidFill>
                <a:latin typeface="NikoshBAN" panose="02000000000000000000" pitchFamily="2" charset="0"/>
                <a:cs typeface="NikoshBAN" panose="02000000000000000000" pitchFamily="2" charset="0"/>
              </a:rPr>
              <a:t>সম্রাট</a:t>
            </a:r>
            <a:r>
              <a:rPr lang="en-US" sz="3200" b="1" dirty="0" smtClean="0">
                <a:ln/>
                <a:solidFill>
                  <a:srgbClr val="000000"/>
                </a:solidFill>
                <a:latin typeface="NikoshBAN" panose="02000000000000000000" pitchFamily="2" charset="0"/>
                <a:cs typeface="NikoshBAN" panose="02000000000000000000" pitchFamily="2" charset="0"/>
              </a:rPr>
              <a:t> </a:t>
            </a:r>
            <a:r>
              <a:rPr lang="en-US" sz="3200" b="1" dirty="0" err="1" smtClean="0">
                <a:ln/>
                <a:solidFill>
                  <a:srgbClr val="000000"/>
                </a:solidFill>
                <a:latin typeface="NikoshBAN" panose="02000000000000000000" pitchFamily="2" charset="0"/>
                <a:cs typeface="NikoshBAN" panose="02000000000000000000" pitchFamily="2" charset="0"/>
              </a:rPr>
              <a:t>ছিলেন</a:t>
            </a:r>
            <a:r>
              <a:rPr lang="en-US" sz="3200" b="1" dirty="0" smtClean="0">
                <a:ln/>
                <a:solidFill>
                  <a:srgbClr val="000000"/>
                </a:solidFill>
                <a:latin typeface="NikoshBAN" panose="02000000000000000000" pitchFamily="2" charset="0"/>
                <a:cs typeface="NikoshBAN" panose="02000000000000000000" pitchFamily="2" charset="0"/>
              </a:rPr>
              <a:t> </a:t>
            </a:r>
            <a:r>
              <a:rPr lang="en-US" sz="3200" b="1" dirty="0" err="1" smtClean="0">
                <a:ln/>
                <a:solidFill>
                  <a:srgbClr val="000000"/>
                </a:solidFill>
                <a:latin typeface="NikoshBAN" panose="02000000000000000000" pitchFamily="2" charset="0"/>
                <a:cs typeface="NikoshBAN" panose="02000000000000000000" pitchFamily="2" charset="0"/>
              </a:rPr>
              <a:t>কে</a:t>
            </a:r>
            <a:r>
              <a:rPr lang="en-US" sz="3200" b="1" dirty="0" smtClean="0">
                <a:ln/>
                <a:solidFill>
                  <a:srgbClr val="000000"/>
                </a:solidFill>
                <a:latin typeface="NikoshBAN" panose="02000000000000000000" pitchFamily="2" charset="0"/>
                <a:cs typeface="NikoshBAN" panose="02000000000000000000" pitchFamily="2" charset="0"/>
              </a:rPr>
              <a:t>?</a:t>
            </a:r>
            <a:endParaRPr lang="bn-IN" sz="3200" b="1" dirty="0" smtClean="0">
              <a:ln/>
              <a:solidFill>
                <a:srgbClr val="000000"/>
              </a:solidFill>
              <a:latin typeface="NikoshBAN" panose="02000000000000000000" pitchFamily="2" charset="0"/>
              <a:cs typeface="NikoshBAN" panose="02000000000000000000" pitchFamily="2" charset="0"/>
            </a:endParaRPr>
          </a:p>
          <a:p>
            <a:r>
              <a:rPr lang="en-US" sz="3200" b="1" dirty="0" smtClean="0">
                <a:ln/>
                <a:solidFill>
                  <a:srgbClr val="000000"/>
                </a:solidFill>
                <a:latin typeface="NikoshBAN" panose="02000000000000000000" pitchFamily="2" charset="0"/>
                <a:cs typeface="NikoshBAN" panose="02000000000000000000" pitchFamily="2" charset="0"/>
              </a:rPr>
              <a:t>৩</a:t>
            </a:r>
            <a:r>
              <a:rPr lang="bn-IN" sz="3200" b="1" dirty="0">
                <a:ln/>
                <a:solidFill>
                  <a:srgbClr val="000000"/>
                </a:solidFill>
                <a:latin typeface="NikoshBAN" panose="02000000000000000000" pitchFamily="2" charset="0"/>
                <a:cs typeface="NikoshBAN" panose="02000000000000000000" pitchFamily="2" charset="0"/>
              </a:rPr>
              <a:t>.</a:t>
            </a:r>
            <a:r>
              <a:rPr lang="en-US" sz="3200" b="1" dirty="0" err="1" smtClean="0">
                <a:ln/>
                <a:solidFill>
                  <a:srgbClr val="000000"/>
                </a:solidFill>
                <a:latin typeface="NikoshBAN" panose="02000000000000000000" pitchFamily="2" charset="0"/>
                <a:cs typeface="NikoshBAN" panose="02000000000000000000" pitchFamily="2" charset="0"/>
              </a:rPr>
              <a:t>মঙ্গল</a:t>
            </a:r>
            <a:r>
              <a:rPr lang="en-US" sz="3200" b="1" dirty="0" smtClean="0">
                <a:ln/>
                <a:solidFill>
                  <a:srgbClr val="000000"/>
                </a:solidFill>
                <a:latin typeface="NikoshBAN" panose="02000000000000000000" pitchFamily="2" charset="0"/>
                <a:cs typeface="NikoshBAN" panose="02000000000000000000" pitchFamily="2" charset="0"/>
              </a:rPr>
              <a:t> </a:t>
            </a:r>
            <a:r>
              <a:rPr lang="en-US" sz="3200" b="1" dirty="0" err="1" smtClean="0">
                <a:ln/>
                <a:solidFill>
                  <a:srgbClr val="000000"/>
                </a:solidFill>
                <a:latin typeface="NikoshBAN" panose="02000000000000000000" pitchFamily="2" charset="0"/>
                <a:cs typeface="NikoshBAN" panose="02000000000000000000" pitchFamily="2" charset="0"/>
              </a:rPr>
              <a:t>পান্ডে</a:t>
            </a:r>
            <a:r>
              <a:rPr lang="en-US" sz="3200" b="1" dirty="0" smtClean="0">
                <a:ln/>
                <a:solidFill>
                  <a:srgbClr val="000000"/>
                </a:solidFill>
                <a:latin typeface="NikoshBAN" panose="02000000000000000000" pitchFamily="2" charset="0"/>
                <a:cs typeface="NikoshBAN" panose="02000000000000000000" pitchFamily="2" charset="0"/>
              </a:rPr>
              <a:t> </a:t>
            </a:r>
            <a:r>
              <a:rPr lang="en-US" sz="3200" b="1" dirty="0" err="1" smtClean="0">
                <a:ln/>
                <a:solidFill>
                  <a:srgbClr val="000000"/>
                </a:solidFill>
                <a:latin typeface="NikoshBAN" panose="02000000000000000000" pitchFamily="2" charset="0"/>
                <a:cs typeface="NikoshBAN" panose="02000000000000000000" pitchFamily="2" charset="0"/>
              </a:rPr>
              <a:t>কে</a:t>
            </a:r>
            <a:r>
              <a:rPr lang="en-US" sz="3200" b="1" dirty="0" smtClean="0">
                <a:ln/>
                <a:solidFill>
                  <a:srgbClr val="000000"/>
                </a:solidFill>
                <a:latin typeface="NikoshBAN" panose="02000000000000000000" pitchFamily="2" charset="0"/>
                <a:cs typeface="NikoshBAN" panose="02000000000000000000" pitchFamily="2" charset="0"/>
              </a:rPr>
              <a:t> </a:t>
            </a:r>
            <a:r>
              <a:rPr lang="en-US" sz="3200" b="1" dirty="0" err="1" smtClean="0">
                <a:ln/>
                <a:solidFill>
                  <a:srgbClr val="000000"/>
                </a:solidFill>
                <a:latin typeface="NikoshBAN" panose="02000000000000000000" pitchFamily="2" charset="0"/>
                <a:cs typeface="NikoshBAN" panose="02000000000000000000" pitchFamily="2" charset="0"/>
              </a:rPr>
              <a:t>ছিলেন</a:t>
            </a:r>
            <a:r>
              <a:rPr lang="en-US" sz="3200" b="1" dirty="0" smtClean="0">
                <a:ln/>
                <a:solidFill>
                  <a:srgbClr val="000000"/>
                </a:solidFill>
                <a:latin typeface="NikoshBAN" panose="02000000000000000000" pitchFamily="2" charset="0"/>
                <a:cs typeface="NikoshBAN" panose="02000000000000000000" pitchFamily="2" charset="0"/>
              </a:rPr>
              <a:t>?</a:t>
            </a:r>
          </a:p>
          <a:p>
            <a:r>
              <a:rPr lang="en-US" sz="3200" b="1" dirty="0" smtClean="0">
                <a:ln/>
                <a:solidFill>
                  <a:srgbClr val="000000"/>
                </a:solidFill>
                <a:latin typeface="NikoshBAN" panose="02000000000000000000" pitchFamily="2" charset="0"/>
                <a:cs typeface="NikoshBAN" panose="02000000000000000000" pitchFamily="2" charset="0"/>
              </a:rPr>
              <a:t>৪.সিপা</a:t>
            </a:r>
            <a:r>
              <a:rPr lang="bn-IN" sz="3200" b="1" dirty="0" smtClean="0">
                <a:ln/>
                <a:solidFill>
                  <a:srgbClr val="000000"/>
                </a:solidFill>
                <a:latin typeface="NikoshBAN" panose="02000000000000000000" pitchFamily="2" charset="0"/>
                <a:cs typeface="NikoshBAN" panose="02000000000000000000" pitchFamily="2" charset="0"/>
              </a:rPr>
              <a:t>হি</a:t>
            </a:r>
            <a:r>
              <a:rPr lang="en-US" sz="3200" b="1" dirty="0" smtClean="0">
                <a:ln/>
                <a:solidFill>
                  <a:srgbClr val="000000"/>
                </a:solidFill>
                <a:latin typeface="NikoshBAN" panose="02000000000000000000" pitchFamily="2" charset="0"/>
                <a:cs typeface="NikoshBAN" panose="02000000000000000000" pitchFamily="2" charset="0"/>
              </a:rPr>
              <a:t> </a:t>
            </a:r>
            <a:r>
              <a:rPr lang="en-US" sz="3200" b="1" dirty="0" err="1" smtClean="0">
                <a:ln/>
                <a:solidFill>
                  <a:srgbClr val="000000"/>
                </a:solidFill>
                <a:latin typeface="NikoshBAN" panose="02000000000000000000" pitchFamily="2" charset="0"/>
                <a:cs typeface="NikoshBAN" panose="02000000000000000000" pitchFamily="2" charset="0"/>
              </a:rPr>
              <a:t>বিপ্লব</a:t>
            </a:r>
            <a:r>
              <a:rPr lang="en-US" sz="3200" b="1" dirty="0" smtClean="0">
                <a:ln/>
                <a:solidFill>
                  <a:srgbClr val="000000"/>
                </a:solidFill>
                <a:latin typeface="NikoshBAN" panose="02000000000000000000" pitchFamily="2" charset="0"/>
                <a:cs typeface="NikoshBAN" panose="02000000000000000000" pitchFamily="2" charset="0"/>
              </a:rPr>
              <a:t> </a:t>
            </a:r>
            <a:r>
              <a:rPr lang="en-US" sz="3200" b="1" dirty="0" err="1" smtClean="0">
                <a:ln/>
                <a:solidFill>
                  <a:srgbClr val="000000"/>
                </a:solidFill>
                <a:latin typeface="NikoshBAN" panose="02000000000000000000" pitchFamily="2" charset="0"/>
                <a:cs typeface="NikoshBAN" panose="02000000000000000000" pitchFamily="2" charset="0"/>
              </a:rPr>
              <a:t>কোথা</a:t>
            </a:r>
            <a:r>
              <a:rPr lang="en-US" sz="3200" b="1" dirty="0" smtClean="0">
                <a:ln/>
                <a:solidFill>
                  <a:srgbClr val="000000"/>
                </a:solidFill>
                <a:latin typeface="NikoshBAN" panose="02000000000000000000" pitchFamily="2" charset="0"/>
                <a:cs typeface="NikoshBAN" panose="02000000000000000000" pitchFamily="2" charset="0"/>
              </a:rPr>
              <a:t> </a:t>
            </a:r>
            <a:r>
              <a:rPr lang="en-US" sz="3200" b="1" dirty="0" err="1" smtClean="0">
                <a:ln/>
                <a:solidFill>
                  <a:srgbClr val="000000"/>
                </a:solidFill>
                <a:latin typeface="NikoshBAN" panose="02000000000000000000" pitchFamily="2" charset="0"/>
                <a:cs typeface="NikoshBAN" panose="02000000000000000000" pitchFamily="2" charset="0"/>
              </a:rPr>
              <a:t>থেকে</a:t>
            </a:r>
            <a:r>
              <a:rPr lang="en-US" sz="3200" b="1" dirty="0" smtClean="0">
                <a:ln/>
                <a:solidFill>
                  <a:srgbClr val="000000"/>
                </a:solidFill>
                <a:latin typeface="NikoshBAN" panose="02000000000000000000" pitchFamily="2" charset="0"/>
                <a:cs typeface="NikoshBAN" panose="02000000000000000000" pitchFamily="2" charset="0"/>
              </a:rPr>
              <a:t> </a:t>
            </a:r>
            <a:r>
              <a:rPr lang="en-US" sz="3200" b="1" dirty="0" err="1" smtClean="0">
                <a:ln/>
                <a:solidFill>
                  <a:srgbClr val="000000"/>
                </a:solidFill>
                <a:latin typeface="NikoshBAN" panose="02000000000000000000" pitchFamily="2" charset="0"/>
                <a:cs typeface="NikoshBAN" panose="02000000000000000000" pitchFamily="2" charset="0"/>
              </a:rPr>
              <a:t>সুচনা</a:t>
            </a:r>
            <a:r>
              <a:rPr lang="en-US" sz="3200" b="1" dirty="0" smtClean="0">
                <a:ln/>
                <a:solidFill>
                  <a:srgbClr val="000000"/>
                </a:solidFill>
                <a:latin typeface="NikoshBAN" panose="02000000000000000000" pitchFamily="2" charset="0"/>
                <a:cs typeface="NikoshBAN" panose="02000000000000000000" pitchFamily="2" charset="0"/>
              </a:rPr>
              <a:t> </a:t>
            </a:r>
            <a:r>
              <a:rPr lang="en-US" sz="3200" b="1" dirty="0" err="1" smtClean="0">
                <a:ln/>
                <a:solidFill>
                  <a:srgbClr val="000000"/>
                </a:solidFill>
                <a:latin typeface="NikoshBAN" panose="02000000000000000000" pitchFamily="2" charset="0"/>
                <a:cs typeface="NikoshBAN" panose="02000000000000000000" pitchFamily="2" charset="0"/>
              </a:rPr>
              <a:t>হয়</a:t>
            </a:r>
            <a:r>
              <a:rPr lang="en-US" sz="3200" b="1" dirty="0" smtClean="0">
                <a:ln/>
                <a:solidFill>
                  <a:srgbClr val="000000"/>
                </a:solidFill>
                <a:latin typeface="NikoshBAN" panose="02000000000000000000" pitchFamily="2" charset="0"/>
                <a:cs typeface="NikoshBAN" panose="02000000000000000000" pitchFamily="2" charset="0"/>
              </a:rPr>
              <a:t>?</a:t>
            </a:r>
          </a:p>
          <a:p>
            <a:r>
              <a:rPr lang="en-US" sz="3200" b="1" dirty="0" smtClean="0">
                <a:ln/>
                <a:solidFill>
                  <a:srgbClr val="000000"/>
                </a:solidFill>
                <a:latin typeface="NikoshBAN" panose="02000000000000000000" pitchFamily="2" charset="0"/>
                <a:cs typeface="NikoshBAN" panose="02000000000000000000" pitchFamily="2" charset="0"/>
              </a:rPr>
              <a:t>৫.সিপা</a:t>
            </a:r>
            <a:r>
              <a:rPr lang="bn-IN" sz="3200" b="1" dirty="0" smtClean="0">
                <a:ln/>
                <a:solidFill>
                  <a:srgbClr val="000000"/>
                </a:solidFill>
                <a:latin typeface="NikoshBAN" panose="02000000000000000000" pitchFamily="2" charset="0"/>
                <a:cs typeface="NikoshBAN" panose="02000000000000000000" pitchFamily="2" charset="0"/>
              </a:rPr>
              <a:t>হি</a:t>
            </a:r>
            <a:r>
              <a:rPr lang="en-US" sz="3200" b="1" dirty="0" err="1" smtClean="0">
                <a:ln/>
                <a:solidFill>
                  <a:srgbClr val="000000"/>
                </a:solidFill>
                <a:latin typeface="NikoshBAN" panose="02000000000000000000" pitchFamily="2" charset="0"/>
                <a:cs typeface="NikoshBAN" panose="02000000000000000000" pitchFamily="2" charset="0"/>
              </a:rPr>
              <a:t>রা</a:t>
            </a:r>
            <a:r>
              <a:rPr lang="en-US" sz="3200" b="1" dirty="0" smtClean="0">
                <a:ln/>
                <a:solidFill>
                  <a:srgbClr val="000000"/>
                </a:solidFill>
                <a:latin typeface="NikoshBAN" panose="02000000000000000000" pitchFamily="2" charset="0"/>
                <a:cs typeface="NikoshBAN" panose="02000000000000000000" pitchFamily="2" charset="0"/>
              </a:rPr>
              <a:t> </a:t>
            </a:r>
            <a:r>
              <a:rPr lang="en-US" sz="3200" b="1" dirty="0" err="1" smtClean="0">
                <a:ln/>
                <a:solidFill>
                  <a:srgbClr val="000000"/>
                </a:solidFill>
                <a:latin typeface="NikoshBAN" panose="02000000000000000000" pitchFamily="2" charset="0"/>
                <a:cs typeface="NikoshBAN" panose="02000000000000000000" pitchFamily="2" charset="0"/>
              </a:rPr>
              <a:t>যুদ্ধে</a:t>
            </a:r>
            <a:r>
              <a:rPr lang="en-US" sz="3200" b="1" dirty="0" smtClean="0">
                <a:ln/>
                <a:solidFill>
                  <a:srgbClr val="000000"/>
                </a:solidFill>
                <a:latin typeface="NikoshBAN" panose="02000000000000000000" pitchFamily="2" charset="0"/>
                <a:cs typeface="NikoshBAN" panose="02000000000000000000" pitchFamily="2" charset="0"/>
              </a:rPr>
              <a:t> </a:t>
            </a:r>
            <a:r>
              <a:rPr lang="en-US" sz="3200" b="1" dirty="0" err="1" smtClean="0">
                <a:ln/>
                <a:solidFill>
                  <a:srgbClr val="000000"/>
                </a:solidFill>
                <a:latin typeface="NikoshBAN" panose="02000000000000000000" pitchFamily="2" charset="0"/>
                <a:cs typeface="NikoshBAN" panose="02000000000000000000" pitchFamily="2" charset="0"/>
              </a:rPr>
              <a:t>জয়</a:t>
            </a:r>
            <a:r>
              <a:rPr lang="en-US" sz="3200" b="1" dirty="0" smtClean="0">
                <a:ln/>
                <a:solidFill>
                  <a:srgbClr val="000000"/>
                </a:solidFill>
                <a:latin typeface="NikoshBAN" panose="02000000000000000000" pitchFamily="2" charset="0"/>
                <a:cs typeface="NikoshBAN" panose="02000000000000000000" pitchFamily="2" charset="0"/>
              </a:rPr>
              <a:t> </a:t>
            </a:r>
            <a:r>
              <a:rPr lang="en-US" sz="3200" b="1" dirty="0" err="1" smtClean="0">
                <a:ln/>
                <a:solidFill>
                  <a:srgbClr val="000000"/>
                </a:solidFill>
                <a:latin typeface="NikoshBAN" panose="02000000000000000000" pitchFamily="2" charset="0"/>
                <a:cs typeface="NikoshBAN" panose="02000000000000000000" pitchFamily="2" charset="0"/>
              </a:rPr>
              <a:t>লাভ</a:t>
            </a:r>
            <a:r>
              <a:rPr lang="en-US" sz="3200" b="1" dirty="0" smtClean="0">
                <a:ln/>
                <a:solidFill>
                  <a:srgbClr val="000000"/>
                </a:solidFill>
                <a:latin typeface="NikoshBAN" panose="02000000000000000000" pitchFamily="2" charset="0"/>
                <a:cs typeface="NikoshBAN" panose="02000000000000000000" pitchFamily="2" charset="0"/>
              </a:rPr>
              <a:t> </a:t>
            </a:r>
            <a:r>
              <a:rPr lang="en-US" sz="3200" b="1" dirty="0" err="1" smtClean="0">
                <a:ln/>
                <a:solidFill>
                  <a:srgbClr val="000000"/>
                </a:solidFill>
                <a:latin typeface="NikoshBAN" panose="02000000000000000000" pitchFamily="2" charset="0"/>
                <a:cs typeface="NikoshBAN" panose="02000000000000000000" pitchFamily="2" charset="0"/>
              </a:rPr>
              <a:t>পারেনি</a:t>
            </a:r>
            <a:r>
              <a:rPr lang="en-US" sz="3200" b="1" dirty="0" smtClean="0">
                <a:ln/>
                <a:solidFill>
                  <a:srgbClr val="000000"/>
                </a:solidFill>
                <a:latin typeface="NikoshBAN" panose="02000000000000000000" pitchFamily="2" charset="0"/>
                <a:cs typeface="NikoshBAN" panose="02000000000000000000" pitchFamily="2" charset="0"/>
              </a:rPr>
              <a:t> </a:t>
            </a:r>
            <a:r>
              <a:rPr lang="en-US" sz="3200" b="1" dirty="0" err="1" smtClean="0">
                <a:ln/>
                <a:solidFill>
                  <a:srgbClr val="000000"/>
                </a:solidFill>
                <a:latin typeface="NikoshBAN" panose="02000000000000000000" pitchFamily="2" charset="0"/>
                <a:cs typeface="NikoshBAN" panose="02000000000000000000" pitchFamily="2" charset="0"/>
              </a:rPr>
              <a:t>কেন</a:t>
            </a:r>
            <a:r>
              <a:rPr lang="en-US" sz="3200" b="1" dirty="0" smtClean="0">
                <a:ln/>
                <a:solidFill>
                  <a:srgbClr val="000000"/>
                </a:solidFill>
                <a:latin typeface="NikoshBAN" panose="02000000000000000000" pitchFamily="2" charset="0"/>
                <a:cs typeface="NikoshBAN" panose="02000000000000000000" pitchFamily="2" charset="0"/>
              </a:rPr>
              <a:t>?</a:t>
            </a:r>
          </a:p>
          <a:p>
            <a:r>
              <a:rPr lang="en-US" sz="3200" b="1" dirty="0" smtClean="0">
                <a:ln/>
                <a:solidFill>
                  <a:srgbClr val="000000"/>
                </a:solidFill>
                <a:latin typeface="NikoshBAN" panose="02000000000000000000" pitchFamily="2" charset="0"/>
                <a:cs typeface="NikoshBAN" panose="02000000000000000000" pitchFamily="2" charset="0"/>
              </a:rPr>
              <a:t>৬.স্বত্ব </a:t>
            </a:r>
            <a:r>
              <a:rPr lang="en-US" sz="3200" b="1" dirty="0" err="1" smtClean="0">
                <a:ln/>
                <a:solidFill>
                  <a:srgbClr val="000000"/>
                </a:solidFill>
                <a:latin typeface="NikoshBAN" panose="02000000000000000000" pitchFamily="2" charset="0"/>
                <a:cs typeface="NikoshBAN" panose="02000000000000000000" pitchFamily="2" charset="0"/>
              </a:rPr>
              <a:t>বিলোপ</a:t>
            </a:r>
            <a:r>
              <a:rPr lang="en-US" sz="3200" b="1" dirty="0" smtClean="0">
                <a:ln/>
                <a:solidFill>
                  <a:srgbClr val="000000"/>
                </a:solidFill>
                <a:latin typeface="NikoshBAN" panose="02000000000000000000" pitchFamily="2" charset="0"/>
                <a:cs typeface="NikoshBAN" panose="02000000000000000000" pitchFamily="2" charset="0"/>
              </a:rPr>
              <a:t> </a:t>
            </a:r>
            <a:r>
              <a:rPr lang="en-US" sz="3200" b="1" dirty="0" err="1" smtClean="0">
                <a:ln/>
                <a:solidFill>
                  <a:srgbClr val="000000"/>
                </a:solidFill>
                <a:latin typeface="NikoshBAN" panose="02000000000000000000" pitchFamily="2" charset="0"/>
                <a:cs typeface="NikoshBAN" panose="02000000000000000000" pitchFamily="2" charset="0"/>
              </a:rPr>
              <a:t>নীতি</a:t>
            </a:r>
            <a:r>
              <a:rPr lang="en-US" sz="3200" b="1" dirty="0" smtClean="0">
                <a:ln/>
                <a:solidFill>
                  <a:srgbClr val="000000"/>
                </a:solidFill>
                <a:latin typeface="NikoshBAN" panose="02000000000000000000" pitchFamily="2" charset="0"/>
                <a:cs typeface="NikoshBAN" panose="02000000000000000000" pitchFamily="2" charset="0"/>
              </a:rPr>
              <a:t>- </a:t>
            </a:r>
            <a:r>
              <a:rPr lang="en-US" sz="3200" b="1" dirty="0" err="1" smtClean="0">
                <a:ln/>
                <a:solidFill>
                  <a:srgbClr val="000000"/>
                </a:solidFill>
                <a:latin typeface="NikoshBAN" panose="02000000000000000000" pitchFamily="2" charset="0"/>
                <a:cs typeface="NikoshBAN" panose="02000000000000000000" pitchFamily="2" charset="0"/>
              </a:rPr>
              <a:t>প্রণয়ন</a:t>
            </a:r>
            <a:r>
              <a:rPr lang="en-US" sz="3200" b="1" dirty="0" smtClean="0">
                <a:ln/>
                <a:solidFill>
                  <a:srgbClr val="000000"/>
                </a:solidFill>
                <a:latin typeface="NikoshBAN" panose="02000000000000000000" pitchFamily="2" charset="0"/>
                <a:cs typeface="NikoshBAN" panose="02000000000000000000" pitchFamily="2" charset="0"/>
              </a:rPr>
              <a:t> </a:t>
            </a:r>
            <a:r>
              <a:rPr lang="en-US" sz="3200" b="1" dirty="0" err="1" smtClean="0">
                <a:ln/>
                <a:solidFill>
                  <a:srgbClr val="000000"/>
                </a:solidFill>
                <a:latin typeface="NikoshBAN" panose="02000000000000000000" pitchFamily="2" charset="0"/>
                <a:cs typeface="NikoshBAN" panose="02000000000000000000" pitchFamily="2" charset="0"/>
              </a:rPr>
              <a:t>করেন</a:t>
            </a:r>
            <a:r>
              <a:rPr lang="en-US" sz="3200" b="1" dirty="0" smtClean="0">
                <a:ln/>
                <a:solidFill>
                  <a:srgbClr val="000000"/>
                </a:solidFill>
                <a:latin typeface="NikoshBAN" panose="02000000000000000000" pitchFamily="2" charset="0"/>
                <a:cs typeface="NikoshBAN" panose="02000000000000000000" pitchFamily="2" charset="0"/>
              </a:rPr>
              <a:t> </a:t>
            </a:r>
            <a:r>
              <a:rPr lang="en-US" sz="3200" b="1" dirty="0" err="1" smtClean="0">
                <a:ln/>
                <a:solidFill>
                  <a:srgbClr val="000000"/>
                </a:solidFill>
                <a:latin typeface="NikoshBAN" panose="02000000000000000000" pitchFamily="2" charset="0"/>
                <a:cs typeface="NikoshBAN" panose="02000000000000000000" pitchFamily="2" charset="0"/>
              </a:rPr>
              <a:t>কে</a:t>
            </a:r>
            <a:r>
              <a:rPr lang="en-US" sz="3200" b="1" dirty="0" smtClean="0">
                <a:ln/>
                <a:solidFill>
                  <a:srgbClr val="000000"/>
                </a:solidFill>
                <a:latin typeface="NikoshBAN" panose="02000000000000000000" pitchFamily="2" charset="0"/>
                <a:cs typeface="NikoshBAN" panose="02000000000000000000" pitchFamily="2" charset="0"/>
              </a:rPr>
              <a:t>?</a:t>
            </a:r>
          </a:p>
          <a:p>
            <a:r>
              <a:rPr lang="en-US" sz="3200" b="1" dirty="0" smtClean="0">
                <a:ln/>
                <a:solidFill>
                  <a:srgbClr val="000000"/>
                </a:solidFill>
                <a:latin typeface="NikoshBAN" panose="02000000000000000000" pitchFamily="2" charset="0"/>
                <a:cs typeface="NikoshBAN" panose="02000000000000000000" pitchFamily="2" charset="0"/>
              </a:rPr>
              <a:t>৭.সিপা</a:t>
            </a:r>
            <a:r>
              <a:rPr lang="bn-IN" sz="3200" b="1" dirty="0" smtClean="0">
                <a:ln/>
                <a:solidFill>
                  <a:srgbClr val="000000"/>
                </a:solidFill>
                <a:latin typeface="NikoshBAN" panose="02000000000000000000" pitchFamily="2" charset="0"/>
                <a:cs typeface="NikoshBAN" panose="02000000000000000000" pitchFamily="2" charset="0"/>
              </a:rPr>
              <a:t>হি</a:t>
            </a:r>
            <a:r>
              <a:rPr lang="en-US" sz="3200" b="1" dirty="0" smtClean="0">
                <a:ln/>
                <a:solidFill>
                  <a:srgbClr val="000000"/>
                </a:solidFill>
                <a:latin typeface="NikoshBAN" panose="02000000000000000000" pitchFamily="2" charset="0"/>
                <a:cs typeface="NikoshBAN" panose="02000000000000000000" pitchFamily="2" charset="0"/>
              </a:rPr>
              <a:t> </a:t>
            </a:r>
            <a:r>
              <a:rPr lang="en-US" sz="3200" b="1" dirty="0" err="1" smtClean="0">
                <a:ln/>
                <a:solidFill>
                  <a:srgbClr val="000000"/>
                </a:solidFill>
                <a:latin typeface="NikoshBAN" panose="02000000000000000000" pitchFamily="2" charset="0"/>
                <a:cs typeface="NikoshBAN" panose="02000000000000000000" pitchFamily="2" charset="0"/>
              </a:rPr>
              <a:t>বিপ্লবকে</a:t>
            </a:r>
            <a:r>
              <a:rPr lang="en-US" sz="3200" b="1" dirty="0" smtClean="0">
                <a:ln/>
                <a:solidFill>
                  <a:srgbClr val="000000"/>
                </a:solidFill>
                <a:latin typeface="NikoshBAN" panose="02000000000000000000" pitchFamily="2" charset="0"/>
                <a:cs typeface="NikoshBAN" panose="02000000000000000000" pitchFamily="2" charset="0"/>
              </a:rPr>
              <a:t> </a:t>
            </a:r>
            <a:r>
              <a:rPr lang="en-US" sz="3200" b="1" dirty="0" err="1" smtClean="0">
                <a:ln/>
                <a:solidFill>
                  <a:srgbClr val="000000"/>
                </a:solidFill>
                <a:latin typeface="NikoshBAN" panose="02000000000000000000" pitchFamily="2" charset="0"/>
                <a:cs typeface="NikoshBAN" panose="02000000000000000000" pitchFamily="2" charset="0"/>
              </a:rPr>
              <a:t>কী</a:t>
            </a:r>
            <a:r>
              <a:rPr lang="en-US" sz="3200" b="1" dirty="0" smtClean="0">
                <a:ln/>
                <a:solidFill>
                  <a:srgbClr val="000000"/>
                </a:solidFill>
                <a:latin typeface="NikoshBAN" panose="02000000000000000000" pitchFamily="2" charset="0"/>
                <a:cs typeface="NikoshBAN" panose="02000000000000000000" pitchFamily="2" charset="0"/>
              </a:rPr>
              <a:t> </a:t>
            </a:r>
            <a:r>
              <a:rPr lang="en-US" sz="3200" b="1" dirty="0" err="1" smtClean="0">
                <a:ln/>
                <a:solidFill>
                  <a:srgbClr val="000000"/>
                </a:solidFill>
                <a:latin typeface="NikoshBAN" panose="02000000000000000000" pitchFamily="2" charset="0"/>
                <a:cs typeface="NikoshBAN" panose="02000000000000000000" pitchFamily="2" charset="0"/>
              </a:rPr>
              <a:t>বলে</a:t>
            </a:r>
            <a:r>
              <a:rPr lang="en-US" sz="3200" b="1" dirty="0" smtClean="0">
                <a:ln/>
                <a:solidFill>
                  <a:srgbClr val="000000"/>
                </a:solidFill>
                <a:latin typeface="NikoshBAN" panose="02000000000000000000" pitchFamily="2" charset="0"/>
                <a:cs typeface="NikoshBAN" panose="02000000000000000000" pitchFamily="2" charset="0"/>
              </a:rPr>
              <a:t> </a:t>
            </a:r>
            <a:r>
              <a:rPr lang="en-US" sz="3200" b="1" dirty="0" err="1" smtClean="0">
                <a:ln/>
                <a:solidFill>
                  <a:srgbClr val="000000"/>
                </a:solidFill>
                <a:latin typeface="NikoshBAN" panose="02000000000000000000" pitchFamily="2" charset="0"/>
                <a:cs typeface="NikoshBAN" panose="02000000000000000000" pitchFamily="2" charset="0"/>
              </a:rPr>
              <a:t>আখ্যায়িত</a:t>
            </a:r>
            <a:r>
              <a:rPr lang="en-US" sz="3200" b="1" dirty="0" smtClean="0">
                <a:ln/>
                <a:solidFill>
                  <a:srgbClr val="000000"/>
                </a:solidFill>
                <a:latin typeface="NikoshBAN" panose="02000000000000000000" pitchFamily="2" charset="0"/>
                <a:cs typeface="NikoshBAN" panose="02000000000000000000" pitchFamily="2" charset="0"/>
              </a:rPr>
              <a:t> </a:t>
            </a:r>
            <a:r>
              <a:rPr lang="en-US" sz="3200" b="1" dirty="0" err="1" smtClean="0">
                <a:ln/>
                <a:solidFill>
                  <a:srgbClr val="000000"/>
                </a:solidFill>
                <a:latin typeface="NikoshBAN" panose="02000000000000000000" pitchFamily="2" charset="0"/>
                <a:cs typeface="NikoshBAN" panose="02000000000000000000" pitchFamily="2" charset="0"/>
              </a:rPr>
              <a:t>করা</a:t>
            </a:r>
            <a:r>
              <a:rPr lang="en-US" sz="3200" b="1" dirty="0" smtClean="0">
                <a:ln/>
                <a:solidFill>
                  <a:srgbClr val="000000"/>
                </a:solidFill>
                <a:latin typeface="NikoshBAN" panose="02000000000000000000" pitchFamily="2" charset="0"/>
                <a:cs typeface="NikoshBAN" panose="02000000000000000000" pitchFamily="2" charset="0"/>
              </a:rPr>
              <a:t> </a:t>
            </a:r>
            <a:r>
              <a:rPr lang="en-US" sz="3200" b="1" dirty="0" err="1" smtClean="0">
                <a:ln/>
                <a:solidFill>
                  <a:srgbClr val="000000"/>
                </a:solidFill>
                <a:latin typeface="NikoshBAN" panose="02000000000000000000" pitchFamily="2" charset="0"/>
                <a:cs typeface="NikoshBAN" panose="02000000000000000000" pitchFamily="2" charset="0"/>
              </a:rPr>
              <a:t>যায়</a:t>
            </a:r>
            <a:r>
              <a:rPr lang="en-US" sz="3200" b="1" dirty="0" smtClean="0">
                <a:ln/>
                <a:solidFill>
                  <a:srgbClr val="000000"/>
                </a:solidFill>
                <a:latin typeface="NikoshBAN" panose="02000000000000000000" pitchFamily="2" charset="0"/>
                <a:cs typeface="NikoshBAN" panose="02000000000000000000" pitchFamily="2" charset="0"/>
              </a:rPr>
              <a:t>?</a:t>
            </a:r>
          </a:p>
        </p:txBody>
      </p:sp>
      <p:sp>
        <p:nvSpPr>
          <p:cNvPr id="4" name="Snip Same Side Corner Rectangle 3"/>
          <p:cNvSpPr/>
          <p:nvPr/>
        </p:nvSpPr>
        <p:spPr>
          <a:xfrm>
            <a:off x="7287491" y="1911927"/>
            <a:ext cx="4793673" cy="3726870"/>
          </a:xfrm>
          <a:prstGeom prst="snip2Same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b="1" dirty="0" smtClean="0">
                <a:ln/>
                <a:solidFill>
                  <a:srgbClr val="000000"/>
                </a:solidFill>
                <a:latin typeface="NikoshBAN" panose="02000000000000000000" pitchFamily="2" charset="0"/>
                <a:cs typeface="NikoshBAN" panose="02000000000000000000" pitchFamily="2" charset="0"/>
              </a:rPr>
              <a:t>উত্তরঃ- ১৮৫৭সালে</a:t>
            </a:r>
          </a:p>
          <a:p>
            <a:r>
              <a:rPr lang="bn-IN" sz="3200" b="1" dirty="0" smtClean="0">
                <a:ln/>
                <a:solidFill>
                  <a:srgbClr val="000000"/>
                </a:solidFill>
                <a:latin typeface="NikoshBAN" panose="02000000000000000000" pitchFamily="2" charset="0"/>
                <a:cs typeface="NikoshBAN" panose="02000000000000000000" pitchFamily="2" charset="0"/>
              </a:rPr>
              <a:t>উত্তরঃ- বাহাদুর শাহ</a:t>
            </a:r>
          </a:p>
          <a:p>
            <a:r>
              <a:rPr lang="bn-IN" sz="3200" b="1" dirty="0" smtClean="0">
                <a:ln/>
                <a:solidFill>
                  <a:srgbClr val="000000"/>
                </a:solidFill>
                <a:latin typeface="NikoshBAN" panose="02000000000000000000" pitchFamily="2" charset="0"/>
                <a:cs typeface="NikoshBAN" panose="02000000000000000000" pitchFamily="2" charset="0"/>
              </a:rPr>
              <a:t>উত্তরঃ- ব্রাহ্মণ সিপাহি </a:t>
            </a:r>
          </a:p>
          <a:p>
            <a:r>
              <a:rPr lang="bn-IN" sz="3200" b="1" dirty="0" smtClean="0">
                <a:ln/>
                <a:solidFill>
                  <a:srgbClr val="000000"/>
                </a:solidFill>
                <a:latin typeface="NikoshBAN" panose="02000000000000000000" pitchFamily="2" charset="0"/>
                <a:cs typeface="NikoshBAN" panose="02000000000000000000" pitchFamily="2" charset="0"/>
              </a:rPr>
              <a:t>উত্তরঃ- ব্যারাকপুর</a:t>
            </a:r>
          </a:p>
          <a:p>
            <a:r>
              <a:rPr lang="bn-IN" sz="3200" b="1" dirty="0" smtClean="0">
                <a:ln/>
                <a:solidFill>
                  <a:srgbClr val="000000"/>
                </a:solidFill>
                <a:latin typeface="NikoshBAN" panose="02000000000000000000" pitchFamily="2" charset="0"/>
                <a:cs typeface="NikoshBAN" panose="02000000000000000000" pitchFamily="2" charset="0"/>
              </a:rPr>
              <a:t>উত্তরঃ- </a:t>
            </a:r>
            <a:r>
              <a:rPr lang="bn-IN" sz="2800" b="1" dirty="0" smtClean="0">
                <a:ln/>
                <a:solidFill>
                  <a:srgbClr val="000000"/>
                </a:solidFill>
                <a:latin typeface="NikoshBAN" panose="02000000000000000000" pitchFamily="2" charset="0"/>
                <a:cs typeface="NikoshBAN" panose="02000000000000000000" pitchFamily="2" charset="0"/>
              </a:rPr>
              <a:t>উন্নত অস্ত্র ও ঐক্যের অভাব</a:t>
            </a:r>
          </a:p>
          <a:p>
            <a:r>
              <a:rPr lang="bn-IN" sz="3200" b="1" dirty="0" smtClean="0">
                <a:ln/>
                <a:solidFill>
                  <a:srgbClr val="000000"/>
                </a:solidFill>
                <a:latin typeface="NikoshBAN" panose="02000000000000000000" pitchFamily="2" charset="0"/>
                <a:cs typeface="NikoshBAN" panose="02000000000000000000" pitchFamily="2" charset="0"/>
              </a:rPr>
              <a:t>উত্তরঃ- লর্ড ডালহৌসি</a:t>
            </a:r>
          </a:p>
          <a:p>
            <a:r>
              <a:rPr lang="bn-IN" sz="3200" b="1" dirty="0" smtClean="0">
                <a:ln/>
                <a:solidFill>
                  <a:srgbClr val="000000"/>
                </a:solidFill>
                <a:latin typeface="NikoshBAN" panose="02000000000000000000" pitchFamily="2" charset="0"/>
                <a:cs typeface="NikoshBAN" panose="02000000000000000000" pitchFamily="2" charset="0"/>
              </a:rPr>
              <a:t>উত্তরঃ- প্রথম স্বাধীনতা সংগ্রাম</a:t>
            </a:r>
            <a:endParaRPr lang="en-US" sz="3200" dirty="0"/>
          </a:p>
        </p:txBody>
      </p:sp>
    </p:spTree>
    <p:extLst>
      <p:ext uri="{BB962C8B-B14F-4D97-AF65-F5344CB8AC3E}">
        <p14:creationId xmlns:p14="http://schemas.microsoft.com/office/powerpoint/2010/main" val="1758203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800" decel="100000"/>
                                        <p:tgtEl>
                                          <p:spTgt spid="4"/>
                                        </p:tgtEl>
                                      </p:cBhvr>
                                    </p:animEffect>
                                    <p:anim calcmode="lin" valueType="num">
                                      <p:cBhvr>
                                        <p:cTn id="14" dur="800" decel="100000" fill="hold"/>
                                        <p:tgtEl>
                                          <p:spTgt spid="4"/>
                                        </p:tgtEl>
                                        <p:attrNameLst>
                                          <p:attrName>style.rotation</p:attrName>
                                        </p:attrNameLst>
                                      </p:cBhvr>
                                      <p:tavLst>
                                        <p:tav tm="0">
                                          <p:val>
                                            <p:fltVal val="-90"/>
                                          </p:val>
                                        </p:tav>
                                        <p:tav tm="100000">
                                          <p:val>
                                            <p:fltVal val="0"/>
                                          </p:val>
                                        </p:tav>
                                      </p:tavLst>
                                    </p:anim>
                                    <p:anim calcmode="lin" valueType="num">
                                      <p:cBhvr>
                                        <p:cTn id="15" dur="800" decel="100000" fill="hold"/>
                                        <p:tgtEl>
                                          <p:spTgt spid="4"/>
                                        </p:tgtEl>
                                        <p:attrNameLst>
                                          <p:attrName>ppt_x</p:attrName>
                                        </p:attrNameLst>
                                      </p:cBhvr>
                                      <p:tavLst>
                                        <p:tav tm="0">
                                          <p:val>
                                            <p:strVal val="#ppt_x+0.4"/>
                                          </p:val>
                                        </p:tav>
                                        <p:tav tm="100000">
                                          <p:val>
                                            <p:strVal val="#ppt_x-0.05"/>
                                          </p:val>
                                        </p:tav>
                                      </p:tavLst>
                                    </p:anim>
                                    <p:anim calcmode="lin" valueType="num">
                                      <p:cBhvr>
                                        <p:cTn id="16" dur="800" decel="100000" fill="hold"/>
                                        <p:tgtEl>
                                          <p:spTgt spid="4"/>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eparation 1"/>
          <p:cNvSpPr/>
          <p:nvPr/>
        </p:nvSpPr>
        <p:spPr>
          <a:xfrm>
            <a:off x="3976255" y="1080655"/>
            <a:ext cx="4696691" cy="1385456"/>
          </a:xfrm>
          <a:prstGeom prst="flowChartPreparat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smtClean="0">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দলীয় কাজ</a:t>
            </a:r>
            <a:endParaRPr lang="en-US" sz="6000" dirty="0">
              <a:effectLst>
                <a:outerShdw blurRad="38100" dist="38100" dir="2700000" algn="tl">
                  <a:srgbClr val="000000">
                    <a:alpha val="43137"/>
                  </a:srgbClr>
                </a:outerShdw>
              </a:effectLst>
            </a:endParaRPr>
          </a:p>
        </p:txBody>
      </p:sp>
      <p:sp>
        <p:nvSpPr>
          <p:cNvPr id="4" name="Rectangular Callout 3"/>
          <p:cNvSpPr/>
          <p:nvPr/>
        </p:nvSpPr>
        <p:spPr>
          <a:xfrm>
            <a:off x="886690" y="2770909"/>
            <a:ext cx="4821383" cy="2078182"/>
          </a:xfrm>
          <a:prstGeom prst="wedgeRectCallou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smtClean="0">
                <a:ln/>
                <a:solidFill>
                  <a:srgbClr val="000000"/>
                </a:solidFill>
                <a:latin typeface="NikoshBAN" panose="02000000000000000000" pitchFamily="2" charset="0"/>
                <a:cs typeface="NikoshBAN" panose="02000000000000000000" pitchFamily="2" charset="0"/>
              </a:rPr>
              <a:t>মেঘনা </a:t>
            </a:r>
          </a:p>
          <a:p>
            <a:pPr algn="ctr"/>
            <a:r>
              <a:rPr lang="bn-IN" sz="4000" b="1" dirty="0" smtClean="0">
                <a:ln/>
                <a:solidFill>
                  <a:srgbClr val="000000"/>
                </a:solidFill>
                <a:latin typeface="NikoshBAN" panose="02000000000000000000" pitchFamily="2" charset="0"/>
                <a:cs typeface="NikoshBAN" panose="02000000000000000000" pitchFamily="2" charset="0"/>
              </a:rPr>
              <a:t>সিপাহী বিপ্লবের ব্যর্থতার কারণ ব্যাখ্যা কর।</a:t>
            </a:r>
            <a:endParaRPr lang="en-US" sz="4000" dirty="0"/>
          </a:p>
        </p:txBody>
      </p:sp>
      <p:sp>
        <p:nvSpPr>
          <p:cNvPr id="5" name="Rounded Rectangular Callout 4"/>
          <p:cNvSpPr/>
          <p:nvPr/>
        </p:nvSpPr>
        <p:spPr>
          <a:xfrm>
            <a:off x="6553200" y="2770909"/>
            <a:ext cx="5084618" cy="207818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smtClean="0">
                <a:ln/>
                <a:solidFill>
                  <a:srgbClr val="000000"/>
                </a:solidFill>
                <a:latin typeface="NikoshBAN" panose="02000000000000000000" pitchFamily="2" charset="0"/>
                <a:cs typeface="NikoshBAN" panose="02000000000000000000" pitchFamily="2" charset="0"/>
              </a:rPr>
              <a:t>যমুনা </a:t>
            </a:r>
          </a:p>
          <a:p>
            <a:pPr algn="ctr"/>
            <a:r>
              <a:rPr lang="bn-IN" sz="4000" b="1" dirty="0" smtClean="0">
                <a:ln/>
                <a:solidFill>
                  <a:srgbClr val="000000"/>
                </a:solidFill>
                <a:latin typeface="NikoshBAN" panose="02000000000000000000" pitchFamily="2" charset="0"/>
                <a:cs typeface="NikoshBAN" panose="02000000000000000000" pitchFamily="2" charset="0"/>
              </a:rPr>
              <a:t>সিপাহী বিপ্লবের ফলাফল আলোচনা কর।</a:t>
            </a:r>
            <a:endParaRPr lang="en-US" sz="4000" dirty="0"/>
          </a:p>
        </p:txBody>
      </p:sp>
    </p:spTree>
    <p:extLst>
      <p:ext uri="{BB962C8B-B14F-4D97-AF65-F5344CB8AC3E}">
        <p14:creationId xmlns:p14="http://schemas.microsoft.com/office/powerpoint/2010/main" val="3068950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1288474" y="4932218"/>
            <a:ext cx="9864436" cy="1330037"/>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ln/>
                <a:solidFill>
                  <a:srgbClr val="000000"/>
                </a:solidFill>
                <a:latin typeface="NikoshBAN" panose="02000000000000000000" pitchFamily="2" charset="0"/>
                <a:cs typeface="NikoshBAN" panose="02000000000000000000" pitchFamily="2" charset="0"/>
              </a:rPr>
              <a:t>১৮৫৭ </a:t>
            </a:r>
            <a:r>
              <a:rPr lang="bn-IN" sz="3600" b="1" dirty="0" smtClean="0">
                <a:ln/>
                <a:solidFill>
                  <a:srgbClr val="000000"/>
                </a:solidFill>
                <a:latin typeface="NikoshBAN" panose="02000000000000000000" pitchFamily="2" charset="0"/>
                <a:cs typeface="NikoshBAN" panose="02000000000000000000" pitchFamily="2" charset="0"/>
              </a:rPr>
              <a:t>সালের সিপাহী বিপ্লব পরবর্তী আন্দোলন-সংগ্রাম তথা ব্রিটিশ শাসনের অবসানে কিরুপ ভুমিকা রেখেছিল? আলোচনা কর। </a:t>
            </a:r>
            <a:endParaRPr lang="en-US" sz="36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5308" y="1759527"/>
            <a:ext cx="5818909" cy="3020291"/>
          </a:xfrm>
          <a:prstGeom prst="rect">
            <a:avLst/>
          </a:prstGeom>
        </p:spPr>
      </p:pic>
      <p:sp>
        <p:nvSpPr>
          <p:cNvPr id="4" name="Isosceles Triangle 3"/>
          <p:cNvSpPr/>
          <p:nvPr/>
        </p:nvSpPr>
        <p:spPr>
          <a:xfrm>
            <a:off x="4668981" y="374073"/>
            <a:ext cx="4059383" cy="1094508"/>
          </a:xfrm>
          <a:prstGeom prst="triangle">
            <a:avLst>
              <a:gd name="adj" fmla="val 48634"/>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 কাজ</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8178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3456709" y="290946"/>
            <a:ext cx="5444836" cy="1828799"/>
          </a:xfrm>
          <a:prstGeom prst="bevel">
            <a:avLst/>
          </a:prstGeom>
          <a:blipFill>
            <a:blip r:embed="rId2"/>
            <a:tile tx="0" ty="0" sx="100000" sy="100000" flip="none" algn="tl"/>
          </a:blip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6600" b="1" dirty="0" smtClean="0">
                <a:ln w="6600">
                  <a:solidFill>
                    <a:schemeClr val="accent2"/>
                  </a:solidFill>
                  <a:prstDash val="solid"/>
                </a:ln>
                <a:solidFill>
                  <a:srgbClr val="00B0F0"/>
                </a:solidFill>
                <a:effectLst>
                  <a:outerShdw dist="38100" dir="2700000" algn="tl" rotWithShape="0">
                    <a:schemeClr val="accent2"/>
                  </a:outerShdw>
                </a:effectLst>
                <a:latin typeface="NikoshBAN" panose="02000000000000000000" pitchFamily="2" charset="0"/>
                <a:cs typeface="NikoshBAN" panose="02000000000000000000" pitchFamily="2" charset="0"/>
              </a:rPr>
              <a:t>ধন্যবাদ</a:t>
            </a:r>
            <a:endParaRPr lang="en-US" sz="16600" b="1" dirty="0">
              <a:ln w="6600">
                <a:solidFill>
                  <a:schemeClr val="accent2"/>
                </a:solidFill>
                <a:prstDash val="solid"/>
              </a:ln>
              <a:solidFill>
                <a:srgbClr val="00B0F0"/>
              </a:solidFill>
              <a:effectLst>
                <a:outerShdw dist="38100" dir="2700000" algn="tl" rotWithShape="0">
                  <a:schemeClr val="accent2"/>
                </a:outerShdw>
              </a:effectLst>
            </a:endParaRPr>
          </a:p>
        </p:txBody>
      </p:sp>
      <p:sp>
        <p:nvSpPr>
          <p:cNvPr id="4" name="Frame 3"/>
          <p:cNvSpPr/>
          <p:nvPr/>
        </p:nvSpPr>
        <p:spPr>
          <a:xfrm>
            <a:off x="1814946" y="2299855"/>
            <a:ext cx="8728364" cy="4350327"/>
          </a:xfrm>
          <a:prstGeom prst="frame">
            <a:avLst/>
          </a:prstGeom>
          <a:solidFill>
            <a:schemeClr val="accent5">
              <a:lumMod val="60000"/>
              <a:lumOff val="40000"/>
            </a:schemeClr>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273" y="2895600"/>
            <a:ext cx="7647708" cy="3172691"/>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81112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46909" y="3519055"/>
            <a:ext cx="10127673" cy="1911927"/>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sz="9600" dirty="0" smtClean="0">
                <a:ln w="0"/>
                <a:solidFill>
                  <a:srgbClr val="FFFF00"/>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১৮৫৭ </a:t>
            </a:r>
            <a:r>
              <a:rPr lang="en-US" sz="9600" dirty="0" err="1" smtClean="0">
                <a:ln w="0"/>
                <a:solidFill>
                  <a:srgbClr val="FFFF00"/>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সালের</a:t>
            </a:r>
            <a:r>
              <a:rPr lang="en-US" sz="9600" dirty="0" smtClean="0">
                <a:ln w="0"/>
                <a:solidFill>
                  <a:srgbClr val="FFFF00"/>
                </a:solidFill>
                <a:effectLst>
                  <a:reflection blurRad="6350" stA="53000" endA="300" endPos="35500" dir="5400000" sy="-90000" algn="bl" rotWithShape="0"/>
                </a:effectLst>
                <a:latin typeface="NikoshBAN" panose="02000000000000000000" pitchFamily="2" charset="0"/>
                <a:cs typeface="NikoshBAN" panose="02000000000000000000" pitchFamily="2" charset="0"/>
              </a:rPr>
              <a:t> </a:t>
            </a:r>
            <a:r>
              <a:rPr lang="en-US" sz="9600" smtClean="0">
                <a:ln w="0"/>
                <a:solidFill>
                  <a:srgbClr val="FFFF00"/>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সিপাহি </a:t>
            </a:r>
            <a:r>
              <a:rPr lang="en-US" sz="9600" dirty="0" err="1" smtClean="0">
                <a:ln w="0"/>
                <a:solidFill>
                  <a:srgbClr val="FFFF00"/>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বিপ্লব</a:t>
            </a:r>
            <a:endParaRPr lang="en-US" sz="9600" dirty="0">
              <a:ln w="0"/>
              <a:solidFill>
                <a:srgbClr val="FFFF00"/>
              </a:solidFill>
              <a:effectLst>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
        <p:nvSpPr>
          <p:cNvPr id="2" name="Plaque 1"/>
          <p:cNvSpPr/>
          <p:nvPr/>
        </p:nvSpPr>
        <p:spPr>
          <a:xfrm>
            <a:off x="2237505" y="1302328"/>
            <a:ext cx="7744691" cy="1898072"/>
          </a:xfrm>
          <a:prstGeom prst="plaqu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scene3d>
              <a:camera prst="orthographicFront"/>
              <a:lightRig rig="harsh" dir="t"/>
            </a:scene3d>
            <a:sp3d extrusionH="57150" prstMaterial="matte">
              <a:bevelT w="63500" h="12700" prst="angle"/>
              <a:contourClr>
                <a:schemeClr val="bg1">
                  <a:lumMod val="65000"/>
                </a:schemeClr>
              </a:contourClr>
            </a:sp3d>
          </a:bodyPr>
          <a:lstStyle/>
          <a:p>
            <a:pPr algn="ctr"/>
            <a:r>
              <a:rPr lang="en-US" sz="13800" b="1" dirty="0" err="1" smtClean="0">
                <a:ln/>
                <a:solidFill>
                  <a:srgbClr val="7030A0"/>
                </a:solidFill>
                <a:latin typeface="NikoshBAN" panose="02000000000000000000" pitchFamily="2" charset="0"/>
                <a:cs typeface="NikoshBAN" panose="02000000000000000000" pitchFamily="2" charset="0"/>
              </a:rPr>
              <a:t>পা</a:t>
            </a:r>
            <a:r>
              <a:rPr lang="bn-IN" sz="13800" b="1" dirty="0" smtClean="0">
                <a:ln/>
                <a:solidFill>
                  <a:srgbClr val="7030A0"/>
                </a:solidFill>
                <a:latin typeface="NikoshBAN" panose="02000000000000000000" pitchFamily="2" charset="0"/>
                <a:cs typeface="NikoshBAN" panose="02000000000000000000" pitchFamily="2" charset="0"/>
              </a:rPr>
              <a:t>ঠ </a:t>
            </a:r>
            <a:r>
              <a:rPr lang="en-US" sz="13800" b="1" dirty="0" err="1" smtClean="0">
                <a:ln/>
                <a:solidFill>
                  <a:srgbClr val="7030A0"/>
                </a:solidFill>
                <a:latin typeface="NikoshBAN" panose="02000000000000000000" pitchFamily="2" charset="0"/>
                <a:cs typeface="NikoshBAN" panose="02000000000000000000" pitchFamily="2" charset="0"/>
              </a:rPr>
              <a:t>পরিচিতি</a:t>
            </a:r>
            <a:endParaRPr lang="en-US" sz="13800" b="1" dirty="0">
              <a:ln/>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82988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a:xfrm>
            <a:off x="3325091" y="2132485"/>
            <a:ext cx="5153890" cy="1178008"/>
          </a:xfrm>
          <a:prstGeom prst="wave">
            <a:avLst/>
          </a:prstGeom>
          <a:solidFill>
            <a:schemeClr val="accent1"/>
          </a:solidFill>
          <a:ln w="28575"/>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পাঠ</a:t>
            </a:r>
            <a:r>
              <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60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শেষে</a:t>
            </a:r>
            <a:r>
              <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60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শিক্ষার্থীরা</a:t>
            </a:r>
            <a:endPar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sp>
        <p:nvSpPr>
          <p:cNvPr id="2" name="Oval 1"/>
          <p:cNvSpPr/>
          <p:nvPr/>
        </p:nvSpPr>
        <p:spPr>
          <a:xfrm>
            <a:off x="4440380" y="175594"/>
            <a:ext cx="3477491" cy="19568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b="1" dirty="0" err="1">
                <a:ln w="6600">
                  <a:solidFill>
                    <a:schemeClr val="accent2"/>
                  </a:solidFill>
                  <a:prstDash val="solid"/>
                </a:ln>
                <a:solidFill>
                  <a:schemeClr val="bg1"/>
                </a:solidFill>
                <a:effectLst>
                  <a:outerShdw dist="38100" dir="2700000" algn="tl" rotWithShape="0">
                    <a:schemeClr val="accent2"/>
                  </a:outerShdw>
                </a:effectLst>
                <a:latin typeface="NikoshBAN" panose="02000000000000000000" pitchFamily="2" charset="0"/>
                <a:cs typeface="NikoshBAN" panose="02000000000000000000" pitchFamily="2" charset="0"/>
              </a:rPr>
              <a:t>শিখন</a:t>
            </a:r>
            <a:r>
              <a:rPr lang="en-US" b="1" dirty="0">
                <a:ln w="6600">
                  <a:solidFill>
                    <a:schemeClr val="accent2"/>
                  </a:solidFill>
                  <a:prstDash val="solid"/>
                </a:ln>
                <a:solidFill>
                  <a:schemeClr val="bg1"/>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b="1" dirty="0" err="1">
                <a:ln w="6600">
                  <a:solidFill>
                    <a:schemeClr val="accent2"/>
                  </a:solidFill>
                  <a:prstDash val="solid"/>
                </a:ln>
                <a:solidFill>
                  <a:schemeClr val="bg1"/>
                </a:solidFill>
                <a:effectLst>
                  <a:outerShdw dist="38100" dir="2700000" algn="tl" rotWithShape="0">
                    <a:schemeClr val="accent2"/>
                  </a:outerShdw>
                </a:effectLst>
                <a:latin typeface="NikoshBAN" panose="02000000000000000000" pitchFamily="2" charset="0"/>
                <a:cs typeface="NikoshBAN" panose="02000000000000000000" pitchFamily="2" charset="0"/>
              </a:rPr>
              <a:t>ফল</a:t>
            </a:r>
            <a:endParaRPr lang="en-US" b="1" dirty="0">
              <a:ln w="6600">
                <a:solidFill>
                  <a:schemeClr val="accent2"/>
                </a:solidFill>
                <a:prstDash val="solid"/>
              </a:ln>
              <a:solidFill>
                <a:schemeClr val="bg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4" name="Pentagon 3"/>
          <p:cNvSpPr/>
          <p:nvPr/>
        </p:nvSpPr>
        <p:spPr>
          <a:xfrm>
            <a:off x="1801090" y="3506927"/>
            <a:ext cx="6116782" cy="582449"/>
          </a:xfrm>
          <a:prstGeom prst="homePlat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smtClean="0">
                <a:ln w="0"/>
                <a:solidFill>
                  <a:srgbClr val="000000"/>
                </a:solidFill>
                <a:latin typeface="NikoshBAN" panose="02000000000000000000" pitchFamily="2" charset="0"/>
                <a:cs typeface="NikoshBAN" panose="02000000000000000000" pitchFamily="2" charset="0"/>
              </a:rPr>
              <a:t>সিপাহি বিপ্লব</a:t>
            </a:r>
            <a:r>
              <a:rPr lang="en-US" sz="3600" b="1" dirty="0" smtClean="0">
                <a:ln w="0"/>
                <a:solidFill>
                  <a:srgbClr val="000000"/>
                </a:solidFill>
                <a:latin typeface="NikoshBAN" panose="02000000000000000000" pitchFamily="2" charset="0"/>
                <a:cs typeface="NikoshBAN" panose="02000000000000000000" pitchFamily="2" charset="0"/>
              </a:rPr>
              <a:t> </a:t>
            </a:r>
            <a:r>
              <a:rPr lang="en-US" sz="3600" b="1" dirty="0" err="1" smtClean="0">
                <a:ln w="0"/>
                <a:solidFill>
                  <a:srgbClr val="000000"/>
                </a:solidFill>
                <a:latin typeface="NikoshBAN" panose="02000000000000000000" pitchFamily="2" charset="0"/>
                <a:cs typeface="NikoshBAN" panose="02000000000000000000" pitchFamily="2" charset="0"/>
              </a:rPr>
              <a:t>কি</a:t>
            </a:r>
            <a:r>
              <a:rPr lang="en-US" sz="3600" b="1" dirty="0" smtClean="0">
                <a:ln w="0"/>
                <a:solidFill>
                  <a:srgbClr val="000000"/>
                </a:solidFill>
                <a:latin typeface="NikoshBAN" panose="02000000000000000000" pitchFamily="2" charset="0"/>
                <a:cs typeface="NikoshBAN" panose="02000000000000000000" pitchFamily="2" charset="0"/>
              </a:rPr>
              <a:t> </a:t>
            </a:r>
            <a:r>
              <a:rPr lang="en-US" sz="3600" b="1" dirty="0" err="1" smtClean="0">
                <a:ln w="0"/>
                <a:solidFill>
                  <a:srgbClr val="000000"/>
                </a:solidFill>
                <a:latin typeface="NikoshBAN" panose="02000000000000000000" pitchFamily="2" charset="0"/>
                <a:cs typeface="NikoshBAN" panose="02000000000000000000" pitchFamily="2" charset="0"/>
              </a:rPr>
              <a:t>বিশ্লেষণ</a:t>
            </a:r>
            <a:r>
              <a:rPr lang="en-US" sz="3600" b="1" dirty="0" smtClean="0">
                <a:ln w="0"/>
                <a:solidFill>
                  <a:srgbClr val="000000"/>
                </a:solidFill>
                <a:latin typeface="NikoshBAN" panose="02000000000000000000" pitchFamily="2" charset="0"/>
                <a:cs typeface="NikoshBAN" panose="02000000000000000000" pitchFamily="2" charset="0"/>
              </a:rPr>
              <a:t> </a:t>
            </a:r>
            <a:r>
              <a:rPr lang="en-US" sz="3600" b="1" dirty="0" err="1" smtClean="0">
                <a:ln w="0"/>
                <a:solidFill>
                  <a:srgbClr val="000000"/>
                </a:solidFill>
                <a:latin typeface="NikoshBAN" panose="02000000000000000000" pitchFamily="2" charset="0"/>
                <a:cs typeface="NikoshBAN" panose="02000000000000000000" pitchFamily="2" charset="0"/>
              </a:rPr>
              <a:t>করতে</a:t>
            </a:r>
            <a:r>
              <a:rPr lang="en-US" sz="3600" b="1" dirty="0" smtClean="0">
                <a:ln w="0"/>
                <a:solidFill>
                  <a:srgbClr val="000000"/>
                </a:solidFill>
                <a:latin typeface="NikoshBAN" panose="02000000000000000000" pitchFamily="2" charset="0"/>
                <a:cs typeface="NikoshBAN" panose="02000000000000000000" pitchFamily="2" charset="0"/>
              </a:rPr>
              <a:t> </a:t>
            </a:r>
            <a:r>
              <a:rPr lang="en-US" sz="3600" b="1" dirty="0" err="1" smtClean="0">
                <a:ln w="0"/>
                <a:solidFill>
                  <a:srgbClr val="000000"/>
                </a:solidFill>
                <a:latin typeface="NikoshBAN" panose="02000000000000000000" pitchFamily="2" charset="0"/>
                <a:cs typeface="NikoshBAN" panose="02000000000000000000" pitchFamily="2" charset="0"/>
              </a:rPr>
              <a:t>পারবে</a:t>
            </a:r>
            <a:r>
              <a:rPr lang="en-US" sz="3600" b="1" dirty="0" smtClean="0">
                <a:ln w="0"/>
                <a:solidFill>
                  <a:srgbClr val="000000"/>
                </a:solidFill>
                <a:latin typeface="NikoshBAN" panose="02000000000000000000" pitchFamily="2" charset="0"/>
                <a:cs typeface="NikoshBAN" panose="02000000000000000000" pitchFamily="2" charset="0"/>
              </a:rPr>
              <a:t>।</a:t>
            </a:r>
            <a:endParaRPr lang="en-US" sz="3600" b="1" dirty="0">
              <a:ln w="0"/>
              <a:solidFill>
                <a:srgbClr val="000000"/>
              </a:solidFill>
            </a:endParaRPr>
          </a:p>
        </p:txBody>
      </p:sp>
      <p:sp>
        <p:nvSpPr>
          <p:cNvPr id="5" name="Pentagon 4"/>
          <p:cNvSpPr/>
          <p:nvPr/>
        </p:nvSpPr>
        <p:spPr>
          <a:xfrm>
            <a:off x="1801088" y="4257005"/>
            <a:ext cx="6677893" cy="558591"/>
          </a:xfrm>
          <a:prstGeom prst="homePlat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smtClean="0">
                <a:ln w="0"/>
                <a:solidFill>
                  <a:srgbClr val="000000"/>
                </a:solidFill>
                <a:latin typeface="NikoshBAN" panose="02000000000000000000" pitchFamily="2" charset="0"/>
                <a:cs typeface="NikoshBAN" panose="02000000000000000000" pitchFamily="2" charset="0"/>
              </a:rPr>
              <a:t>সিপাহি </a:t>
            </a:r>
            <a:r>
              <a:rPr lang="bn-IN" sz="3600" b="1" dirty="0">
                <a:ln w="0"/>
                <a:solidFill>
                  <a:srgbClr val="000000"/>
                </a:solidFill>
                <a:latin typeface="NikoshBAN" panose="02000000000000000000" pitchFamily="2" charset="0"/>
                <a:cs typeface="NikoshBAN" panose="02000000000000000000" pitchFamily="2" charset="0"/>
              </a:rPr>
              <a:t>বিপ্লবের </a:t>
            </a:r>
            <a:r>
              <a:rPr lang="bn-IN" sz="3600" b="1" dirty="0" smtClean="0">
                <a:ln w="0"/>
                <a:solidFill>
                  <a:srgbClr val="000000"/>
                </a:solidFill>
                <a:latin typeface="NikoshBAN" panose="02000000000000000000" pitchFamily="2" charset="0"/>
                <a:cs typeface="NikoshBAN" panose="02000000000000000000" pitchFamily="2" charset="0"/>
              </a:rPr>
              <a:t>কারণ বর্ণনা </a:t>
            </a:r>
            <a:r>
              <a:rPr lang="bn-IN" sz="3600" b="1" dirty="0">
                <a:ln w="0"/>
                <a:solidFill>
                  <a:srgbClr val="000000"/>
                </a:solidFill>
                <a:latin typeface="NikoshBAN" panose="02000000000000000000" pitchFamily="2" charset="0"/>
                <a:cs typeface="NikoshBAN" panose="02000000000000000000" pitchFamily="2" charset="0"/>
              </a:rPr>
              <a:t>করেত পারবে</a:t>
            </a:r>
            <a:r>
              <a:rPr lang="bn-IN" sz="3600" b="1" dirty="0" smtClean="0">
                <a:ln w="0"/>
                <a:solidFill>
                  <a:srgbClr val="000000"/>
                </a:solidFill>
                <a:latin typeface="NikoshBAN" panose="02000000000000000000" pitchFamily="2" charset="0"/>
                <a:cs typeface="NikoshBAN" panose="02000000000000000000" pitchFamily="2" charset="0"/>
              </a:rPr>
              <a:t>।</a:t>
            </a:r>
            <a:endParaRPr lang="en-US" sz="3600" b="1" dirty="0">
              <a:ln w="0"/>
              <a:solidFill>
                <a:srgbClr val="000000"/>
              </a:solidFill>
              <a:latin typeface="NikoshBAN" panose="02000000000000000000" pitchFamily="2" charset="0"/>
              <a:cs typeface="NikoshBAN" panose="02000000000000000000" pitchFamily="2" charset="0"/>
            </a:endParaRPr>
          </a:p>
        </p:txBody>
      </p:sp>
      <p:sp>
        <p:nvSpPr>
          <p:cNvPr id="8" name="Pentagon 7"/>
          <p:cNvSpPr/>
          <p:nvPr/>
        </p:nvSpPr>
        <p:spPr>
          <a:xfrm>
            <a:off x="1801089" y="4983225"/>
            <a:ext cx="7398330" cy="530884"/>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smtClean="0">
                <a:ln w="0"/>
                <a:solidFill>
                  <a:srgbClr val="000000"/>
                </a:solidFill>
                <a:latin typeface="NikoshBAN" panose="02000000000000000000" pitchFamily="2" charset="0"/>
                <a:cs typeface="NikoshBAN" panose="02000000000000000000" pitchFamily="2" charset="0"/>
              </a:rPr>
              <a:t>সিপাহি </a:t>
            </a:r>
            <a:r>
              <a:rPr lang="bn-IN" sz="3600" b="1" dirty="0">
                <a:ln w="0"/>
                <a:solidFill>
                  <a:srgbClr val="000000"/>
                </a:solidFill>
                <a:latin typeface="NikoshBAN" panose="02000000000000000000" pitchFamily="2" charset="0"/>
                <a:cs typeface="NikoshBAN" panose="02000000000000000000" pitchFamily="2" charset="0"/>
              </a:rPr>
              <a:t>বিপ্লবের </a:t>
            </a:r>
            <a:r>
              <a:rPr lang="bn-IN" sz="3600" b="1" dirty="0" smtClean="0">
                <a:ln w="0"/>
                <a:solidFill>
                  <a:srgbClr val="000000"/>
                </a:solidFill>
                <a:latin typeface="NikoshBAN" panose="02000000000000000000" pitchFamily="2" charset="0"/>
                <a:cs typeface="NikoshBAN" panose="02000000000000000000" pitchFamily="2" charset="0"/>
              </a:rPr>
              <a:t> ফলাফল </a:t>
            </a:r>
            <a:r>
              <a:rPr lang="bn-IN" sz="3600" b="1" dirty="0">
                <a:ln w="0"/>
                <a:solidFill>
                  <a:srgbClr val="000000"/>
                </a:solidFill>
                <a:latin typeface="NikoshBAN" panose="02000000000000000000" pitchFamily="2" charset="0"/>
                <a:cs typeface="NikoshBAN" panose="02000000000000000000" pitchFamily="2" charset="0"/>
              </a:rPr>
              <a:t>ব্যাখ্যা করেত পারবে।</a:t>
            </a:r>
            <a:endParaRPr lang="en-US" sz="3600" b="1" dirty="0">
              <a:ln w="0"/>
              <a:solidFill>
                <a:srgbClr val="000000"/>
              </a:solidFill>
              <a:latin typeface="NikoshBAN" panose="02000000000000000000" pitchFamily="2" charset="0"/>
              <a:cs typeface="NikoshBAN" panose="02000000000000000000" pitchFamily="2" charset="0"/>
            </a:endParaRPr>
          </a:p>
        </p:txBody>
      </p:sp>
      <p:sp>
        <p:nvSpPr>
          <p:cNvPr id="9" name="Pentagon 8"/>
          <p:cNvSpPr/>
          <p:nvPr/>
        </p:nvSpPr>
        <p:spPr>
          <a:xfrm>
            <a:off x="1801088" y="5745506"/>
            <a:ext cx="8271167" cy="61373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smtClean="0">
                <a:ln/>
                <a:solidFill>
                  <a:srgbClr val="000000"/>
                </a:solidFill>
                <a:latin typeface="NikoshBAN" panose="02000000000000000000" pitchFamily="2" charset="0"/>
                <a:cs typeface="NikoshBAN" panose="02000000000000000000" pitchFamily="2" charset="0"/>
              </a:rPr>
              <a:t>সিপাহি বিপ্লবের ব্যর্থতার কারণ আলোচনা করতে পারবে।</a:t>
            </a:r>
            <a:endParaRPr lang="en-US" sz="3600" dirty="0"/>
          </a:p>
        </p:txBody>
      </p:sp>
    </p:spTree>
    <p:extLst>
      <p:ext uri="{BB962C8B-B14F-4D97-AF65-F5344CB8AC3E}">
        <p14:creationId xmlns:p14="http://schemas.microsoft.com/office/powerpoint/2010/main" val="1536974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a:off x="2937163" y="166255"/>
            <a:ext cx="3990110" cy="692727"/>
          </a:xfrm>
          <a:prstGeom prst="round2Same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ln/>
                <a:solidFill>
                  <a:srgbClr val="000000"/>
                </a:solidFill>
                <a:latin typeface="NikoshBAN" panose="02000000000000000000" pitchFamily="2" charset="0"/>
                <a:cs typeface="NikoshBAN" panose="02000000000000000000" pitchFamily="2" charset="0"/>
              </a:rPr>
              <a:t>সিপাহি বিপ্লবের পটভূমি</a:t>
            </a:r>
            <a:endParaRPr lang="en-US" sz="4000" b="1" dirty="0"/>
          </a:p>
        </p:txBody>
      </p:sp>
      <p:sp>
        <p:nvSpPr>
          <p:cNvPr id="5" name="TextBox 4"/>
          <p:cNvSpPr txBox="1"/>
          <p:nvPr/>
        </p:nvSpPr>
        <p:spPr>
          <a:xfrm>
            <a:off x="928255" y="1025236"/>
            <a:ext cx="10709563" cy="5509200"/>
          </a:xfrm>
          <a:prstGeom prst="rect">
            <a:avLst/>
          </a:prstGeom>
          <a:blipFill>
            <a:blip r:embed="rId2"/>
            <a:tile tx="0" ty="0" sx="100000" sy="100000" flip="none" algn="tl"/>
          </a:blipFill>
        </p:spPr>
        <p:txBody>
          <a:bodyPr wrap="square" rtlCol="0">
            <a:spAutoFit/>
          </a:bodyPr>
          <a:lstStyle/>
          <a:p>
            <a:r>
              <a:rPr lang="bn-IN" sz="3200" dirty="0">
                <a:solidFill>
                  <a:schemeClr val="bg1"/>
                </a:solidFill>
                <a:latin typeface="NikoshBAN" panose="02000000000000000000" pitchFamily="2" charset="0"/>
                <a:cs typeface="NikoshBAN" panose="02000000000000000000" pitchFamily="2" charset="0"/>
              </a:rPr>
              <a:t>ইংরেজ বনিকেরা ভারতবর্ষে ব্যবসা করতে এসে কালক্রমে বাণিজ্যের তুলাদন্ড রাজদন্ডে পরিনত হয়। ১৭৫৭ সালের ঐতিহাসিক পলাশির যুদ্ধের পর </a:t>
            </a:r>
            <a:r>
              <a:rPr lang="bn-IN" sz="3200" dirty="0" smtClean="0">
                <a:solidFill>
                  <a:schemeClr val="bg1"/>
                </a:solidFill>
                <a:latin typeface="NikoshBAN" panose="02000000000000000000" pitchFamily="2" charset="0"/>
                <a:cs typeface="NikoshBAN" panose="02000000000000000000" pitchFamily="2" charset="0"/>
              </a:rPr>
              <a:t>একশ বছরের </a:t>
            </a:r>
            <a:r>
              <a:rPr lang="bn-IN" sz="3200" dirty="0">
                <a:solidFill>
                  <a:schemeClr val="bg1"/>
                </a:solidFill>
                <a:latin typeface="NikoshBAN" panose="02000000000000000000" pitchFamily="2" charset="0"/>
                <a:cs typeface="NikoshBAN" panose="02000000000000000000" pitchFamily="2" charset="0"/>
              </a:rPr>
              <a:t>মধ্যে বিশাল ভারতবর্ষে ইংরেজদের সর্বময় প্রভুত্ব প্রতিষ্ঠিত হয়। ভারতবর্ষের প্রভু হয়ে ব্রিটিশ সরকার ভারতীয় মুসলমানদের বিরুদ্ধে পক্ষপাতমূলক আচরণ শুরু করে। ইংরেজেরা মুঘল শাসকদের নিকট থেকেই ক্ষমতা কেড়ে নিয়েছিল বলে মুসলমানদের মনে ছিল ক্ষোভের আগুন। মুসলমানরা ব্রিটিশ সরকারের বিরুদ্ধে সংগ্রামের প্রথম বহিঃপ্রকাশ </a:t>
            </a:r>
            <a:r>
              <a:rPr lang="bn-IN" sz="3200" dirty="0" smtClean="0">
                <a:solidFill>
                  <a:schemeClr val="bg1"/>
                </a:solidFill>
                <a:latin typeface="NikoshBAN" panose="02000000000000000000" pitchFamily="2" charset="0"/>
                <a:cs typeface="NikoshBAN" panose="02000000000000000000" pitchFamily="2" charset="0"/>
              </a:rPr>
              <a:t>ঘটায়</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সৈয়দ</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আহমদ</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শহিদ</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ব্রেলভী</a:t>
            </a:r>
            <a:r>
              <a:rPr lang="en-US" sz="3200" dirty="0" smtClean="0">
                <a:solidFill>
                  <a:schemeClr val="bg1"/>
                </a:solidFill>
                <a:latin typeface="NikoshBAN" panose="02000000000000000000" pitchFamily="2" charset="0"/>
                <a:cs typeface="NikoshBAN" panose="02000000000000000000" pitchFamily="2" charset="0"/>
              </a:rPr>
              <a:t>,</a:t>
            </a:r>
            <a:r>
              <a:rPr lang="bn-IN" sz="3200" dirty="0" smtClean="0">
                <a:solidFill>
                  <a:schemeClr val="bg1"/>
                </a:solidFill>
                <a:latin typeface="NikoshBAN" panose="02000000000000000000" pitchFamily="2" charset="0"/>
                <a:cs typeface="NikoshBAN" panose="02000000000000000000" pitchFamily="2" charset="0"/>
              </a:rPr>
              <a:t>হাজি </a:t>
            </a:r>
            <a:r>
              <a:rPr lang="bn-IN" sz="3200" dirty="0">
                <a:solidFill>
                  <a:schemeClr val="bg1"/>
                </a:solidFill>
                <a:latin typeface="NikoshBAN" panose="02000000000000000000" pitchFamily="2" charset="0"/>
                <a:cs typeface="NikoshBAN" panose="02000000000000000000" pitchFamily="2" charset="0"/>
              </a:rPr>
              <a:t>শরিয়তউল্লাহ ও শহিদ তিতুমীরের আন্দোলনের মাধ্যমে। তবে এসব আন্দোলন ক্ষুদ্র পরিসরে সংঘটিত হয়েছিল</a:t>
            </a:r>
            <a:r>
              <a:rPr lang="bn-IN" sz="3200" dirty="0" smtClean="0">
                <a:solidFill>
                  <a:schemeClr val="bg1"/>
                </a:solidFill>
                <a:latin typeface="NikoshBAN" panose="02000000000000000000" pitchFamily="2" charset="0"/>
                <a:cs typeface="NikoshBAN" panose="02000000000000000000" pitchFamily="2" charset="0"/>
              </a:rPr>
              <a:t>।</a:t>
            </a:r>
            <a:r>
              <a:rPr lang="en-US" sz="3200" dirty="0" smtClean="0">
                <a:solidFill>
                  <a:schemeClr val="bg1"/>
                </a:solidFill>
                <a:latin typeface="NikoshBAN" panose="02000000000000000000" pitchFamily="2" charset="0"/>
                <a:cs typeface="NikoshBAN" panose="02000000000000000000" pitchFamily="2" charset="0"/>
              </a:rPr>
              <a:t>(</a:t>
            </a:r>
            <a:r>
              <a:rPr lang="bn-IN" sz="3200" dirty="0" smtClean="0">
                <a:solidFill>
                  <a:schemeClr val="bg1"/>
                </a:solidFill>
                <a:latin typeface="NikoshBAN" panose="02000000000000000000" pitchFamily="2" charset="0"/>
                <a:cs typeface="NikoshBAN" panose="02000000000000000000" pitchFamily="2" charset="0"/>
              </a:rPr>
              <a:t>১৮৫৭-৫৮</a:t>
            </a:r>
            <a:r>
              <a:rPr lang="en-US" sz="3200" dirty="0" smtClean="0">
                <a:solidFill>
                  <a:schemeClr val="bg1"/>
                </a:solidFill>
                <a:latin typeface="NikoshBAN" panose="02000000000000000000" pitchFamily="2" charset="0"/>
                <a:cs typeface="NikoshBAN" panose="02000000000000000000" pitchFamily="2" charset="0"/>
              </a:rPr>
              <a:t>)</a:t>
            </a:r>
            <a:r>
              <a:rPr lang="bn-IN" sz="3200" dirty="0" smtClean="0">
                <a:solidFill>
                  <a:schemeClr val="bg1"/>
                </a:solidFill>
                <a:latin typeface="NikoshBAN" panose="02000000000000000000" pitchFamily="2" charset="0"/>
                <a:cs typeface="NikoshBAN" panose="02000000000000000000" pitchFamily="2" charset="0"/>
              </a:rPr>
              <a:t>সালের </a:t>
            </a:r>
            <a:r>
              <a:rPr lang="bn-IN" sz="3200" dirty="0">
                <a:solidFill>
                  <a:schemeClr val="bg1"/>
                </a:solidFill>
                <a:latin typeface="NikoshBAN" panose="02000000000000000000" pitchFamily="2" charset="0"/>
                <a:cs typeface="NikoshBAN" panose="02000000000000000000" pitchFamily="2" charset="0"/>
              </a:rPr>
              <a:t>সিপাহি বিপ্লব ছিল সর্বভারতীয় আন্দোলন। এ বিপ্লব বা বিদ্রোহকে ভারতের প্রথম স্বাধীনতা যুদ্ধও বলা হয়। হিন্দু-মুসলিম উভয় সম্প্রদায়ের সিপাহিরাই এতে অংশ নেয়। </a:t>
            </a:r>
            <a:r>
              <a:rPr lang="bn-IN" sz="3200" dirty="0" smtClean="0">
                <a:solidFill>
                  <a:schemeClr val="bg1"/>
                </a:solidFill>
                <a:latin typeface="NikoshBAN" panose="02000000000000000000" pitchFamily="2" charset="0"/>
                <a:cs typeface="NikoshBAN" panose="02000000000000000000" pitchFamily="2" charset="0"/>
              </a:rPr>
              <a:t>ভারতবর্ষের </a:t>
            </a:r>
            <a:r>
              <a:rPr lang="bn-IN" sz="3200" dirty="0">
                <a:solidFill>
                  <a:schemeClr val="bg1"/>
                </a:solidFill>
                <a:latin typeface="NikoshBAN" panose="02000000000000000000" pitchFamily="2" charset="0"/>
                <a:cs typeface="NikoshBAN" panose="02000000000000000000" pitchFamily="2" charset="0"/>
              </a:rPr>
              <a:t>ইতিহাসে সিপাহি বিপ্লব খুবই গুরুত্বপূর্ণ ঘটনা।  </a:t>
            </a:r>
          </a:p>
        </p:txBody>
      </p:sp>
    </p:spTree>
    <p:extLst>
      <p:ext uri="{BB962C8B-B14F-4D97-AF65-F5344CB8AC3E}">
        <p14:creationId xmlns:p14="http://schemas.microsoft.com/office/powerpoint/2010/main" val="671351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90253" y="273356"/>
            <a:ext cx="3622964" cy="122689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কারণসমূহ</a:t>
            </a:r>
            <a:endParaRPr lang="en-US"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 name="Rounded Rectangle 3"/>
          <p:cNvSpPr/>
          <p:nvPr/>
        </p:nvSpPr>
        <p:spPr>
          <a:xfrm>
            <a:off x="3020291" y="1733236"/>
            <a:ext cx="8866910" cy="4875267"/>
          </a:xfrm>
          <a:prstGeom prst="roundRect">
            <a:avLst/>
          </a:prstGeom>
          <a:blipFill>
            <a:blip r:embed="rId2"/>
            <a:tile tx="0" ty="0" sx="100000" sy="100000" flip="none" algn="tl"/>
          </a:blipFill>
          <a:ln w="76200"/>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ln/>
                <a:solidFill>
                  <a:srgbClr val="000000"/>
                </a:solidFill>
                <a:latin typeface="NikoshBAN" panose="02000000000000000000" pitchFamily="2" charset="0"/>
                <a:cs typeface="NikoshBAN" panose="02000000000000000000" pitchFamily="2" charset="0"/>
              </a:rPr>
              <a:t>পলাশির যুদ্ধের </a:t>
            </a:r>
            <a:r>
              <a:rPr lang="bn-IN" sz="3200" dirty="0" smtClean="0">
                <a:ln/>
                <a:solidFill>
                  <a:srgbClr val="000000"/>
                </a:solidFill>
                <a:latin typeface="NikoshBAN" panose="02000000000000000000" pitchFamily="2" charset="0"/>
                <a:cs typeface="NikoshBAN" panose="02000000000000000000" pitchFamily="2" charset="0"/>
              </a:rPr>
              <a:t>পর থেকে </a:t>
            </a:r>
            <a:r>
              <a:rPr lang="en-US" sz="3200" dirty="0" smtClean="0">
                <a:ln/>
                <a:solidFill>
                  <a:srgbClr val="000000"/>
                </a:solidFill>
                <a:latin typeface="NikoshBAN" panose="02000000000000000000" pitchFamily="2" charset="0"/>
                <a:cs typeface="NikoshBAN" panose="02000000000000000000" pitchFamily="2" charset="0"/>
              </a:rPr>
              <a:t>এ </a:t>
            </a:r>
            <a:r>
              <a:rPr lang="bn-IN" sz="3200" dirty="0" smtClean="0">
                <a:ln/>
                <a:solidFill>
                  <a:srgbClr val="000000"/>
                </a:solidFill>
                <a:latin typeface="NikoshBAN" panose="02000000000000000000" pitchFamily="2" charset="0"/>
                <a:cs typeface="NikoshBAN" panose="02000000000000000000" pitchFamily="2" charset="0"/>
              </a:rPr>
              <a:t>দেশে ইংরেজ কোম্পানির আধিপত্য খুব দ্রুততার সাথে বিস্তৃতি হয়। ইংরেজগণ ছলে</a:t>
            </a:r>
            <a:r>
              <a:rPr lang="en-US" sz="3200" dirty="0" smtClean="0">
                <a:ln/>
                <a:solidFill>
                  <a:srgbClr val="000000"/>
                </a:solidFill>
                <a:latin typeface="NikoshBAN" panose="02000000000000000000" pitchFamily="2" charset="0"/>
                <a:cs typeface="NikoshBAN" panose="02000000000000000000" pitchFamily="2" charset="0"/>
              </a:rPr>
              <a:t>-</a:t>
            </a:r>
            <a:r>
              <a:rPr lang="bn-IN" sz="3200" dirty="0" smtClean="0">
                <a:ln/>
                <a:solidFill>
                  <a:srgbClr val="000000"/>
                </a:solidFill>
                <a:latin typeface="NikoshBAN" panose="02000000000000000000" pitchFamily="2" charset="0"/>
                <a:cs typeface="NikoshBAN" panose="02000000000000000000" pitchFamily="2" charset="0"/>
              </a:rPr>
              <a:t>বলে,</a:t>
            </a:r>
            <a:r>
              <a:rPr lang="en-US" sz="3200" dirty="0" err="1" smtClean="0">
                <a:ln/>
                <a:solidFill>
                  <a:srgbClr val="000000"/>
                </a:solidFill>
                <a:latin typeface="NikoshBAN" panose="02000000000000000000" pitchFamily="2" charset="0"/>
                <a:cs typeface="NikoshBAN" panose="02000000000000000000" pitchFamily="2" charset="0"/>
              </a:rPr>
              <a:t>কলে</a:t>
            </a:r>
            <a:r>
              <a:rPr lang="en-US" sz="3200" dirty="0" smtClean="0">
                <a:ln/>
                <a:solidFill>
                  <a:srgbClr val="000000"/>
                </a:solidFill>
                <a:latin typeface="NikoshBAN" panose="02000000000000000000" pitchFamily="2" charset="0"/>
                <a:cs typeface="NikoshBAN" panose="02000000000000000000" pitchFamily="2" charset="0"/>
              </a:rPr>
              <a:t>-</a:t>
            </a:r>
            <a:r>
              <a:rPr lang="bn-IN" sz="3200" dirty="0" smtClean="0">
                <a:ln/>
                <a:solidFill>
                  <a:srgbClr val="000000"/>
                </a:solidFill>
                <a:latin typeface="NikoshBAN" panose="02000000000000000000" pitchFamily="2" charset="0"/>
                <a:cs typeface="NikoshBAN" panose="02000000000000000000" pitchFamily="2" charset="0"/>
              </a:rPr>
              <a:t>কৌশলে দেশীয় রাজন্যবর্গের রাজ্য শাসনে হস্তক্ষেপ করতে থাকে। এর ফলে দেশীয় শাসকগণ ক্ষমতা হারিয়ে ইংরেজদের উপর নির্ভরশীল হয়ে পড়ে। </a:t>
            </a:r>
            <a:r>
              <a:rPr lang="bn-IN" sz="3200" b="1" dirty="0" smtClean="0">
                <a:ln/>
                <a:solidFill>
                  <a:srgbClr val="000000"/>
                </a:solidFill>
                <a:latin typeface="NikoshBAN" panose="02000000000000000000" pitchFamily="2" charset="0"/>
                <a:cs typeface="NikoshBAN" panose="02000000000000000000" pitchFamily="2" charset="0"/>
              </a:rPr>
              <a:t>লর্ড ক্লাইভের দ্বৈতশাসন</a:t>
            </a:r>
            <a:r>
              <a:rPr lang="bn-IN" sz="3200" dirty="0" smtClean="0">
                <a:ln/>
                <a:solidFill>
                  <a:srgbClr val="000000"/>
                </a:solidFill>
                <a:latin typeface="NikoshBAN" panose="02000000000000000000" pitchFamily="2" charset="0"/>
                <a:cs typeface="NikoshBAN" panose="02000000000000000000" pitchFamily="2" charset="0"/>
              </a:rPr>
              <a:t> ও </a:t>
            </a:r>
            <a:r>
              <a:rPr lang="bn-IN" sz="3200" b="1" dirty="0" smtClean="0">
                <a:ln/>
                <a:solidFill>
                  <a:srgbClr val="000000"/>
                </a:solidFill>
                <a:latin typeface="NikoshBAN" panose="02000000000000000000" pitchFamily="2" charset="0"/>
                <a:cs typeface="NikoshBAN" panose="02000000000000000000" pitchFamily="2" charset="0"/>
              </a:rPr>
              <a:t>লর্ড ওয়েলসলির অধীনতামূলক মিত্রতা নীতি </a:t>
            </a:r>
            <a:r>
              <a:rPr lang="bn-IN" sz="3200" dirty="0" smtClean="0">
                <a:ln/>
                <a:solidFill>
                  <a:srgbClr val="000000"/>
                </a:solidFill>
                <a:latin typeface="NikoshBAN" panose="02000000000000000000" pitchFamily="2" charset="0"/>
                <a:cs typeface="NikoshBAN" panose="02000000000000000000" pitchFamily="2" charset="0"/>
              </a:rPr>
              <a:t>ছিল এর সবচেয়ে বড়ো উদাহরন। এ নীতির ফলে দেশীয় শাসকগোষ্ঠি রাজনৈতিক ক্ষমতা হারিয়ে দিশেহারা হয়ে পড়ে এবং এর প্রতিকারের জন্য একটি </a:t>
            </a:r>
            <a:r>
              <a:rPr lang="bn-IN" sz="3200" b="1" dirty="0" smtClean="0">
                <a:ln/>
                <a:solidFill>
                  <a:srgbClr val="000000"/>
                </a:solidFill>
                <a:latin typeface="NikoshBAN" panose="02000000000000000000" pitchFamily="2" charset="0"/>
                <a:cs typeface="NikoshBAN" panose="02000000000000000000" pitchFamily="2" charset="0"/>
              </a:rPr>
              <a:t>মিত্র সংঘ গঠন </a:t>
            </a:r>
            <a:r>
              <a:rPr lang="bn-IN" sz="3200" dirty="0" smtClean="0">
                <a:ln/>
                <a:solidFill>
                  <a:srgbClr val="000000"/>
                </a:solidFill>
                <a:latin typeface="NikoshBAN" panose="02000000000000000000" pitchFamily="2" charset="0"/>
                <a:cs typeface="NikoshBAN" panose="02000000000000000000" pitchFamily="2" charset="0"/>
              </a:rPr>
              <a:t>করে। </a:t>
            </a:r>
            <a:r>
              <a:rPr lang="bn-IN" sz="3200" b="1" dirty="0" smtClean="0">
                <a:ln/>
                <a:solidFill>
                  <a:srgbClr val="000000"/>
                </a:solidFill>
                <a:latin typeface="NikoshBAN" panose="02000000000000000000" pitchFamily="2" charset="0"/>
                <a:cs typeface="NikoshBAN" panose="02000000000000000000" pitchFamily="2" charset="0"/>
              </a:rPr>
              <a:t>লর্ড হেস্টিংস</a:t>
            </a:r>
            <a:r>
              <a:rPr lang="bn-IN" sz="3200" dirty="0" smtClean="0">
                <a:ln/>
                <a:solidFill>
                  <a:srgbClr val="000000"/>
                </a:solidFill>
                <a:latin typeface="NikoshBAN" panose="02000000000000000000" pitchFamily="2" charset="0"/>
                <a:cs typeface="NikoshBAN" panose="02000000000000000000" pitchFamily="2" charset="0"/>
              </a:rPr>
              <a:t> এর কুটনীতির ফলে এ প্রচেষ্টা ব্যর্থ হওয়ায় ইংরেজদের প্রতি দেশীয় রাজন্যবর্গের ক্ষোভ বাড়তে থাকে। </a:t>
            </a:r>
            <a:r>
              <a:rPr lang="en-US" sz="3200" dirty="0" smtClean="0">
                <a:ln/>
                <a:solidFill>
                  <a:srgbClr val="000000"/>
                </a:solidFill>
                <a:latin typeface="NikoshBAN" panose="02000000000000000000" pitchFamily="2" charset="0"/>
                <a:cs typeface="NikoshBAN" panose="02000000000000000000" pitchFamily="2" charset="0"/>
              </a:rPr>
              <a:t> </a:t>
            </a:r>
            <a:endParaRPr lang="en-US" sz="3200" dirty="0"/>
          </a:p>
        </p:txBody>
      </p:sp>
      <p:sp>
        <p:nvSpPr>
          <p:cNvPr id="5" name="Frame 4"/>
          <p:cNvSpPr/>
          <p:nvPr/>
        </p:nvSpPr>
        <p:spPr>
          <a:xfrm>
            <a:off x="5694216" y="542750"/>
            <a:ext cx="3810002" cy="957499"/>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5791198" y="667556"/>
            <a:ext cx="3616038" cy="707886"/>
          </a:xfrm>
          <a:prstGeom prst="rect">
            <a:avLst/>
          </a:prstGeom>
          <a:solidFill>
            <a:srgbClr val="00B050"/>
          </a:solidFill>
        </p:spPr>
        <p:txBody>
          <a:bodyPr wrap="square">
            <a:spAutoFit/>
          </a:bodyPr>
          <a:lstStyle/>
          <a:p>
            <a:r>
              <a:rPr lang="bn-IN" sz="4000" b="1" dirty="0" smtClean="0">
                <a:ln w="10160">
                  <a:solidFill>
                    <a:schemeClr val="accent5"/>
                  </a:solidFill>
                  <a:prstDash val="solid"/>
                </a:ln>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 রাজনৈতিক কারণ</a:t>
            </a:r>
            <a:endParaRPr lang="en-US" sz="4000" b="1" dirty="0">
              <a:ln w="10160">
                <a:solidFill>
                  <a:schemeClr val="accent5"/>
                </a:solidFill>
                <a:prstDash val="solid"/>
              </a:ln>
              <a:effectLst>
                <a:outerShdw blurRad="38100" dist="22860" dir="5400000" algn="tl" rotWithShape="0">
                  <a:srgbClr val="000000">
                    <a:alpha val="30000"/>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654" y="1136074"/>
            <a:ext cx="1797628" cy="144087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82" y="2859087"/>
            <a:ext cx="1905000" cy="1546658"/>
          </a:xfrm>
          <a:prstGeom prst="rect">
            <a:avLst/>
          </a:prstGeom>
        </p:spPr>
      </p:pic>
      <p:sp>
        <p:nvSpPr>
          <p:cNvPr id="8" name="TextBox 7"/>
          <p:cNvSpPr txBox="1"/>
          <p:nvPr/>
        </p:nvSpPr>
        <p:spPr>
          <a:xfrm>
            <a:off x="668482" y="2489755"/>
            <a:ext cx="1828800" cy="369332"/>
          </a:xfrm>
          <a:prstGeom prst="rect">
            <a:avLst/>
          </a:prstGeom>
          <a:noFill/>
        </p:spPr>
        <p:txBody>
          <a:bodyPr wrap="square" rtlCol="0">
            <a:prstTxWarp prst="textPlain">
              <a:avLst/>
            </a:prstTxWarp>
            <a:spAutoFit/>
          </a:bodyPr>
          <a:lstStyle/>
          <a:p>
            <a:pPr algn="ctr"/>
            <a:r>
              <a:rPr lang="bn-IN" b="1" dirty="0">
                <a:ln/>
                <a:latin typeface="NikoshBAN" panose="02000000000000000000" pitchFamily="2" charset="0"/>
                <a:cs typeface="NikoshBAN" panose="02000000000000000000" pitchFamily="2" charset="0"/>
              </a:rPr>
              <a:t>লর্ড </a:t>
            </a:r>
            <a:r>
              <a:rPr lang="bn-IN" b="1" dirty="0" smtClean="0">
                <a:ln/>
                <a:latin typeface="NikoshBAN" panose="02000000000000000000" pitchFamily="2" charset="0"/>
                <a:cs typeface="NikoshBAN" panose="02000000000000000000" pitchFamily="2" charset="0"/>
              </a:rPr>
              <a:t>ক্লাইভ</a:t>
            </a:r>
            <a:endParaRPr lang="en-US" dirty="0"/>
          </a:p>
        </p:txBody>
      </p:sp>
      <p:sp>
        <p:nvSpPr>
          <p:cNvPr id="9" name="TextBox 8"/>
          <p:cNvSpPr txBox="1"/>
          <p:nvPr/>
        </p:nvSpPr>
        <p:spPr>
          <a:xfrm>
            <a:off x="630382" y="4318555"/>
            <a:ext cx="1905000" cy="369332"/>
          </a:xfrm>
          <a:prstGeom prst="rect">
            <a:avLst/>
          </a:prstGeom>
          <a:noFill/>
        </p:spPr>
        <p:txBody>
          <a:bodyPr wrap="square" rtlCol="0">
            <a:prstTxWarp prst="textPlain">
              <a:avLst/>
            </a:prstTxWarp>
            <a:spAutoFit/>
          </a:bodyPr>
          <a:lstStyle/>
          <a:p>
            <a:r>
              <a:rPr lang="bn-IN" b="1" dirty="0">
                <a:ln/>
                <a:latin typeface="NikoshBAN" panose="02000000000000000000" pitchFamily="2" charset="0"/>
                <a:cs typeface="NikoshBAN" panose="02000000000000000000" pitchFamily="2" charset="0"/>
              </a:rPr>
              <a:t>লর্ড </a:t>
            </a:r>
            <a:r>
              <a:rPr lang="bn-IN" b="1" dirty="0" smtClean="0">
                <a:ln/>
                <a:latin typeface="NikoshBAN" panose="02000000000000000000" pitchFamily="2" charset="0"/>
                <a:cs typeface="NikoshBAN" panose="02000000000000000000" pitchFamily="2" charset="0"/>
              </a:rPr>
              <a:t>ওয়েলসলি</a:t>
            </a:r>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182" y="4687887"/>
            <a:ext cx="1943100" cy="1643640"/>
          </a:xfrm>
          <a:prstGeom prst="rect">
            <a:avLst/>
          </a:prstGeom>
        </p:spPr>
      </p:pic>
      <p:sp>
        <p:nvSpPr>
          <p:cNvPr id="11" name="TextBox 10"/>
          <p:cNvSpPr txBox="1"/>
          <p:nvPr/>
        </p:nvSpPr>
        <p:spPr>
          <a:xfrm>
            <a:off x="535132" y="6304806"/>
            <a:ext cx="1981200" cy="369332"/>
          </a:xfrm>
          <a:prstGeom prst="rect">
            <a:avLst/>
          </a:prstGeom>
          <a:noFill/>
        </p:spPr>
        <p:txBody>
          <a:bodyPr wrap="square" rtlCol="0">
            <a:prstTxWarp prst="textPlain">
              <a:avLst/>
            </a:prstTxWarp>
            <a:spAutoFit/>
          </a:bodyPr>
          <a:lstStyle/>
          <a:p>
            <a:r>
              <a:rPr lang="bn-IN" b="1" dirty="0">
                <a:ln/>
                <a:latin typeface="NikoshBAN" panose="02000000000000000000" pitchFamily="2" charset="0"/>
                <a:cs typeface="NikoshBAN" panose="02000000000000000000" pitchFamily="2" charset="0"/>
              </a:rPr>
              <a:t>লর্ড হেস্টিংস</a:t>
            </a:r>
            <a:endParaRPr lang="en-US" b="1" dirty="0"/>
          </a:p>
        </p:txBody>
      </p:sp>
    </p:spTree>
    <p:extLst>
      <p:ext uri="{BB962C8B-B14F-4D97-AF65-F5344CB8AC3E}">
        <p14:creationId xmlns:p14="http://schemas.microsoft.com/office/powerpoint/2010/main" val="315990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2961411" y="1131107"/>
            <a:ext cx="3647208" cy="872836"/>
          </a:xfrm>
          <a:prstGeom prst="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ounded Rectangle 2"/>
          <p:cNvSpPr/>
          <p:nvPr/>
        </p:nvSpPr>
        <p:spPr>
          <a:xfrm>
            <a:off x="2743199" y="2123331"/>
            <a:ext cx="9185565" cy="4512996"/>
          </a:xfrm>
          <a:prstGeom prst="roundRect">
            <a:avLst/>
          </a:prstGeom>
          <a:solidFill>
            <a:schemeClr val="accent5">
              <a:lumMod val="40000"/>
              <a:lumOff val="60000"/>
            </a:schemeClr>
          </a:solidFill>
          <a:ln w="38100">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dirty="0" smtClean="0">
                <a:ln/>
                <a:solidFill>
                  <a:srgbClr val="000000"/>
                </a:solidFill>
                <a:latin typeface="NikoshBAN" panose="02000000000000000000" pitchFamily="2" charset="0"/>
                <a:cs typeface="NikoshBAN" panose="02000000000000000000" pitchFamily="2" charset="0"/>
              </a:rPr>
              <a:t> </a:t>
            </a:r>
            <a:r>
              <a:rPr lang="bn-IN" sz="3200" b="1" dirty="0" smtClean="0">
                <a:ln/>
                <a:solidFill>
                  <a:srgbClr val="000000"/>
                </a:solidFill>
                <a:latin typeface="NikoshBAN" panose="02000000000000000000" pitchFamily="2" charset="0"/>
                <a:cs typeface="NikoshBAN" panose="02000000000000000000" pitchFamily="2" charset="0"/>
              </a:rPr>
              <a:t>লর্ড ডালহৌসির স্বত্ববিলোপ নীতির </a:t>
            </a:r>
            <a:r>
              <a:rPr lang="bn-IN" sz="3200" dirty="0" smtClean="0">
                <a:ln/>
                <a:solidFill>
                  <a:srgbClr val="000000"/>
                </a:solidFill>
                <a:latin typeface="NikoshBAN" panose="02000000000000000000" pitchFamily="2" charset="0"/>
                <a:cs typeface="NikoshBAN" panose="02000000000000000000" pitchFamily="2" charset="0"/>
              </a:rPr>
              <a:t>মূল কথা ছিল </a:t>
            </a:r>
            <a:r>
              <a:rPr lang="bn-IN" sz="3200" b="1" dirty="0" smtClean="0">
                <a:ln/>
                <a:solidFill>
                  <a:srgbClr val="000000"/>
                </a:solidFill>
                <a:latin typeface="NikoshBAN" panose="02000000000000000000" pitchFamily="2" charset="0"/>
                <a:cs typeface="NikoshBAN" panose="02000000000000000000" pitchFamily="2" charset="0"/>
              </a:rPr>
              <a:t>কোন রাজা যদি মারা যায় তার ঔরসজাত সন্তান না থাকে তাহলে কোন অবস্থায় দত্তক পুত্র তার পরবর্তী উত্তরাধিকারী হতে পারবে না</a:t>
            </a:r>
            <a:r>
              <a:rPr lang="bn-IN" sz="3200" dirty="0" smtClean="0">
                <a:ln/>
                <a:solidFill>
                  <a:srgbClr val="000000"/>
                </a:solidFill>
                <a:latin typeface="NikoshBAN" panose="02000000000000000000" pitchFamily="2" charset="0"/>
                <a:cs typeface="NikoshBAN" panose="02000000000000000000" pitchFamily="2" charset="0"/>
              </a:rPr>
              <a:t>। ভারতীয় রাজাদের বহুদিনের প্রথা ছিল দত্তক পুত্র গ্রহন করা। লর্ড ডালহৌসির এই কুখ্যাত নীতির পশ্চাতে উদ্দেশ্য ভারতীয় সম্পদ লুট করা। ফলে </a:t>
            </a:r>
            <a:r>
              <a:rPr lang="bn-IN" sz="3200" b="1" dirty="0" smtClean="0">
                <a:ln/>
                <a:solidFill>
                  <a:srgbClr val="000000"/>
                </a:solidFill>
                <a:latin typeface="NikoshBAN" panose="02000000000000000000" pitchFamily="2" charset="0"/>
                <a:cs typeface="NikoshBAN" panose="02000000000000000000" pitchFamily="2" charset="0"/>
              </a:rPr>
              <a:t>সাতারা</a:t>
            </a:r>
            <a:r>
              <a:rPr lang="bn-IN" sz="3200" dirty="0" smtClean="0">
                <a:ln/>
                <a:solidFill>
                  <a:srgbClr val="000000"/>
                </a:solidFill>
                <a:latin typeface="NikoshBAN" panose="02000000000000000000" pitchFamily="2" charset="0"/>
                <a:cs typeface="NikoshBAN" panose="02000000000000000000" pitchFamily="2" charset="0"/>
              </a:rPr>
              <a:t>, </a:t>
            </a:r>
            <a:r>
              <a:rPr lang="bn-IN" sz="3200" b="1" dirty="0" smtClean="0">
                <a:ln/>
                <a:solidFill>
                  <a:srgbClr val="000000"/>
                </a:solidFill>
                <a:latin typeface="NikoshBAN" panose="02000000000000000000" pitchFamily="2" charset="0"/>
                <a:cs typeface="NikoshBAN" panose="02000000000000000000" pitchFamily="2" charset="0"/>
              </a:rPr>
              <a:t>নাগপুর</a:t>
            </a:r>
            <a:r>
              <a:rPr lang="bn-IN" sz="3200" dirty="0" smtClean="0">
                <a:ln/>
                <a:solidFill>
                  <a:srgbClr val="000000"/>
                </a:solidFill>
                <a:latin typeface="NikoshBAN" panose="02000000000000000000" pitchFamily="2" charset="0"/>
                <a:cs typeface="NikoshBAN" panose="02000000000000000000" pitchFamily="2" charset="0"/>
              </a:rPr>
              <a:t>, </a:t>
            </a:r>
            <a:r>
              <a:rPr lang="bn-IN" sz="3200" b="1" dirty="0" smtClean="0">
                <a:ln/>
                <a:solidFill>
                  <a:srgbClr val="000000"/>
                </a:solidFill>
                <a:latin typeface="NikoshBAN" panose="02000000000000000000" pitchFamily="2" charset="0"/>
                <a:cs typeface="NikoshBAN" panose="02000000000000000000" pitchFamily="2" charset="0"/>
              </a:rPr>
              <a:t>সম্বলপুর</a:t>
            </a:r>
            <a:r>
              <a:rPr lang="bn-IN" sz="3200" dirty="0" smtClean="0">
                <a:ln/>
                <a:solidFill>
                  <a:srgbClr val="000000"/>
                </a:solidFill>
                <a:latin typeface="NikoshBAN" panose="02000000000000000000" pitchFamily="2" charset="0"/>
                <a:cs typeface="NikoshBAN" panose="02000000000000000000" pitchFamily="2" charset="0"/>
              </a:rPr>
              <a:t>, </a:t>
            </a:r>
            <a:r>
              <a:rPr lang="bn-IN" sz="3200" b="1" dirty="0" smtClean="0">
                <a:ln/>
                <a:solidFill>
                  <a:srgbClr val="000000"/>
                </a:solidFill>
                <a:latin typeface="NikoshBAN" panose="02000000000000000000" pitchFamily="2" charset="0"/>
                <a:cs typeface="NikoshBAN" panose="02000000000000000000" pitchFamily="2" charset="0"/>
              </a:rPr>
              <a:t>ঝাঁসিসহ</a:t>
            </a:r>
            <a:r>
              <a:rPr lang="bn-IN" sz="3200" dirty="0" smtClean="0">
                <a:ln/>
                <a:solidFill>
                  <a:srgbClr val="000000"/>
                </a:solidFill>
                <a:latin typeface="NikoshBAN" panose="02000000000000000000" pitchFamily="2" charset="0"/>
                <a:cs typeface="NikoshBAN" panose="02000000000000000000" pitchFamily="2" charset="0"/>
              </a:rPr>
              <a:t> কয়েকটি রাজ্য ব্রিটিশ সাম্রাজ্যভুক্ত হয়। সম্রাট বাহাদুর শাহকে রাজপ্রাসাদ থেকে বিতাড়নের পরিকল্পনা বুঝতে পেরে দেশীয় সিপাহি, কর্মকর্তা, কর্মচারী ও জনগণ তাদের কবল থেকে মুক্তিলাভের উপায় খুঁজতে থাকে।   </a:t>
            </a:r>
            <a:endParaRPr lang="en-US" sz="3200" dirty="0">
              <a:ln/>
              <a:solidFill>
                <a:srgbClr val="000000"/>
              </a:solidFill>
              <a:latin typeface="NikoshBAN" panose="02000000000000000000" pitchFamily="2" charset="0"/>
              <a:cs typeface="NikoshBAN" panose="02000000000000000000" pitchFamily="2" charset="0"/>
            </a:endParaRPr>
          </a:p>
        </p:txBody>
      </p:sp>
      <p:sp>
        <p:nvSpPr>
          <p:cNvPr id="4" name="Rectangle 3"/>
          <p:cNvSpPr/>
          <p:nvPr/>
        </p:nvSpPr>
        <p:spPr>
          <a:xfrm>
            <a:off x="3068783" y="1213582"/>
            <a:ext cx="3432464" cy="707886"/>
          </a:xfrm>
          <a:prstGeom prst="rect">
            <a:avLst/>
          </a:prstGeom>
          <a:solidFill>
            <a:srgbClr val="FF0000"/>
          </a:solidFill>
        </p:spPr>
        <p:txBody>
          <a:bodyPr wrap="square">
            <a:spAutoFit/>
          </a:bodyPr>
          <a:lstStyle/>
          <a:p>
            <a:r>
              <a:rPr lang="bn-IN"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(১) স্বত্ববিলোপ নীতি</a:t>
            </a:r>
            <a:endPar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609" y="2490843"/>
            <a:ext cx="1933575" cy="1888986"/>
          </a:xfrm>
          <a:prstGeom prst="rect">
            <a:avLst/>
          </a:prstGeom>
        </p:spPr>
      </p:pic>
      <p:sp>
        <p:nvSpPr>
          <p:cNvPr id="6" name="TextBox 5"/>
          <p:cNvSpPr txBox="1"/>
          <p:nvPr/>
        </p:nvSpPr>
        <p:spPr>
          <a:xfrm>
            <a:off x="525608" y="4298493"/>
            <a:ext cx="1933575" cy="412051"/>
          </a:xfrm>
          <a:prstGeom prst="rect">
            <a:avLst/>
          </a:prstGeom>
          <a:noFill/>
        </p:spPr>
        <p:txBody>
          <a:bodyPr wrap="square" rtlCol="0">
            <a:prstTxWarp prst="textPlain">
              <a:avLst/>
            </a:prstTxWarp>
            <a:spAutoFit/>
          </a:bodyPr>
          <a:lstStyle/>
          <a:p>
            <a:r>
              <a:rPr lang="bn-IN" b="1" dirty="0">
                <a:ln/>
                <a:latin typeface="NikoshBAN" panose="02000000000000000000" pitchFamily="2" charset="0"/>
                <a:cs typeface="NikoshBAN" panose="02000000000000000000" pitchFamily="2" charset="0"/>
              </a:rPr>
              <a:t>লর্ড </a:t>
            </a:r>
            <a:r>
              <a:rPr lang="bn-IN" b="1" dirty="0" smtClean="0">
                <a:ln/>
                <a:latin typeface="NikoshBAN" panose="02000000000000000000" pitchFamily="2" charset="0"/>
                <a:cs typeface="NikoshBAN" panose="02000000000000000000" pitchFamily="2" charset="0"/>
              </a:rPr>
              <a:t>ডালহৌসি</a:t>
            </a:r>
            <a:endParaRPr lang="en-US" dirty="0"/>
          </a:p>
        </p:txBody>
      </p:sp>
    </p:spTree>
    <p:extLst>
      <p:ext uri="{BB962C8B-B14F-4D97-AF65-F5344CB8AC3E}">
        <p14:creationId xmlns:p14="http://schemas.microsoft.com/office/powerpoint/2010/main" val="3837839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3629891" y="1274618"/>
            <a:ext cx="6012873" cy="955964"/>
          </a:xfrm>
          <a:prstGeom prst="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3754579" y="1408971"/>
            <a:ext cx="5791203" cy="707886"/>
          </a:xfrm>
          <a:prstGeom prst="rect">
            <a:avLst/>
          </a:prstGeom>
          <a:solidFill>
            <a:srgbClr val="002060"/>
          </a:solidFill>
        </p:spPr>
        <p:txBody>
          <a:bodyPr wrap="square">
            <a:spAutoFit/>
          </a:bodyPr>
          <a:lstStyle/>
          <a:p>
            <a:r>
              <a:rPr lang="bn-IN" sz="4000" b="1" dirty="0" smtClean="0">
                <a:ln w="0"/>
                <a:latin typeface="NikoshBAN" panose="02000000000000000000" pitchFamily="2" charset="0"/>
                <a:cs typeface="NikoshBAN" panose="02000000000000000000" pitchFamily="2" charset="0"/>
              </a:rPr>
              <a:t>(২) উচ্চ রাজ পদ থেকে ভারতীয় বাদ</a:t>
            </a:r>
            <a:endParaRPr lang="en-US" sz="4000" b="1" dirty="0">
              <a:ln w="0"/>
            </a:endParaRPr>
          </a:p>
        </p:txBody>
      </p:sp>
      <p:sp>
        <p:nvSpPr>
          <p:cNvPr id="4" name="Rounded Rectangle 3"/>
          <p:cNvSpPr/>
          <p:nvPr/>
        </p:nvSpPr>
        <p:spPr>
          <a:xfrm>
            <a:off x="3754579" y="2590799"/>
            <a:ext cx="7557656" cy="272934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ln/>
                <a:solidFill>
                  <a:srgbClr val="000000"/>
                </a:solidFill>
                <a:latin typeface="NikoshBAN" panose="02000000000000000000" pitchFamily="2" charset="0"/>
                <a:cs typeface="NikoshBAN" panose="02000000000000000000" pitchFamily="2" charset="0"/>
              </a:rPr>
              <a:t>আঠারো শতকের শেষ দিকে </a:t>
            </a:r>
            <a:r>
              <a:rPr lang="bn-IN" sz="3200" b="1" dirty="0" smtClean="0">
                <a:ln/>
                <a:solidFill>
                  <a:srgbClr val="000000"/>
                </a:solidFill>
                <a:latin typeface="NikoshBAN" panose="02000000000000000000" pitchFamily="2" charset="0"/>
                <a:cs typeface="NikoshBAN" panose="02000000000000000000" pitchFamily="2" charset="0"/>
              </a:rPr>
              <a:t>লর্ড কর্নওয়ালিসের </a:t>
            </a:r>
            <a:r>
              <a:rPr lang="bn-IN" sz="3200" dirty="0" smtClean="0">
                <a:ln/>
                <a:solidFill>
                  <a:srgbClr val="000000"/>
                </a:solidFill>
                <a:latin typeface="NikoshBAN" panose="02000000000000000000" pitchFamily="2" charset="0"/>
                <a:cs typeface="NikoshBAN" panose="02000000000000000000" pitchFamily="2" charset="0"/>
              </a:rPr>
              <a:t>শাসন সংস্কারে ভারতীয়দের বিশেষ করে মুসলমানদের উচ্চ রাজপদ থেকে বাদ দেওয়া হয়। </a:t>
            </a:r>
            <a:r>
              <a:rPr lang="bn-IN" sz="3200" b="1" dirty="0" smtClean="0">
                <a:ln/>
                <a:solidFill>
                  <a:srgbClr val="000000"/>
                </a:solidFill>
                <a:latin typeface="NikoshBAN" panose="02000000000000000000" pitchFamily="2" charset="0"/>
                <a:cs typeface="NikoshBAN" panose="02000000000000000000" pitchFamily="2" charset="0"/>
              </a:rPr>
              <a:t>ফার্সি শিক্ষার বিলুপ্ত ঘটে এবং ইংরেজি শিক্ষা চালু করা হয়</a:t>
            </a:r>
            <a:r>
              <a:rPr lang="bn-IN" sz="3200" dirty="0" smtClean="0">
                <a:ln/>
                <a:solidFill>
                  <a:srgbClr val="000000"/>
                </a:solidFill>
                <a:latin typeface="NikoshBAN" panose="02000000000000000000" pitchFamily="2" charset="0"/>
                <a:cs typeface="NikoshBAN" panose="02000000000000000000" pitchFamily="2" charset="0"/>
              </a:rPr>
              <a:t>। ফলে ইংরেজি শিক্ষা না জানা মুসলমান রাজকর্মচারিগণ সরকারি চাকরি হারায়।</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918" y="2755321"/>
            <a:ext cx="2074718" cy="2400300"/>
          </a:xfrm>
          <a:prstGeom prst="rect">
            <a:avLst/>
          </a:prstGeom>
        </p:spPr>
      </p:pic>
      <p:sp>
        <p:nvSpPr>
          <p:cNvPr id="6" name="TextBox 5"/>
          <p:cNvSpPr txBox="1"/>
          <p:nvPr/>
        </p:nvSpPr>
        <p:spPr>
          <a:xfrm>
            <a:off x="1388918" y="5135478"/>
            <a:ext cx="2074718" cy="369332"/>
          </a:xfrm>
          <a:prstGeom prst="rect">
            <a:avLst/>
          </a:prstGeom>
          <a:noFill/>
        </p:spPr>
        <p:txBody>
          <a:bodyPr wrap="square" rtlCol="0">
            <a:prstTxWarp prst="textPlain">
              <a:avLst/>
            </a:prstTxWarp>
            <a:spAutoFit/>
          </a:bodyPr>
          <a:lstStyle/>
          <a:p>
            <a:r>
              <a:rPr lang="bn-IN" b="1" dirty="0">
                <a:ln/>
                <a:latin typeface="NikoshBAN" panose="02000000000000000000" pitchFamily="2" charset="0"/>
                <a:cs typeface="NikoshBAN" panose="02000000000000000000" pitchFamily="2" charset="0"/>
              </a:rPr>
              <a:t>লর্ড </a:t>
            </a:r>
            <a:r>
              <a:rPr lang="bn-IN" b="1" dirty="0" smtClean="0">
                <a:ln/>
                <a:latin typeface="NikoshBAN" panose="02000000000000000000" pitchFamily="2" charset="0"/>
                <a:cs typeface="NikoshBAN" panose="02000000000000000000" pitchFamily="2" charset="0"/>
              </a:rPr>
              <a:t>কর্নওয়ালিস</a:t>
            </a:r>
            <a:endParaRPr lang="en-US" dirty="0"/>
          </a:p>
        </p:txBody>
      </p:sp>
    </p:spTree>
    <p:extLst>
      <p:ext uri="{BB962C8B-B14F-4D97-AF65-F5344CB8AC3E}">
        <p14:creationId xmlns:p14="http://schemas.microsoft.com/office/powerpoint/2010/main" val="1463716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4256</TotalTime>
  <Words>2139</Words>
  <Application>Microsoft Office PowerPoint</Application>
  <PresentationFormat>Widescreen</PresentationFormat>
  <Paragraphs>133</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NikoshBAN</vt:lpstr>
      <vt:lpstr>Trebuchet MS</vt:lpstr>
      <vt:lpstr>Tw Cen MT</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 Gani</dc:creator>
  <cp:lastModifiedBy>Microsoft account</cp:lastModifiedBy>
  <cp:revision>806</cp:revision>
  <dcterms:created xsi:type="dcterms:W3CDTF">2019-07-10T14:41:28Z</dcterms:created>
  <dcterms:modified xsi:type="dcterms:W3CDTF">2020-09-19T16:24:28Z</dcterms:modified>
</cp:coreProperties>
</file>