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5" r:id="rId8"/>
    <p:sldId id="266" r:id="rId9"/>
    <p:sldId id="267" r:id="rId10"/>
    <p:sldId id="269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18514F-E0EB-4177-A8C6-E5E446327F87}" type="doc">
      <dgm:prSet loTypeId="urn:microsoft.com/office/officeart/2005/8/layout/orgChart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DAB325F-6803-43BD-96CB-ABDC711E8350}">
      <dgm:prSet phldrT="[Text]" custT="1"/>
      <dgm:spPr/>
      <dgm:t>
        <a:bodyPr/>
        <a:lstStyle/>
        <a:p>
          <a:r>
            <a:rPr lang="en-US" sz="2400" dirty="0" smtClean="0"/>
            <a:t>Narration</a:t>
          </a:r>
          <a:endParaRPr lang="en-US" sz="2400" dirty="0"/>
        </a:p>
      </dgm:t>
    </dgm:pt>
    <dgm:pt modelId="{EB989681-8EF6-49E5-8900-1900BA99BC5C}" type="parTrans" cxnId="{CE5EBF95-0A01-4B3E-BF38-60CFF3C6CDCE}">
      <dgm:prSet/>
      <dgm:spPr/>
      <dgm:t>
        <a:bodyPr/>
        <a:lstStyle/>
        <a:p>
          <a:endParaRPr lang="en-US"/>
        </a:p>
      </dgm:t>
    </dgm:pt>
    <dgm:pt modelId="{239B46CF-2161-4AD2-992E-127CAE40A9CA}" type="sibTrans" cxnId="{CE5EBF95-0A01-4B3E-BF38-60CFF3C6CDCE}">
      <dgm:prSet/>
      <dgm:spPr/>
      <dgm:t>
        <a:bodyPr/>
        <a:lstStyle/>
        <a:p>
          <a:endParaRPr lang="en-US"/>
        </a:p>
      </dgm:t>
    </dgm:pt>
    <dgm:pt modelId="{D15EB190-33D3-4C79-AB05-CA7297B0ADC4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1.Direct Narration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(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প্রত্যক্ষ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উক্তি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)      </a:t>
          </a:r>
          <a:endParaRPr lang="en-US" dirty="0"/>
        </a:p>
      </dgm:t>
    </dgm:pt>
    <dgm:pt modelId="{547341F0-96BA-461C-8AC7-C52A37166CF7}" type="parTrans" cxnId="{62D3486C-8443-4606-822F-5B930E49ACDF}">
      <dgm:prSet/>
      <dgm:spPr/>
      <dgm:t>
        <a:bodyPr/>
        <a:lstStyle/>
        <a:p>
          <a:endParaRPr lang="en-US"/>
        </a:p>
      </dgm:t>
    </dgm:pt>
    <dgm:pt modelId="{2AEBFE03-C31C-49B4-9D27-AC4B2C788D89}" type="sibTrans" cxnId="{62D3486C-8443-4606-822F-5B930E49ACDF}">
      <dgm:prSet/>
      <dgm:spPr/>
      <dgm:t>
        <a:bodyPr/>
        <a:lstStyle/>
        <a:p>
          <a:endParaRPr lang="en-US"/>
        </a:p>
      </dgm:t>
    </dgm:pt>
    <dgm:pt modelId="{4737D883-73B4-47CA-9634-9A5A2DBAA345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2. Indirect Narration</a:t>
          </a:r>
          <a:r>
            <a:rPr lang="en-US" dirty="0" smtClean="0">
              <a:latin typeface="NikoshBAN" pitchFamily="2" charset="0"/>
              <a:cs typeface="NikoshBAN" pitchFamily="2" charset="0"/>
            </a:rPr>
            <a:t>(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পরোক্ষ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উক্তি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)    </a:t>
          </a:r>
          <a:endParaRPr lang="en-US" dirty="0"/>
        </a:p>
      </dgm:t>
    </dgm:pt>
    <dgm:pt modelId="{FF343A64-EAA5-41DE-B7A2-EAE27DD8D885}" type="parTrans" cxnId="{6FDDC85C-218B-4668-A619-98C70C52F1D1}">
      <dgm:prSet/>
      <dgm:spPr/>
      <dgm:t>
        <a:bodyPr/>
        <a:lstStyle/>
        <a:p>
          <a:endParaRPr lang="en-US"/>
        </a:p>
      </dgm:t>
    </dgm:pt>
    <dgm:pt modelId="{88EF45D8-AFED-49D0-8951-501DC6C9996D}" type="sibTrans" cxnId="{6FDDC85C-218B-4668-A619-98C70C52F1D1}">
      <dgm:prSet/>
      <dgm:spPr/>
      <dgm:t>
        <a:bodyPr/>
        <a:lstStyle/>
        <a:p>
          <a:endParaRPr lang="en-US"/>
        </a:p>
      </dgm:t>
    </dgm:pt>
    <dgm:pt modelId="{1B4512BE-F54E-4C23-9562-EAA439FA5871}" type="pres">
      <dgm:prSet presAssocID="{7718514F-E0EB-4177-A8C6-E5E446327F8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A792034-1984-4896-A9FB-20DFFCB1A416}" type="pres">
      <dgm:prSet presAssocID="{ADAB325F-6803-43BD-96CB-ABDC711E8350}" presName="hierRoot1" presStyleCnt="0">
        <dgm:presLayoutVars>
          <dgm:hierBranch val="init"/>
        </dgm:presLayoutVars>
      </dgm:prSet>
      <dgm:spPr/>
    </dgm:pt>
    <dgm:pt modelId="{75519C39-D547-4F96-81AE-D3C1D7681D72}" type="pres">
      <dgm:prSet presAssocID="{ADAB325F-6803-43BD-96CB-ABDC711E8350}" presName="rootComposite1" presStyleCnt="0"/>
      <dgm:spPr/>
    </dgm:pt>
    <dgm:pt modelId="{E76C932F-8428-44C0-AA36-E84E28B69E55}" type="pres">
      <dgm:prSet presAssocID="{ADAB325F-6803-43BD-96CB-ABDC711E8350}" presName="rootText1" presStyleLbl="node0" presStyleIdx="0" presStyleCnt="1" custScaleY="72706" custLinFactNeighborX="4146" custLinFactNeighborY="-75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26C7F7-525A-4FFF-AB19-AEBCD9AA7263}" type="pres">
      <dgm:prSet presAssocID="{ADAB325F-6803-43BD-96CB-ABDC711E835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232A410-9710-4497-80E7-BEA28074EA59}" type="pres">
      <dgm:prSet presAssocID="{ADAB325F-6803-43BD-96CB-ABDC711E8350}" presName="hierChild2" presStyleCnt="0"/>
      <dgm:spPr/>
    </dgm:pt>
    <dgm:pt modelId="{5787E433-563D-47A8-BE69-09523F70CD54}" type="pres">
      <dgm:prSet presAssocID="{547341F0-96BA-461C-8AC7-C52A37166CF7}" presName="Name37" presStyleLbl="parChTrans1D2" presStyleIdx="0" presStyleCnt="2"/>
      <dgm:spPr/>
      <dgm:t>
        <a:bodyPr/>
        <a:lstStyle/>
        <a:p>
          <a:endParaRPr lang="en-US"/>
        </a:p>
      </dgm:t>
    </dgm:pt>
    <dgm:pt modelId="{0263D5E5-E65E-478B-B22A-681E0A4FD18A}" type="pres">
      <dgm:prSet presAssocID="{D15EB190-33D3-4C79-AB05-CA7297B0ADC4}" presName="hierRoot2" presStyleCnt="0">
        <dgm:presLayoutVars>
          <dgm:hierBranch val="init"/>
        </dgm:presLayoutVars>
      </dgm:prSet>
      <dgm:spPr/>
    </dgm:pt>
    <dgm:pt modelId="{4065DCAC-B4D9-48E2-8188-988D283E94E5}" type="pres">
      <dgm:prSet presAssocID="{D15EB190-33D3-4C79-AB05-CA7297B0ADC4}" presName="rootComposite" presStyleCnt="0"/>
      <dgm:spPr/>
    </dgm:pt>
    <dgm:pt modelId="{F88C19C1-432C-4E59-A806-32770EA472D8}" type="pres">
      <dgm:prSet presAssocID="{D15EB190-33D3-4C79-AB05-CA7297B0ADC4}" presName="rootText" presStyleLbl="node2" presStyleIdx="0" presStyleCnt="2" custScaleX="228533" custScaleY="560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1E2082-1B05-43C3-84CB-0537E085176B}" type="pres">
      <dgm:prSet presAssocID="{D15EB190-33D3-4C79-AB05-CA7297B0ADC4}" presName="rootConnector" presStyleLbl="node2" presStyleIdx="0" presStyleCnt="2"/>
      <dgm:spPr/>
      <dgm:t>
        <a:bodyPr/>
        <a:lstStyle/>
        <a:p>
          <a:endParaRPr lang="en-US"/>
        </a:p>
      </dgm:t>
    </dgm:pt>
    <dgm:pt modelId="{46604700-55A1-4FF1-8D13-BB8168ABC906}" type="pres">
      <dgm:prSet presAssocID="{D15EB190-33D3-4C79-AB05-CA7297B0ADC4}" presName="hierChild4" presStyleCnt="0"/>
      <dgm:spPr/>
    </dgm:pt>
    <dgm:pt modelId="{3486603B-B447-481E-81E9-6B87ADA605FC}" type="pres">
      <dgm:prSet presAssocID="{D15EB190-33D3-4C79-AB05-CA7297B0ADC4}" presName="hierChild5" presStyleCnt="0"/>
      <dgm:spPr/>
    </dgm:pt>
    <dgm:pt modelId="{88A7D76D-B58E-4A03-8814-977AE8771E97}" type="pres">
      <dgm:prSet presAssocID="{FF343A64-EAA5-41DE-B7A2-EAE27DD8D885}" presName="Name37" presStyleLbl="parChTrans1D2" presStyleIdx="1" presStyleCnt="2"/>
      <dgm:spPr/>
      <dgm:t>
        <a:bodyPr/>
        <a:lstStyle/>
        <a:p>
          <a:endParaRPr lang="en-US"/>
        </a:p>
      </dgm:t>
    </dgm:pt>
    <dgm:pt modelId="{5A4D704A-C620-4760-8AF5-38184C27D49E}" type="pres">
      <dgm:prSet presAssocID="{4737D883-73B4-47CA-9634-9A5A2DBAA345}" presName="hierRoot2" presStyleCnt="0">
        <dgm:presLayoutVars>
          <dgm:hierBranch val="init"/>
        </dgm:presLayoutVars>
      </dgm:prSet>
      <dgm:spPr/>
    </dgm:pt>
    <dgm:pt modelId="{2BA0A51D-C64D-4A7D-9752-43E96F800CE9}" type="pres">
      <dgm:prSet presAssocID="{4737D883-73B4-47CA-9634-9A5A2DBAA345}" presName="rootComposite" presStyleCnt="0"/>
      <dgm:spPr/>
    </dgm:pt>
    <dgm:pt modelId="{0DC8275C-1609-4CC8-8D52-BDD7B698120B}" type="pres">
      <dgm:prSet presAssocID="{4737D883-73B4-47CA-9634-9A5A2DBAA345}" presName="rootText" presStyleLbl="node2" presStyleIdx="1" presStyleCnt="2" custScaleX="231139" custScaleY="560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90CD92-A5B5-4279-8166-09BD33F692AA}" type="pres">
      <dgm:prSet presAssocID="{4737D883-73B4-47CA-9634-9A5A2DBAA345}" presName="rootConnector" presStyleLbl="node2" presStyleIdx="1" presStyleCnt="2"/>
      <dgm:spPr/>
      <dgm:t>
        <a:bodyPr/>
        <a:lstStyle/>
        <a:p>
          <a:endParaRPr lang="en-US"/>
        </a:p>
      </dgm:t>
    </dgm:pt>
    <dgm:pt modelId="{99DA348D-FABB-4F74-A8C0-63CA3E4E8007}" type="pres">
      <dgm:prSet presAssocID="{4737D883-73B4-47CA-9634-9A5A2DBAA345}" presName="hierChild4" presStyleCnt="0"/>
      <dgm:spPr/>
    </dgm:pt>
    <dgm:pt modelId="{B09D9687-C71A-456B-892B-6369B74B8E5A}" type="pres">
      <dgm:prSet presAssocID="{4737D883-73B4-47CA-9634-9A5A2DBAA345}" presName="hierChild5" presStyleCnt="0"/>
      <dgm:spPr/>
    </dgm:pt>
    <dgm:pt modelId="{96B7A370-7F10-469C-9881-A7D8AFD5CE95}" type="pres">
      <dgm:prSet presAssocID="{ADAB325F-6803-43BD-96CB-ABDC711E8350}" presName="hierChild3" presStyleCnt="0"/>
      <dgm:spPr/>
    </dgm:pt>
  </dgm:ptLst>
  <dgm:cxnLst>
    <dgm:cxn modelId="{CE5EBF95-0A01-4B3E-BF38-60CFF3C6CDCE}" srcId="{7718514F-E0EB-4177-A8C6-E5E446327F87}" destId="{ADAB325F-6803-43BD-96CB-ABDC711E8350}" srcOrd="0" destOrd="0" parTransId="{EB989681-8EF6-49E5-8900-1900BA99BC5C}" sibTransId="{239B46CF-2161-4AD2-992E-127CAE40A9CA}"/>
    <dgm:cxn modelId="{4649B0F4-3E4A-4873-A122-9E0DAAF69EF3}" type="presOf" srcId="{FF343A64-EAA5-41DE-B7A2-EAE27DD8D885}" destId="{88A7D76D-B58E-4A03-8814-977AE8771E97}" srcOrd="0" destOrd="0" presId="urn:microsoft.com/office/officeart/2005/8/layout/orgChart1"/>
    <dgm:cxn modelId="{318C8A77-3AE4-49C1-B124-E4F12F201F0A}" type="presOf" srcId="{4737D883-73B4-47CA-9634-9A5A2DBAA345}" destId="{0DC8275C-1609-4CC8-8D52-BDD7B698120B}" srcOrd="0" destOrd="0" presId="urn:microsoft.com/office/officeart/2005/8/layout/orgChart1"/>
    <dgm:cxn modelId="{94F7CCC0-67DD-4866-9DF9-DC00397ED68A}" type="presOf" srcId="{547341F0-96BA-461C-8AC7-C52A37166CF7}" destId="{5787E433-563D-47A8-BE69-09523F70CD54}" srcOrd="0" destOrd="0" presId="urn:microsoft.com/office/officeart/2005/8/layout/orgChart1"/>
    <dgm:cxn modelId="{5679B69D-C203-4710-918C-251E99FA3B8E}" type="presOf" srcId="{D15EB190-33D3-4C79-AB05-CA7297B0ADC4}" destId="{F88C19C1-432C-4E59-A806-32770EA472D8}" srcOrd="0" destOrd="0" presId="urn:microsoft.com/office/officeart/2005/8/layout/orgChart1"/>
    <dgm:cxn modelId="{62D3486C-8443-4606-822F-5B930E49ACDF}" srcId="{ADAB325F-6803-43BD-96CB-ABDC711E8350}" destId="{D15EB190-33D3-4C79-AB05-CA7297B0ADC4}" srcOrd="0" destOrd="0" parTransId="{547341F0-96BA-461C-8AC7-C52A37166CF7}" sibTransId="{2AEBFE03-C31C-49B4-9D27-AC4B2C788D89}"/>
    <dgm:cxn modelId="{D06FF134-54BB-46D0-A819-DC7B1846405A}" type="presOf" srcId="{D15EB190-33D3-4C79-AB05-CA7297B0ADC4}" destId="{641E2082-1B05-43C3-84CB-0537E085176B}" srcOrd="1" destOrd="0" presId="urn:microsoft.com/office/officeart/2005/8/layout/orgChart1"/>
    <dgm:cxn modelId="{AC0D803D-B3CC-450F-9816-EA84FC8E3461}" type="presOf" srcId="{ADAB325F-6803-43BD-96CB-ABDC711E8350}" destId="{7A26C7F7-525A-4FFF-AB19-AEBCD9AA7263}" srcOrd="1" destOrd="0" presId="urn:microsoft.com/office/officeart/2005/8/layout/orgChart1"/>
    <dgm:cxn modelId="{32F1D33E-04F1-4D38-877B-E26CA542C62D}" type="presOf" srcId="{ADAB325F-6803-43BD-96CB-ABDC711E8350}" destId="{E76C932F-8428-44C0-AA36-E84E28B69E55}" srcOrd="0" destOrd="0" presId="urn:microsoft.com/office/officeart/2005/8/layout/orgChart1"/>
    <dgm:cxn modelId="{6FDDC85C-218B-4668-A619-98C70C52F1D1}" srcId="{ADAB325F-6803-43BD-96CB-ABDC711E8350}" destId="{4737D883-73B4-47CA-9634-9A5A2DBAA345}" srcOrd="1" destOrd="0" parTransId="{FF343A64-EAA5-41DE-B7A2-EAE27DD8D885}" sibTransId="{88EF45D8-AFED-49D0-8951-501DC6C9996D}"/>
    <dgm:cxn modelId="{4B02E8C0-3C1C-4FD9-A03B-334E20C7B078}" type="presOf" srcId="{4737D883-73B4-47CA-9634-9A5A2DBAA345}" destId="{D190CD92-A5B5-4279-8166-09BD33F692AA}" srcOrd="1" destOrd="0" presId="urn:microsoft.com/office/officeart/2005/8/layout/orgChart1"/>
    <dgm:cxn modelId="{0EF06D8F-430A-4148-B32C-CA93E7D9DA8E}" type="presOf" srcId="{7718514F-E0EB-4177-A8C6-E5E446327F87}" destId="{1B4512BE-F54E-4C23-9562-EAA439FA5871}" srcOrd="0" destOrd="0" presId="urn:microsoft.com/office/officeart/2005/8/layout/orgChart1"/>
    <dgm:cxn modelId="{9E21FE7D-D109-4E1B-BEA9-AF20946A2363}" type="presParOf" srcId="{1B4512BE-F54E-4C23-9562-EAA439FA5871}" destId="{CA792034-1984-4896-A9FB-20DFFCB1A416}" srcOrd="0" destOrd="0" presId="urn:microsoft.com/office/officeart/2005/8/layout/orgChart1"/>
    <dgm:cxn modelId="{DCF581E7-0313-421C-9722-EF3B37FC51C8}" type="presParOf" srcId="{CA792034-1984-4896-A9FB-20DFFCB1A416}" destId="{75519C39-D547-4F96-81AE-D3C1D7681D72}" srcOrd="0" destOrd="0" presId="urn:microsoft.com/office/officeart/2005/8/layout/orgChart1"/>
    <dgm:cxn modelId="{FA185632-B91D-46B7-9701-24A7CB780DB1}" type="presParOf" srcId="{75519C39-D547-4F96-81AE-D3C1D7681D72}" destId="{E76C932F-8428-44C0-AA36-E84E28B69E55}" srcOrd="0" destOrd="0" presId="urn:microsoft.com/office/officeart/2005/8/layout/orgChart1"/>
    <dgm:cxn modelId="{B2176216-0356-427D-B6F5-1E2DC1FDAC26}" type="presParOf" srcId="{75519C39-D547-4F96-81AE-D3C1D7681D72}" destId="{7A26C7F7-525A-4FFF-AB19-AEBCD9AA7263}" srcOrd="1" destOrd="0" presId="urn:microsoft.com/office/officeart/2005/8/layout/orgChart1"/>
    <dgm:cxn modelId="{8F13E11F-3560-4FE0-8C68-119E2F309208}" type="presParOf" srcId="{CA792034-1984-4896-A9FB-20DFFCB1A416}" destId="{5232A410-9710-4497-80E7-BEA28074EA59}" srcOrd="1" destOrd="0" presId="urn:microsoft.com/office/officeart/2005/8/layout/orgChart1"/>
    <dgm:cxn modelId="{70CFB17A-BF40-499B-9DD3-0230D85D7E86}" type="presParOf" srcId="{5232A410-9710-4497-80E7-BEA28074EA59}" destId="{5787E433-563D-47A8-BE69-09523F70CD54}" srcOrd="0" destOrd="0" presId="urn:microsoft.com/office/officeart/2005/8/layout/orgChart1"/>
    <dgm:cxn modelId="{BD8F7C49-8FC2-4C8D-92AD-008A8B4FEF78}" type="presParOf" srcId="{5232A410-9710-4497-80E7-BEA28074EA59}" destId="{0263D5E5-E65E-478B-B22A-681E0A4FD18A}" srcOrd="1" destOrd="0" presId="urn:microsoft.com/office/officeart/2005/8/layout/orgChart1"/>
    <dgm:cxn modelId="{D8F55684-7919-4AEE-9767-A3E9A0566EEA}" type="presParOf" srcId="{0263D5E5-E65E-478B-B22A-681E0A4FD18A}" destId="{4065DCAC-B4D9-48E2-8188-988D283E94E5}" srcOrd="0" destOrd="0" presId="urn:microsoft.com/office/officeart/2005/8/layout/orgChart1"/>
    <dgm:cxn modelId="{9B068416-A9E0-42E6-B3CA-46EBEC0425E4}" type="presParOf" srcId="{4065DCAC-B4D9-48E2-8188-988D283E94E5}" destId="{F88C19C1-432C-4E59-A806-32770EA472D8}" srcOrd="0" destOrd="0" presId="urn:microsoft.com/office/officeart/2005/8/layout/orgChart1"/>
    <dgm:cxn modelId="{8D3628B0-382F-4D05-8CDA-0E8975E03F87}" type="presParOf" srcId="{4065DCAC-B4D9-48E2-8188-988D283E94E5}" destId="{641E2082-1B05-43C3-84CB-0537E085176B}" srcOrd="1" destOrd="0" presId="urn:microsoft.com/office/officeart/2005/8/layout/orgChart1"/>
    <dgm:cxn modelId="{85F546B8-F0F6-4C75-A2A1-C80A16C1A2CA}" type="presParOf" srcId="{0263D5E5-E65E-478B-B22A-681E0A4FD18A}" destId="{46604700-55A1-4FF1-8D13-BB8168ABC906}" srcOrd="1" destOrd="0" presId="urn:microsoft.com/office/officeart/2005/8/layout/orgChart1"/>
    <dgm:cxn modelId="{80712166-44C1-4015-A9C5-298CA8F6399A}" type="presParOf" srcId="{0263D5E5-E65E-478B-B22A-681E0A4FD18A}" destId="{3486603B-B447-481E-81E9-6B87ADA605FC}" srcOrd="2" destOrd="0" presId="urn:microsoft.com/office/officeart/2005/8/layout/orgChart1"/>
    <dgm:cxn modelId="{4AC77FF8-D2EB-40B7-8665-935D706EA34F}" type="presParOf" srcId="{5232A410-9710-4497-80E7-BEA28074EA59}" destId="{88A7D76D-B58E-4A03-8814-977AE8771E97}" srcOrd="2" destOrd="0" presId="urn:microsoft.com/office/officeart/2005/8/layout/orgChart1"/>
    <dgm:cxn modelId="{6E5294EE-D253-4A1F-87E0-4EB79B5F656D}" type="presParOf" srcId="{5232A410-9710-4497-80E7-BEA28074EA59}" destId="{5A4D704A-C620-4760-8AF5-38184C27D49E}" srcOrd="3" destOrd="0" presId="urn:microsoft.com/office/officeart/2005/8/layout/orgChart1"/>
    <dgm:cxn modelId="{723941A2-BD1A-427C-B65A-1CD1B8334290}" type="presParOf" srcId="{5A4D704A-C620-4760-8AF5-38184C27D49E}" destId="{2BA0A51D-C64D-4A7D-9752-43E96F800CE9}" srcOrd="0" destOrd="0" presId="urn:microsoft.com/office/officeart/2005/8/layout/orgChart1"/>
    <dgm:cxn modelId="{61AD7019-E864-40A4-BF52-B7AA1647DCD6}" type="presParOf" srcId="{2BA0A51D-C64D-4A7D-9752-43E96F800CE9}" destId="{0DC8275C-1609-4CC8-8D52-BDD7B698120B}" srcOrd="0" destOrd="0" presId="urn:microsoft.com/office/officeart/2005/8/layout/orgChart1"/>
    <dgm:cxn modelId="{17FEBFEC-8DCB-4809-8067-D8D425FE28D1}" type="presParOf" srcId="{2BA0A51D-C64D-4A7D-9752-43E96F800CE9}" destId="{D190CD92-A5B5-4279-8166-09BD33F692AA}" srcOrd="1" destOrd="0" presId="urn:microsoft.com/office/officeart/2005/8/layout/orgChart1"/>
    <dgm:cxn modelId="{54D8B621-5BC5-44D6-8040-77D42CD7CB58}" type="presParOf" srcId="{5A4D704A-C620-4760-8AF5-38184C27D49E}" destId="{99DA348D-FABB-4F74-A8C0-63CA3E4E8007}" srcOrd="1" destOrd="0" presId="urn:microsoft.com/office/officeart/2005/8/layout/orgChart1"/>
    <dgm:cxn modelId="{A0139E96-9825-451E-801D-FC3919E4F465}" type="presParOf" srcId="{5A4D704A-C620-4760-8AF5-38184C27D49E}" destId="{B09D9687-C71A-456B-892B-6369B74B8E5A}" srcOrd="2" destOrd="0" presId="urn:microsoft.com/office/officeart/2005/8/layout/orgChart1"/>
    <dgm:cxn modelId="{0E45BFBE-3E64-41B7-87D5-8B302A01D937}" type="presParOf" srcId="{CA792034-1984-4896-A9FB-20DFFCB1A416}" destId="{96B7A370-7F10-469C-9881-A7D8AFD5CE9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A7D76D-B58E-4A03-8814-977AE8771E97}">
      <dsp:nvSpPr>
        <dsp:cNvPr id="0" name=""/>
        <dsp:cNvSpPr/>
      </dsp:nvSpPr>
      <dsp:spPr>
        <a:xfrm>
          <a:off x="4069439" y="604479"/>
          <a:ext cx="2005684" cy="3854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822"/>
              </a:lnTo>
              <a:lnTo>
                <a:pt x="2005684" y="210822"/>
              </a:lnTo>
              <a:lnTo>
                <a:pt x="2005684" y="38541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87E433-563D-47A8-BE69-09523F70CD54}">
      <dsp:nvSpPr>
        <dsp:cNvPr id="0" name=""/>
        <dsp:cNvSpPr/>
      </dsp:nvSpPr>
      <dsp:spPr>
        <a:xfrm>
          <a:off x="1904209" y="604479"/>
          <a:ext cx="2165230" cy="385416"/>
        </a:xfrm>
        <a:custGeom>
          <a:avLst/>
          <a:gdLst/>
          <a:ahLst/>
          <a:cxnLst/>
          <a:rect l="0" t="0" r="0" b="0"/>
          <a:pathLst>
            <a:path>
              <a:moveTo>
                <a:pt x="2165230" y="0"/>
              </a:moveTo>
              <a:lnTo>
                <a:pt x="2165230" y="210822"/>
              </a:lnTo>
              <a:lnTo>
                <a:pt x="0" y="210822"/>
              </a:lnTo>
              <a:lnTo>
                <a:pt x="0" y="38541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6C932F-8428-44C0-AA36-E84E28B69E55}">
      <dsp:nvSpPr>
        <dsp:cNvPr id="0" name=""/>
        <dsp:cNvSpPr/>
      </dsp:nvSpPr>
      <dsp:spPr>
        <a:xfrm>
          <a:off x="3238037" y="0"/>
          <a:ext cx="1662805" cy="60447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Narration</a:t>
          </a:r>
          <a:endParaRPr lang="en-US" sz="2400" kern="1200" dirty="0"/>
        </a:p>
      </dsp:txBody>
      <dsp:txXfrm>
        <a:off x="3238037" y="0"/>
        <a:ext cx="1662805" cy="604479"/>
      </dsp:txXfrm>
    </dsp:sp>
    <dsp:sp modelId="{F88C19C1-432C-4E59-A806-32770EA472D8}">
      <dsp:nvSpPr>
        <dsp:cNvPr id="0" name=""/>
        <dsp:cNvSpPr/>
      </dsp:nvSpPr>
      <dsp:spPr>
        <a:xfrm>
          <a:off x="4179" y="989896"/>
          <a:ext cx="3800059" cy="46612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1.Direct Narration</a:t>
          </a:r>
          <a:r>
            <a:rPr lang="en-US" sz="2200" kern="1200" dirty="0" smtClean="0">
              <a:latin typeface="NikoshBAN" pitchFamily="2" charset="0"/>
              <a:cs typeface="NikoshBAN" pitchFamily="2" charset="0"/>
            </a:rPr>
            <a:t> ( </a:t>
          </a:r>
          <a:r>
            <a:rPr lang="en-US" sz="2200" kern="1200" dirty="0" err="1" smtClean="0">
              <a:latin typeface="NikoshBAN" pitchFamily="2" charset="0"/>
              <a:cs typeface="NikoshBAN" pitchFamily="2" charset="0"/>
            </a:rPr>
            <a:t>প্রত্যক্ষ</a:t>
          </a:r>
          <a:r>
            <a:rPr lang="en-US" sz="22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200" kern="1200" dirty="0" err="1" smtClean="0">
              <a:latin typeface="NikoshBAN" pitchFamily="2" charset="0"/>
              <a:cs typeface="NikoshBAN" pitchFamily="2" charset="0"/>
            </a:rPr>
            <a:t>উক্তি</a:t>
          </a:r>
          <a:r>
            <a:rPr lang="en-US" sz="2200" kern="1200" dirty="0" smtClean="0">
              <a:latin typeface="NikoshBAN" pitchFamily="2" charset="0"/>
              <a:cs typeface="NikoshBAN" pitchFamily="2" charset="0"/>
            </a:rPr>
            <a:t> )      </a:t>
          </a:r>
          <a:endParaRPr lang="en-US" sz="2200" kern="1200" dirty="0"/>
        </a:p>
      </dsp:txBody>
      <dsp:txXfrm>
        <a:off x="4179" y="989896"/>
        <a:ext cx="3800059" cy="466125"/>
      </dsp:txXfrm>
    </dsp:sp>
    <dsp:sp modelId="{0DC8275C-1609-4CC8-8D52-BDD7B698120B}">
      <dsp:nvSpPr>
        <dsp:cNvPr id="0" name=""/>
        <dsp:cNvSpPr/>
      </dsp:nvSpPr>
      <dsp:spPr>
        <a:xfrm>
          <a:off x="4153428" y="989896"/>
          <a:ext cx="3843391" cy="46612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2. Indirect Narration</a:t>
          </a:r>
          <a:r>
            <a:rPr lang="en-US" sz="2200" kern="1200" dirty="0" smtClean="0">
              <a:latin typeface="NikoshBAN" pitchFamily="2" charset="0"/>
              <a:cs typeface="NikoshBAN" pitchFamily="2" charset="0"/>
            </a:rPr>
            <a:t>( </a:t>
          </a:r>
          <a:r>
            <a:rPr lang="en-US" sz="2200" kern="1200" dirty="0" err="1" smtClean="0">
              <a:latin typeface="NikoshBAN" pitchFamily="2" charset="0"/>
              <a:cs typeface="NikoshBAN" pitchFamily="2" charset="0"/>
            </a:rPr>
            <a:t>পরোক্ষ</a:t>
          </a:r>
          <a:r>
            <a:rPr lang="en-US" sz="22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200" kern="1200" dirty="0" err="1" smtClean="0">
              <a:latin typeface="NikoshBAN" pitchFamily="2" charset="0"/>
              <a:cs typeface="NikoshBAN" pitchFamily="2" charset="0"/>
            </a:rPr>
            <a:t>উক্তি</a:t>
          </a:r>
          <a:r>
            <a:rPr lang="en-US" sz="2200" kern="1200" dirty="0" smtClean="0">
              <a:latin typeface="NikoshBAN" pitchFamily="2" charset="0"/>
              <a:cs typeface="NikoshBAN" pitchFamily="2" charset="0"/>
            </a:rPr>
            <a:t> )    </a:t>
          </a:r>
          <a:endParaRPr lang="en-US" sz="2200" kern="1200" dirty="0"/>
        </a:p>
      </dsp:txBody>
      <dsp:txXfrm>
        <a:off x="4153428" y="989896"/>
        <a:ext cx="3843391" cy="4661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20000">
              <a:srgbClr val="0A128C"/>
            </a:gs>
            <a:gs pos="49000">
              <a:srgbClr val="181CC7"/>
            </a:gs>
            <a:gs pos="47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839450"/>
            <a:ext cx="55626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</a:rPr>
              <a:t>WELCOME</a:t>
            </a:r>
            <a:endParaRPr lang="en-US" sz="8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905000"/>
            <a:ext cx="8458200" cy="2031325"/>
          </a:xfrm>
          <a:prstGeom prst="rect">
            <a:avLst/>
          </a:prstGeom>
          <a:noFill/>
          <a:ln cmpd="sng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Bahnschrift Condensed" pitchFamily="34" charset="0"/>
              </a:rPr>
              <a:t>TO</a:t>
            </a:r>
          </a:p>
          <a:p>
            <a:pPr algn="ctr"/>
            <a:r>
              <a:rPr lang="en-US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Bahnschrift Condensed" pitchFamily="34" charset="0"/>
              </a:rPr>
              <a:t>ONLINE  SCHOOL- </a:t>
            </a:r>
            <a:r>
              <a:rPr lang="en-US" sz="7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Bahnschrift Condensed" pitchFamily="34" charset="0"/>
              </a:rPr>
              <a:t>SAKHIPUR</a:t>
            </a:r>
            <a:endParaRPr lang="en-US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Bahnschrift Condense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228600"/>
            <a:ext cx="22860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Class- Eight</a:t>
            </a:r>
          </a:p>
          <a:p>
            <a:r>
              <a:rPr lang="en-US" sz="2000" dirty="0" smtClean="0"/>
              <a:t>Sub- English</a:t>
            </a:r>
          </a:p>
          <a:p>
            <a:r>
              <a:rPr lang="en-US" sz="2000" dirty="0" smtClean="0"/>
              <a:t>Date-16 – 05 -2020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3961725"/>
            <a:ext cx="6328380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Aminul</a:t>
            </a:r>
            <a:r>
              <a:rPr lang="en-US" sz="4000" dirty="0" smtClean="0">
                <a:solidFill>
                  <a:schemeClr val="bg1"/>
                </a:solidFill>
              </a:rPr>
              <a:t> Islam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Asst. Teacher</a:t>
            </a:r>
          </a:p>
          <a:p>
            <a:r>
              <a:rPr lang="en-US" sz="2800" dirty="0" err="1" smtClean="0">
                <a:solidFill>
                  <a:schemeClr val="bg1"/>
                </a:solidFill>
              </a:rPr>
              <a:t>Hateya</a:t>
            </a:r>
            <a:r>
              <a:rPr lang="en-US" sz="2800" dirty="0" smtClean="0">
                <a:solidFill>
                  <a:schemeClr val="bg1"/>
                </a:solidFill>
              </a:rPr>
              <a:t>  H. H. U. High School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4031040"/>
            <a:ext cx="1603980" cy="1531560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25317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17000">
              <a:srgbClr val="21D6E0"/>
            </a:gs>
            <a:gs pos="70000">
              <a:srgbClr val="0087E6"/>
            </a:gs>
            <a:gs pos="100000">
              <a:srgbClr val="005CB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0"/>
            <a:ext cx="51054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Look at the following examples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066800"/>
            <a:ext cx="8229600" cy="489364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a. Rafi said to </a:t>
            </a:r>
            <a:r>
              <a:rPr lang="en-US" sz="2800" dirty="0" err="1" smtClean="0"/>
              <a:t>Ridi</a:t>
            </a:r>
            <a:r>
              <a:rPr lang="en-US" sz="2800" dirty="0" smtClean="0"/>
              <a:t>, “ I wrote you a letter yesterday.”</a:t>
            </a:r>
          </a:p>
          <a:p>
            <a:endParaRPr lang="en-US" sz="3600" dirty="0" smtClean="0"/>
          </a:p>
          <a:p>
            <a:r>
              <a:rPr lang="en-US" sz="2800" dirty="0" smtClean="0"/>
              <a:t>b. Father said me, “ Have you done the home task?”</a:t>
            </a:r>
          </a:p>
          <a:p>
            <a:endParaRPr lang="en-US" sz="3600" dirty="0" smtClean="0"/>
          </a:p>
          <a:p>
            <a:r>
              <a:rPr lang="en-US" sz="2800" dirty="0" smtClean="0"/>
              <a:t>c. Teacher said us, “ Open your book.”</a:t>
            </a:r>
          </a:p>
          <a:p>
            <a:endParaRPr lang="en-US" sz="3600" dirty="0" smtClean="0"/>
          </a:p>
          <a:p>
            <a:r>
              <a:rPr lang="en-US" sz="2800" dirty="0" smtClean="0"/>
              <a:t>d. Mother said to me, “ May Allah bless you.”</a:t>
            </a:r>
          </a:p>
          <a:p>
            <a:endParaRPr lang="en-US" sz="3600" dirty="0" smtClean="0"/>
          </a:p>
          <a:p>
            <a:r>
              <a:rPr lang="en-US" sz="2800" dirty="0" smtClean="0"/>
              <a:t>e. The man said, “ What a fool I am !”</a:t>
            </a:r>
          </a:p>
          <a:p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781800" y="228601"/>
            <a:ext cx="2209800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Class- Eight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Sub- English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Date-16 – 05 -2020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600200"/>
            <a:ext cx="853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NikoshBAN" pitchFamily="2" charset="0"/>
                <a:cs typeface="NikoshBAN" pitchFamily="2" charset="0"/>
              </a:rPr>
              <a:t>►</a:t>
            </a:r>
            <a:r>
              <a:rPr lang="en-US" sz="2000" i="1" dirty="0" smtClean="0">
                <a:solidFill>
                  <a:srgbClr val="002060"/>
                </a:solidFill>
              </a:rPr>
              <a:t>Rafi told </a:t>
            </a:r>
            <a:r>
              <a:rPr lang="en-US" sz="2000" i="1" dirty="0" err="1" smtClean="0">
                <a:solidFill>
                  <a:srgbClr val="002060"/>
                </a:solidFill>
              </a:rPr>
              <a:t>Ridi</a:t>
            </a:r>
            <a:r>
              <a:rPr lang="en-US" sz="2000" i="1" dirty="0" smtClean="0">
                <a:solidFill>
                  <a:srgbClr val="002060"/>
                </a:solidFill>
              </a:rPr>
              <a:t> that he (Ra) had written him (</a:t>
            </a:r>
            <a:r>
              <a:rPr lang="en-US" sz="2000" i="1" dirty="0" err="1" smtClean="0">
                <a:solidFill>
                  <a:srgbClr val="002060"/>
                </a:solidFill>
              </a:rPr>
              <a:t>Ri</a:t>
            </a:r>
            <a:r>
              <a:rPr lang="en-US" sz="2000" i="1" dirty="0" smtClean="0">
                <a:solidFill>
                  <a:srgbClr val="002060"/>
                </a:solidFill>
              </a:rPr>
              <a:t>) a letter the day before</a:t>
            </a:r>
            <a:r>
              <a:rPr lang="en-US" i="1" dirty="0" smtClean="0">
                <a:solidFill>
                  <a:srgbClr val="002060"/>
                </a:solidFill>
              </a:rPr>
              <a:t>. </a:t>
            </a:r>
            <a:endParaRPr lang="en-US" i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24384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►</a:t>
            </a:r>
            <a:r>
              <a:rPr lang="en-US" sz="2800" i="1" dirty="0" smtClean="0">
                <a:solidFill>
                  <a:srgbClr val="002060"/>
                </a:solidFill>
              </a:rPr>
              <a:t>Father asked me if I had done the home task</a:t>
            </a:r>
            <a:r>
              <a:rPr lang="en-US" sz="2400" i="1" dirty="0" smtClean="0">
                <a:solidFill>
                  <a:srgbClr val="002060"/>
                </a:solidFill>
              </a:rPr>
              <a:t> </a:t>
            </a:r>
            <a:endParaRPr lang="en-US" sz="2400" i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34290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►</a:t>
            </a:r>
            <a:r>
              <a:rPr lang="en-US" sz="2800" i="1" dirty="0" smtClean="0">
                <a:solidFill>
                  <a:srgbClr val="002060"/>
                </a:solidFill>
              </a:rPr>
              <a:t>Teacher ordered us to open our book.</a:t>
            </a:r>
            <a:r>
              <a:rPr lang="en-US" sz="2400" i="1" dirty="0" smtClean="0">
                <a:solidFill>
                  <a:srgbClr val="002060"/>
                </a:solidFill>
              </a:rPr>
              <a:t> </a:t>
            </a:r>
            <a:endParaRPr lang="en-US" sz="2400" i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4495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002060"/>
                </a:solidFill>
              </a:rPr>
              <a:t>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►</a:t>
            </a:r>
            <a:r>
              <a:rPr lang="en-US" sz="2400" i="1" dirty="0" smtClean="0">
                <a:solidFill>
                  <a:srgbClr val="002060"/>
                </a:solidFill>
              </a:rPr>
              <a:t>Mother prayed that Allah might bless me.</a:t>
            </a:r>
            <a:endParaRPr lang="en-US" sz="2400" i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53340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►</a:t>
            </a:r>
            <a:r>
              <a:rPr lang="en-US" sz="2400" i="1" dirty="0" smtClean="0">
                <a:solidFill>
                  <a:srgbClr val="002060"/>
                </a:solidFill>
              </a:rPr>
              <a:t>The man exclaimed with sorrow that he was a great fool.</a:t>
            </a:r>
            <a:r>
              <a:rPr lang="en-US" sz="2000" i="1" dirty="0" smtClean="0">
                <a:solidFill>
                  <a:srgbClr val="002060"/>
                </a:solidFill>
              </a:rPr>
              <a:t> </a:t>
            </a:r>
            <a:endParaRPr lang="en-US" sz="20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22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sh dir="d"/>
      </p:transition>
    </mc:Choice>
    <mc:Fallback xmlns="">
      <p:transition spd="slow">
        <p:push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3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3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  <p:bldP spid="8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1719352"/>
            <a:ext cx="6857999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dirty="0" smtClean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THANKS</a:t>
            </a:r>
            <a:endParaRPr lang="en-US" sz="11500" b="1" cap="none" spc="0" dirty="0">
              <a:ln w="1905"/>
              <a:solidFill>
                <a:srgbClr val="CC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3581400"/>
            <a:ext cx="4953000" cy="277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092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chemeClr val="tx1"/>
                </a:solidFill>
              </a:rPr>
              <a:t>  Narration / Speech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 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বর্ণন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/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বিবৃতি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/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উক্তি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19812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Narration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শব্দটি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এসেছে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Narrate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বিবৃত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বক্তা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বিবৃত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Narration.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b="1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28600" y="32004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700" b="1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700" b="1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Father said to me, “What are you doing now?”</a:t>
            </a:r>
            <a:r>
              <a:rPr lang="en-US" sz="3100" b="1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31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553200" y="228600"/>
            <a:ext cx="22860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Class- Eight</a:t>
            </a:r>
          </a:p>
          <a:p>
            <a:r>
              <a:rPr lang="en-US" sz="2000" b="1" dirty="0" smtClean="0"/>
              <a:t>Sub- English</a:t>
            </a:r>
          </a:p>
          <a:p>
            <a:r>
              <a:rPr lang="en-US" sz="2000" b="1" dirty="0" smtClean="0"/>
              <a:t>Date-16 – 05 -2020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95311608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32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325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533400" y="2209800"/>
            <a:ext cx="8229600" cy="1828800"/>
          </a:xfrm>
          <a:prstGeom prst="rect">
            <a:avLst/>
          </a:prstGeom>
          <a:ln>
            <a:solidFill>
              <a:schemeClr val="accent1">
                <a:alpha val="63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1.Direct Narration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(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প্রত্যক্ষ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উক্তি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) </a:t>
            </a:r>
          </a:p>
          <a:p>
            <a:endParaRPr lang="en-US" sz="20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বক্তার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উক্তি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অবিকল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ব্যক্ত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তখন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Direct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Narration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প্রত্যক্ষ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উক্তি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) </a:t>
            </a:r>
          </a:p>
          <a:p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endParaRPr lang="en-US" sz="2000" b="1" dirty="0" smtClean="0"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Father said to me, “What are you doing now?”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b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33400" y="4267200"/>
            <a:ext cx="8305800" cy="2133600"/>
          </a:xfrm>
          <a:prstGeom prst="rect">
            <a:avLst/>
          </a:prstGeom>
          <a:ln>
            <a:gradFill>
              <a:gsLst>
                <a:gs pos="22513">
                  <a:srgbClr val="ACC1E8"/>
                </a:gs>
                <a:gs pos="13350">
                  <a:srgbClr val="A5BCE6"/>
                </a:gs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2.Indirect Narration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(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পরোক্ষ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উক্তি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) </a:t>
            </a:r>
            <a:endParaRPr lang="en-US" sz="2000" b="1" dirty="0" smtClean="0">
              <a:latin typeface="NikoshBAN" pitchFamily="2" charset="0"/>
              <a:cs typeface="NikoshBAN" pitchFamily="2" charset="0"/>
            </a:endParaRPr>
          </a:p>
          <a:p>
            <a:pPr algn="l"/>
            <a:endParaRPr lang="en-US" sz="20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বক্তার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উক্তি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বর্ণনাকারীর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ব্যক্ত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তখন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Indirect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Narration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পরোক্ষ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উক্তি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) 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endParaRPr lang="en-US" sz="2000" b="1" dirty="0" smtClean="0"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Father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asked me what I was doing then.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000" b="1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00062643"/>
              </p:ext>
            </p:extLst>
          </p:nvPr>
        </p:nvGraphicFramePr>
        <p:xfrm>
          <a:off x="533400" y="641350"/>
          <a:ext cx="8001000" cy="149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53200" y="228600"/>
            <a:ext cx="22860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Class- Eight</a:t>
            </a:r>
          </a:p>
          <a:p>
            <a:r>
              <a:rPr lang="en-US" sz="2000" b="1" dirty="0" smtClean="0"/>
              <a:t>Sub- English</a:t>
            </a:r>
          </a:p>
          <a:p>
            <a:r>
              <a:rPr lang="en-US" sz="2000" b="1" dirty="0" smtClean="0"/>
              <a:t>Date-16 – 05 -2020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647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76C932F-8428-44C0-AA36-E84E28B69E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fill="hold"/>
                                        <p:tgtEl>
                                          <p:spTgt spid="2">
                                            <p:graphicEl>
                                              <a:dgm id="{E76C932F-8428-44C0-AA36-E84E28B69E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2">
                                            <p:graphicEl>
                                              <a:dgm id="{E76C932F-8428-44C0-AA36-E84E28B69E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2">
                                            <p:graphicEl>
                                              <a:dgm id="{E76C932F-8428-44C0-AA36-E84E28B69E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500"/>
                                        <p:tgtEl>
                                          <p:spTgt spid="2">
                                            <p:graphicEl>
                                              <a:dgm id="{E76C932F-8428-44C0-AA36-E84E28B69E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87E433-563D-47A8-BE69-09523F70CD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500" fill="hold"/>
                                        <p:tgtEl>
                                          <p:spTgt spid="2">
                                            <p:graphicEl>
                                              <a:dgm id="{5787E433-563D-47A8-BE69-09523F70CD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0" fill="hold"/>
                                        <p:tgtEl>
                                          <p:spTgt spid="2">
                                            <p:graphicEl>
                                              <a:dgm id="{5787E433-563D-47A8-BE69-09523F70CD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0" fill="hold"/>
                                        <p:tgtEl>
                                          <p:spTgt spid="2">
                                            <p:graphicEl>
                                              <a:dgm id="{5787E433-563D-47A8-BE69-09523F70CD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500"/>
                                        <p:tgtEl>
                                          <p:spTgt spid="2">
                                            <p:graphicEl>
                                              <a:dgm id="{5787E433-563D-47A8-BE69-09523F70CD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88C19C1-432C-4E59-A806-32770EA472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500" fill="hold"/>
                                        <p:tgtEl>
                                          <p:spTgt spid="2">
                                            <p:graphicEl>
                                              <a:dgm id="{F88C19C1-432C-4E59-A806-32770EA472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0" fill="hold"/>
                                        <p:tgtEl>
                                          <p:spTgt spid="2">
                                            <p:graphicEl>
                                              <a:dgm id="{F88C19C1-432C-4E59-A806-32770EA472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0" fill="hold"/>
                                        <p:tgtEl>
                                          <p:spTgt spid="2">
                                            <p:graphicEl>
                                              <a:dgm id="{F88C19C1-432C-4E59-A806-32770EA472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500"/>
                                        <p:tgtEl>
                                          <p:spTgt spid="2">
                                            <p:graphicEl>
                                              <a:dgm id="{F88C19C1-432C-4E59-A806-32770EA472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8A7D76D-B58E-4A03-8814-977AE8771E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0" fill="hold"/>
                                        <p:tgtEl>
                                          <p:spTgt spid="2">
                                            <p:graphicEl>
                                              <a:dgm id="{88A7D76D-B58E-4A03-8814-977AE8771E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0" fill="hold"/>
                                        <p:tgtEl>
                                          <p:spTgt spid="2">
                                            <p:graphicEl>
                                              <a:dgm id="{88A7D76D-B58E-4A03-8814-977AE8771E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0" fill="hold"/>
                                        <p:tgtEl>
                                          <p:spTgt spid="2">
                                            <p:graphicEl>
                                              <a:dgm id="{88A7D76D-B58E-4A03-8814-977AE8771E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500"/>
                                        <p:tgtEl>
                                          <p:spTgt spid="2">
                                            <p:graphicEl>
                                              <a:dgm id="{88A7D76D-B58E-4A03-8814-977AE8771E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C8275C-1609-4CC8-8D52-BDD7B69812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0" fill="hold"/>
                                        <p:tgtEl>
                                          <p:spTgt spid="2">
                                            <p:graphicEl>
                                              <a:dgm id="{0DC8275C-1609-4CC8-8D52-BDD7B69812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0" fill="hold"/>
                                        <p:tgtEl>
                                          <p:spTgt spid="2">
                                            <p:graphicEl>
                                              <a:dgm id="{0DC8275C-1609-4CC8-8D52-BDD7B69812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0" fill="hold"/>
                                        <p:tgtEl>
                                          <p:spTgt spid="2">
                                            <p:graphicEl>
                                              <a:dgm id="{0DC8275C-1609-4CC8-8D52-BDD7B69812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500"/>
                                        <p:tgtEl>
                                          <p:spTgt spid="2">
                                            <p:graphicEl>
                                              <a:dgm id="{0DC8275C-1609-4CC8-8D52-BDD7B69812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25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25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25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2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25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25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25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25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25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25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25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25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25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2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2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2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2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2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10" grpId="0" build="p" animBg="1"/>
      <p:bldGraphic spid="2" grpId="0" uiExpand="1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34433" y="647700"/>
            <a:ext cx="4583289" cy="723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u="sng" dirty="0" smtClean="0"/>
              <a:t>Narration- </a:t>
            </a:r>
            <a:r>
              <a:rPr lang="en-US" sz="2800" b="1" u="sng" dirty="0" err="1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2800" b="1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u="sng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8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u="sng" dirty="0" err="1" smtClean="0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2800" b="1" u="sng" dirty="0" smtClean="0"/>
              <a:t> </a:t>
            </a:r>
            <a:r>
              <a:rPr lang="en-US" sz="2800" b="1" u="sng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b="1" u="sng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1371600"/>
            <a:ext cx="8534400" cy="1295400"/>
          </a:xfrm>
          <a:prstGeom prst="rect">
            <a:avLst/>
          </a:prstGeom>
          <a:ln>
            <a:solidFill>
              <a:schemeClr val="accent1">
                <a:alpha val="63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1.Direct Narration</a:t>
            </a:r>
            <a:r>
              <a:rPr lang="bn-IN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Times New Roman"/>
                <a:cs typeface="Times New Roman"/>
              </a:rPr>
              <a:t>▬►</a:t>
            </a:r>
            <a:r>
              <a:rPr lang="en-US" sz="2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Father said to me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bn-IN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What are you doing now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?”</a:t>
            </a:r>
            <a:endParaRPr lang="bn-IN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1200" b="1" dirty="0" smtClean="0"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2.Indirect Narration</a:t>
            </a:r>
            <a:r>
              <a:rPr lang="en-US" sz="2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 smtClean="0">
                <a:latin typeface="Times New Roman"/>
                <a:cs typeface="Times New Roman"/>
              </a:rPr>
              <a:t>▬►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Father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asked me what I was doing then.</a:t>
            </a:r>
            <a:r>
              <a:rPr lang="en-US" sz="22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2200" b="1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6200" y="2971800"/>
            <a:ext cx="8534400" cy="2590800"/>
          </a:xfrm>
          <a:prstGeom prst="rect">
            <a:avLst/>
          </a:prstGeom>
          <a:ln>
            <a:solidFill>
              <a:schemeClr val="bg1">
                <a:alpha val="63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Father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said to me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bn-IN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“ What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are you doing now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 ” </a:t>
            </a:r>
            <a:endParaRPr lang="bn-IN" sz="28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1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Left Brace 4"/>
          <p:cNvSpPr/>
          <p:nvPr/>
        </p:nvSpPr>
        <p:spPr>
          <a:xfrm rot="16200000">
            <a:off x="5386919" y="2741084"/>
            <a:ext cx="685800" cy="3890431"/>
          </a:xfrm>
          <a:prstGeom prst="leftBrace">
            <a:avLst>
              <a:gd name="adj1" fmla="val 8333"/>
              <a:gd name="adj2" fmla="val 53704"/>
            </a:avLst>
          </a:prstGeom>
          <a:ln w="381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1" name="Rectangle 10"/>
          <p:cNvSpPr/>
          <p:nvPr/>
        </p:nvSpPr>
        <p:spPr>
          <a:xfrm>
            <a:off x="4743450" y="4876800"/>
            <a:ext cx="21336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Reported Speech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71483" y="2895600"/>
            <a:ext cx="1975556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Inverted Comma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3675944" y="3429000"/>
            <a:ext cx="1048456" cy="6096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629400" y="3429000"/>
            <a:ext cx="1219200" cy="6096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89699" y="228600"/>
            <a:ext cx="2370667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Class- Eight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Sub- English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Date-16 – 05 -2020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Rectangular Callout 1"/>
          <p:cNvSpPr/>
          <p:nvPr/>
        </p:nvSpPr>
        <p:spPr>
          <a:xfrm>
            <a:off x="1621367" y="3048000"/>
            <a:ext cx="2054577" cy="419100"/>
          </a:xfrm>
          <a:prstGeom prst="wedgeRectCallout">
            <a:avLst>
              <a:gd name="adj1" fmla="val -26327"/>
              <a:gd name="adj2" fmla="val 2037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Reporting verb</a:t>
            </a:r>
            <a:endParaRPr lang="en-US" b="1" dirty="0"/>
          </a:p>
        </p:txBody>
      </p:sp>
      <p:sp>
        <p:nvSpPr>
          <p:cNvPr id="4" name="Oval Callout 3"/>
          <p:cNvSpPr/>
          <p:nvPr/>
        </p:nvSpPr>
        <p:spPr>
          <a:xfrm>
            <a:off x="632883" y="5562600"/>
            <a:ext cx="1975556" cy="304800"/>
          </a:xfrm>
          <a:prstGeom prst="wedgeEllipseCallout">
            <a:avLst>
              <a:gd name="adj1" fmla="val -20335"/>
              <a:gd name="adj2" fmla="val -4642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RV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b="1" dirty="0" smtClean="0"/>
              <a:t> Sub</a:t>
            </a:r>
            <a:endParaRPr lang="en-US" b="1" dirty="0"/>
          </a:p>
        </p:txBody>
      </p:sp>
      <p:sp>
        <p:nvSpPr>
          <p:cNvPr id="17" name="Oval Callout 16"/>
          <p:cNvSpPr/>
          <p:nvPr/>
        </p:nvSpPr>
        <p:spPr>
          <a:xfrm>
            <a:off x="2539999" y="5029200"/>
            <a:ext cx="1896533" cy="533400"/>
          </a:xfrm>
          <a:prstGeom prst="wedgeEllipseCallout">
            <a:avLst>
              <a:gd name="adj1" fmla="val -17339"/>
              <a:gd name="adj2" fmla="val -1779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RV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/>
              <a:t>Obj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8420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2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3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3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3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 animBg="1"/>
      <p:bldP spid="5" grpId="0" animBg="1"/>
      <p:bldP spid="11" grpId="0" animBg="1"/>
      <p:bldP spid="12" grpId="0" animBg="1"/>
      <p:bldP spid="2" grpId="0" animBg="1"/>
      <p:bldP spid="4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81000" y="1104900"/>
            <a:ext cx="8077200" cy="723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/>
              <a:t>Narration-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নিম্নের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৬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রেখে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  </a:t>
            </a:r>
            <a:r>
              <a:rPr lang="en-US" sz="2800" b="1" dirty="0" smtClean="0"/>
              <a:t>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1000" y="3581400"/>
            <a:ext cx="8305800" cy="2895600"/>
          </a:xfrm>
          <a:prstGeom prst="rect">
            <a:avLst/>
          </a:prstGeom>
          <a:ln>
            <a:solidFill>
              <a:schemeClr val="accent1">
                <a:alpha val="63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Reported Speech-</a:t>
            </a:r>
            <a:r>
              <a:rPr lang="en-US" sz="2400" b="1" u="sng" dirty="0" smtClean="0">
                <a:solidFill>
                  <a:srgbClr val="002060"/>
                </a:solidFill>
              </a:rPr>
              <a:t> </a:t>
            </a:r>
            <a:r>
              <a:rPr lang="en-US" sz="24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sz="24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. . . . . . .   </a:t>
            </a:r>
            <a:endParaRPr lang="en-US" sz="2400" b="1" u="sng" dirty="0">
              <a:solidFill>
                <a:srgbClr val="002060"/>
              </a:solidFill>
            </a:endParaRPr>
          </a:p>
          <a:p>
            <a:pPr algn="l"/>
            <a:endParaRPr lang="en-US" sz="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63600" indent="-863600" algn="l"/>
            <a:r>
              <a:rPr lang="bn-IN" sz="2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1.Reporting 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Verb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200" b="1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bn-IN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63600" indent="-863600" algn="l"/>
            <a:r>
              <a:rPr lang="bn-IN" sz="2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2.Linker </a:t>
            </a:r>
            <a:r>
              <a:rPr lang="en-US" sz="22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200" b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63600" indent="-863600" algn="l"/>
            <a:r>
              <a:rPr lang="bn-IN" sz="2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3. Reported Speech </a:t>
            </a:r>
            <a:r>
              <a:rPr lang="en-US" sz="22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Person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63600" indent="-863600" algn="l"/>
            <a:r>
              <a:rPr lang="bn-IN" sz="2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4. Reported Speech </a:t>
            </a:r>
            <a:r>
              <a:rPr lang="en-US" sz="2200" b="1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Tense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।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marL="863600" indent="-863600" algn="l"/>
            <a:r>
              <a:rPr lang="bn-IN" sz="2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200" b="1" dirty="0" err="1" smtClean="0">
                <a:latin typeface="NikoshBAN" pitchFamily="2" charset="0"/>
                <a:cs typeface="NikoshBAN" pitchFamily="2" charset="0"/>
              </a:rPr>
              <a:t>নৈকট্য</a:t>
            </a:r>
            <a:r>
              <a:rPr lang="en-US" sz="2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 err="1" smtClean="0">
                <a:latin typeface="NikoshBAN" pitchFamily="2" charset="0"/>
                <a:cs typeface="NikoshBAN" pitchFamily="2" charset="0"/>
              </a:rPr>
              <a:t>বাচক</a:t>
            </a:r>
            <a:r>
              <a:rPr lang="en-US" sz="2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 err="1" smtClean="0">
                <a:latin typeface="NikoshBAN" pitchFamily="2" charset="0"/>
                <a:cs typeface="NikoshBAN" pitchFamily="2" charset="0"/>
              </a:rPr>
              <a:t>শব্দকে</a:t>
            </a:r>
            <a:r>
              <a:rPr lang="en-US" sz="2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 err="1" smtClean="0">
                <a:latin typeface="NikoshBAN" pitchFamily="2" charset="0"/>
                <a:cs typeface="NikoshBAN" pitchFamily="2" charset="0"/>
              </a:rPr>
              <a:t>দূরত্ব</a:t>
            </a:r>
            <a:r>
              <a:rPr lang="en-US" sz="2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 err="1" smtClean="0">
                <a:latin typeface="NikoshBAN" pitchFamily="2" charset="0"/>
                <a:cs typeface="NikoshBAN" pitchFamily="2" charset="0"/>
              </a:rPr>
              <a:t>বাচক</a:t>
            </a:r>
            <a:r>
              <a:rPr lang="en-US" sz="2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 err="1" smtClean="0">
                <a:latin typeface="NikoshBAN" pitchFamily="2" charset="0"/>
                <a:cs typeface="NikoshBAN" pitchFamily="2" charset="0"/>
              </a:rPr>
              <a:t>শব্দে</a:t>
            </a:r>
            <a:r>
              <a:rPr lang="en-US" sz="2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 ।</a:t>
            </a: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63600" indent="-863600" algn="l"/>
            <a:r>
              <a:rPr lang="bn-IN" sz="2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2200" b="1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2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Sentence, Assertive </a:t>
            </a:r>
            <a:r>
              <a:rPr lang="en-US" sz="2200" b="1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2200" b="1" dirty="0" err="1" smtClean="0">
                <a:latin typeface="NikoshBAN" pitchFamily="2" charset="0"/>
                <a:cs typeface="NikoshBAN" pitchFamily="2" charset="0"/>
              </a:rPr>
              <a:t>রূপান্তর</a:t>
            </a:r>
            <a:r>
              <a:rPr lang="en-US" sz="2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1676400"/>
            <a:ext cx="8305800" cy="1524000"/>
          </a:xfrm>
          <a:prstGeom prst="rect">
            <a:avLst/>
          </a:prstGeom>
          <a:ln>
            <a:solidFill>
              <a:schemeClr val="accent1">
                <a:alpha val="63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1.Direct </a:t>
            </a:r>
            <a:r>
              <a:rPr lang="en-US" sz="2200" b="1" dirty="0" smtClean="0">
                <a:latin typeface="Times New Roman"/>
                <a:cs typeface="Times New Roman"/>
              </a:rPr>
              <a:t>►</a:t>
            </a:r>
            <a:r>
              <a:rPr lang="en-US" sz="2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Father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said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to me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bn-IN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doing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now </a:t>
            </a:r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bn-IN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bn-IN" sz="22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bn-IN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1200" b="1" dirty="0" smtClean="0"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2.Indirect</a:t>
            </a:r>
            <a:r>
              <a:rPr lang="en-US" sz="2200" b="1" dirty="0" smtClean="0">
                <a:latin typeface="Times New Roman"/>
                <a:cs typeface="Times New Roman"/>
              </a:rPr>
              <a:t>►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Father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asked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me what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doing then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2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2200" b="1" dirty="0"/>
          </a:p>
        </p:txBody>
      </p:sp>
      <p:sp>
        <p:nvSpPr>
          <p:cNvPr id="2" name="Down Arrow 1"/>
          <p:cNvSpPr/>
          <p:nvPr/>
        </p:nvSpPr>
        <p:spPr>
          <a:xfrm rot="21424052">
            <a:off x="2784170" y="2045067"/>
            <a:ext cx="350494" cy="7413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Down Arrow 14"/>
          <p:cNvSpPr/>
          <p:nvPr/>
        </p:nvSpPr>
        <p:spPr>
          <a:xfrm rot="20497125">
            <a:off x="3975951" y="2062552"/>
            <a:ext cx="245173" cy="815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Down Arrow 15"/>
          <p:cNvSpPr/>
          <p:nvPr/>
        </p:nvSpPr>
        <p:spPr>
          <a:xfrm rot="1813138">
            <a:off x="6940084" y="1952827"/>
            <a:ext cx="356461" cy="10787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Down Arrow 16"/>
          <p:cNvSpPr/>
          <p:nvPr/>
        </p:nvSpPr>
        <p:spPr>
          <a:xfrm rot="1273860">
            <a:off x="6514267" y="2021302"/>
            <a:ext cx="356461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Down Arrow 17"/>
          <p:cNvSpPr/>
          <p:nvPr/>
        </p:nvSpPr>
        <p:spPr>
          <a:xfrm rot="2728357">
            <a:off x="5151271" y="1848547"/>
            <a:ext cx="286856" cy="11107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5098335" y="1994296"/>
            <a:ext cx="159465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228601"/>
            <a:ext cx="2438400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Class- Eight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Sub- English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Date-16 – 05 -2020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19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25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25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25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25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25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25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4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4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4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4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4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4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4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4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4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4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4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4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4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4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4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4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3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2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2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2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build="p" animBg="1"/>
      <p:bldP spid="13" grpId="0" build="p" animBg="1"/>
      <p:bldP spid="2" grpId="0" animBg="1"/>
      <p:bldP spid="15" grpId="0" animBg="1"/>
      <p:bldP spid="16" grpId="0" animBg="1"/>
      <p:bldP spid="17" grpId="0" animBg="1"/>
      <p:bldP spid="18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44500" y="825499"/>
            <a:ext cx="8077200" cy="57150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বিষয়গুলো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পরিবর্তনের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smtClean="0"/>
              <a:t>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39700" y="1473199"/>
            <a:ext cx="8305800" cy="533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1">
                <a:alpha val="63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63600" indent="-863600" algn="l"/>
            <a:r>
              <a:rPr lang="bn-IN" sz="2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1.Reporting 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Verb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NikoshBAN" pitchFamily="2" charset="0"/>
                <a:cs typeface="NikoshBAN" pitchFamily="2" charset="0"/>
              </a:rPr>
              <a:t>এ</a:t>
            </a:r>
            <a:r>
              <a:rPr lang="bn-IN" sz="2200" b="1" dirty="0" smtClean="0">
                <a:latin typeface="NikoshBAN" pitchFamily="2" charset="0"/>
                <a:cs typeface="NikoshBAN" pitchFamily="2" charset="0"/>
              </a:rPr>
              <a:t>বং</a:t>
            </a:r>
            <a:r>
              <a:rPr lang="bn-IN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2.Linker </a:t>
            </a:r>
            <a:r>
              <a:rPr lang="en-US" sz="22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200" b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63600" indent="-863600" algn="l"/>
            <a:r>
              <a:rPr lang="bn-IN" sz="2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713759"/>
              </p:ext>
            </p:extLst>
          </p:nvPr>
        </p:nvGraphicFramePr>
        <p:xfrm>
          <a:off x="444500" y="2387599"/>
          <a:ext cx="8077199" cy="222504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689100"/>
                <a:gridCol w="4419600"/>
                <a:gridCol w="19684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Sentence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Reporting</a:t>
                      </a:r>
                      <a:r>
                        <a:rPr lang="en-US" b="1" baseline="0" dirty="0" smtClean="0"/>
                        <a:t> verb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Linker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Assertive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Say/tell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that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Interrogative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Ask / want to know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if / </a:t>
                      </a:r>
                      <a:r>
                        <a:rPr lang="en-US" b="1" dirty="0" err="1" smtClean="0"/>
                        <a:t>wh</a:t>
                      </a:r>
                      <a:r>
                        <a:rPr lang="en-US" b="1" dirty="0" smtClean="0"/>
                        <a:t>-word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Imperative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Order/advise/request/forbade/propose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Optative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Pray / wish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that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Exclamatory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Exclaim with joy/sorrow</a:t>
                      </a:r>
                      <a:r>
                        <a:rPr lang="en-US" b="1" baseline="0" dirty="0" smtClean="0"/>
                        <a:t> 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that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769100" y="25400"/>
            <a:ext cx="2209800" cy="132343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Class- Eight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Sub- English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Date-16 – 05 -2020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73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1257300"/>
            <a:ext cx="8077200" cy="5715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বিষয়গুলো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পরিবর্তনের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33400" y="2057400"/>
            <a:ext cx="5943600" cy="533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>
                <a:alpha val="63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pPr marL="863600" indent="-863600" algn="l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Reported Speech </a:t>
            </a:r>
            <a:r>
              <a:rPr lang="en-US" sz="22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Person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IN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527933"/>
              </p:ext>
            </p:extLst>
          </p:nvPr>
        </p:nvGraphicFramePr>
        <p:xfrm>
          <a:off x="381000" y="3200400"/>
          <a:ext cx="79248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3962400"/>
              </a:tblGrid>
              <a:tr h="457200">
                <a:tc gridSpan="2"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Reported Speech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এ ……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First Person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থাকলে</a:t>
                      </a:r>
                      <a:endParaRPr lang="en-US" sz="2400" dirty="0"/>
                    </a:p>
                  </a:txBody>
                  <a:tcP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Times New Roman"/>
                          <a:cs typeface="Times New Roman"/>
                        </a:rPr>
                        <a:t>  ▬►  </a:t>
                      </a:r>
                      <a:r>
                        <a:rPr lang="en-US" sz="2400" dirty="0" smtClean="0"/>
                        <a:t>Subject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অনুসারে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/>
                    </a:p>
                  </a:txBody>
                  <a:tcP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Second Person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থাকলে</a:t>
                      </a:r>
                      <a:endParaRPr lang="en-US" sz="2400" dirty="0"/>
                    </a:p>
                  </a:txBody>
                  <a:tcP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Times New Roman"/>
                          <a:cs typeface="Times New Roman"/>
                        </a:rPr>
                        <a:t>  ▬►</a:t>
                      </a:r>
                      <a:r>
                        <a:rPr lang="en-US" sz="2400" dirty="0" smtClean="0"/>
                        <a:t>Object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অনুসারে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/>
                    </a:p>
                  </a:txBody>
                  <a:tcP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Third Person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থাকলে</a:t>
                      </a:r>
                      <a:endParaRPr lang="en-US" sz="2400" dirty="0"/>
                    </a:p>
                  </a:txBody>
                  <a:tcP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/>
                          <a:cs typeface="Times New Roman"/>
                        </a:rPr>
                        <a:t>  ▬►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পরিবর্তন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হবে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না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781800" y="228601"/>
            <a:ext cx="2209800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Class- Eight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Sub- English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Date-16 – 05 -2020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00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20700" y="762000"/>
            <a:ext cx="59436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accent1">
                <a:alpha val="63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pPr marL="863600" indent="-863600" algn="l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4. Reported Speech </a:t>
            </a:r>
            <a:r>
              <a:rPr lang="en-US" sz="22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Tense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।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95300" y="1828800"/>
            <a:ext cx="7962900" cy="762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>
                <a:alpha val="63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pPr marL="863600" indent="-863600" algn="l"/>
            <a:r>
              <a:rPr lang="en-US" sz="2200" dirty="0" smtClean="0">
                <a:latin typeface="Times New Roman"/>
                <a:cs typeface="Times New Roman"/>
              </a:rPr>
              <a:t>►▌</a:t>
            </a:r>
            <a:r>
              <a:rPr lang="bn-IN" sz="2200" dirty="0" smtClean="0">
                <a:latin typeface="Times New Roman"/>
                <a:cs typeface="Times New Roman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Reporting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verb-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Present / Future tense </a:t>
            </a:r>
            <a:r>
              <a:rPr lang="en-US" sz="2200" dirty="0" err="1" smtClean="0"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2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▬►</a:t>
            </a:r>
            <a:endParaRPr lang="en-US" sz="2200" dirty="0" smtClean="0">
              <a:latin typeface="NikoshBAN" pitchFamily="2" charset="0"/>
              <a:cs typeface="NikoshBAN" pitchFamily="2" charset="0"/>
            </a:endParaRPr>
          </a:p>
          <a:p>
            <a:pPr marL="863600" indent="-863600" algn="l"/>
            <a:r>
              <a:rPr lang="en-US" sz="2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dirty="0" smtClean="0">
                <a:latin typeface="NikoshBAN" pitchFamily="2" charset="0"/>
                <a:cs typeface="NikoshBAN" pitchFamily="2" charset="0"/>
              </a:rPr>
              <a:t>                             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Reported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Speech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Tense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228601"/>
            <a:ext cx="2209800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Class- Eight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Sub- English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Date-16 – 05 -2020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834112"/>
              </p:ext>
            </p:extLst>
          </p:nvPr>
        </p:nvGraphicFramePr>
        <p:xfrm>
          <a:off x="533400" y="2819400"/>
          <a:ext cx="7924800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7022"/>
                <a:gridCol w="3687778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►▌</a:t>
                      </a:r>
                      <a:r>
                        <a:rPr lang="bn-IN" sz="18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Reporting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verb-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টি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Past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থাকলে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Reported Speech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এর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Tense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নিম্নরূপ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পরিবর্তন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হবে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dirty="0"/>
                    </a:p>
                  </a:txBody>
                  <a:tcPr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যে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কোন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Present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থাকলে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/>
                          <a:cs typeface="Times New Roman"/>
                        </a:rPr>
                        <a:t>▬►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অনুরূপ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Past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হবে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Past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Ind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থাকলে</a:t>
                      </a: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/>
                          <a:cs typeface="Times New Roman"/>
                        </a:rPr>
                        <a:t>▬►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Past Perfect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হবে</a:t>
                      </a:r>
                      <a:endParaRPr lang="en-US" sz="2400" dirty="0"/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Past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Cont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থাকলে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/>
                          <a:cs typeface="Times New Roman"/>
                        </a:rPr>
                        <a:t>▬►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Past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Per.Cont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হবে</a:t>
                      </a:r>
                      <a:endParaRPr lang="en-US" sz="2400" dirty="0"/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Past Per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এবং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Past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Per.Cont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থাকলে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/>
                          <a:cs typeface="Times New Roman"/>
                        </a:rPr>
                        <a:t>▬►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পরিবর্তন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itchFamily="2" charset="0"/>
                          <a:cs typeface="NikoshBAN" pitchFamily="2" charset="0"/>
                        </a:rPr>
                        <a:t>হবে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না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Future</a:t>
                      </a:r>
                      <a:r>
                        <a:rPr lang="bn-IN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থাকলে</a:t>
                      </a:r>
                      <a:r>
                        <a:rPr lang="en-US" sz="2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/>
                          <a:cs typeface="Times New Roman"/>
                        </a:rPr>
                        <a:t>▬►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Modal </a:t>
                      </a: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এর</a:t>
                      </a:r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Past form</a:t>
                      </a:r>
                      <a:r>
                        <a:rPr lang="bn-IN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হবে</a:t>
                      </a:r>
                      <a:endParaRPr lang="en-US" sz="2000" dirty="0"/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601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20700" y="762000"/>
            <a:ext cx="5943600" cy="533400"/>
          </a:xfrm>
          <a:prstGeom prst="rect">
            <a:avLst/>
          </a:prstGeom>
          <a:solidFill>
            <a:srgbClr val="FFC000"/>
          </a:solidFill>
          <a:ln>
            <a:solidFill>
              <a:schemeClr val="accent1">
                <a:alpha val="63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  <a:p>
            <a:pPr marL="863600" indent="-863600" algn="l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নৈকট্য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বাচক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শব্দকে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দূরত্ব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বাচক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শব্দে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।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228601"/>
            <a:ext cx="2209800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Class- Eight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Sub- English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Date-16 – 05 -2020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305565"/>
              </p:ext>
            </p:extLst>
          </p:nvPr>
        </p:nvGraphicFramePr>
        <p:xfrm>
          <a:off x="381000" y="1447800"/>
          <a:ext cx="7924800" cy="34745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76400"/>
                <a:gridCol w="1981200"/>
                <a:gridCol w="685800"/>
                <a:gridCol w="1524000"/>
                <a:gridCol w="2057400"/>
              </a:tblGrid>
              <a:tr h="328639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NikoshBAN" pitchFamily="2" charset="0"/>
                          <a:cs typeface="NikoshBAN" pitchFamily="2" charset="0"/>
                        </a:rPr>
                        <a:t>►▌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Direct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Narration-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এ </a:t>
                      </a:r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নৈকট্য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বাচক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শব্দ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থাকলে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তা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নিম্নরূপ</a:t>
                      </a:r>
                      <a:r>
                        <a:rPr lang="en-US" sz="1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NikoshBAN" pitchFamily="2" charset="0"/>
                          <a:cs typeface="NikoshBAN" pitchFamily="2" charset="0"/>
                        </a:rPr>
                        <a:t>পরিবর্তন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হবে</a:t>
                      </a:r>
                      <a:r>
                        <a:rPr lang="en-US" sz="180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1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7104">
                <a:tc>
                  <a:txBody>
                    <a:bodyPr/>
                    <a:lstStyle/>
                    <a:p>
                      <a:pPr algn="r"/>
                      <a:r>
                        <a:rPr lang="en-US" sz="2000" baseline="0" dirty="0" smtClean="0"/>
                        <a:t>This 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That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yesterday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The</a:t>
                      </a:r>
                      <a:r>
                        <a:rPr lang="en-US" sz="2000" baseline="0" dirty="0" smtClean="0"/>
                        <a:t> day before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025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These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Those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ago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Before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02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thus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So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Next+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The following +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02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here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There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So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very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799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hence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Thence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tomorrow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The next day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025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come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Go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To night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That night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644">
                <a:tc row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today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That day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2313">
                <a:tc v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Last+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The previous+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290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4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553</TotalTime>
  <Words>706</Words>
  <Application>Microsoft Office PowerPoint</Application>
  <PresentationFormat>On-screen Show (4:3)</PresentationFormat>
  <Paragraphs>182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PowerPoint Presentation</vt:lpstr>
      <vt:lpstr>  Narration / Speech     বর্ণন / বিবৃতি / উক্তি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97</cp:revision>
  <dcterms:created xsi:type="dcterms:W3CDTF">2006-08-16T00:00:00Z</dcterms:created>
  <dcterms:modified xsi:type="dcterms:W3CDTF">2020-05-16T03:18:55Z</dcterms:modified>
</cp:coreProperties>
</file>