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0" r:id="rId3"/>
    <p:sldId id="262" r:id="rId4"/>
    <p:sldId id="270" r:id="rId5"/>
    <p:sldId id="271" r:id="rId6"/>
    <p:sldId id="272" r:id="rId7"/>
    <p:sldId id="273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15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media1.wav"/><Relationship Id="rId2" Type="http://schemas.microsoft.com/office/2007/relationships/media" Target="../media/media1.wav"/><Relationship Id="rId1" Type="http://schemas.openxmlformats.org/officeDocument/2006/relationships/tags" Target="../tags/tag3.xml"/><Relationship Id="rId5" Type="http://schemas.openxmlformats.org/officeDocument/2006/relationships/image" Target="../media/image3.png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media2.wav"/><Relationship Id="rId2" Type="http://schemas.microsoft.com/office/2007/relationships/media" Target="../media/media2.wav"/><Relationship Id="rId1" Type="http://schemas.openxmlformats.org/officeDocument/2006/relationships/tags" Target="../tags/tag5.xml"/><Relationship Id="rId5" Type="http://schemas.openxmlformats.org/officeDocument/2006/relationships/image" Target="../media/image3.png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chemeClr val="accent1"/>
          </a:fgClr>
          <a:bgClr>
            <a:schemeClr val="bg2">
              <a:lumMod val="40000"/>
              <a:lumOff val="6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839450"/>
            <a:ext cx="55626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lgerian" pitchFamily="82" charset="0"/>
              </a:rPr>
              <a:t>WELCOME</a:t>
            </a:r>
            <a:endParaRPr lang="en-US" sz="8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1905000"/>
            <a:ext cx="8458200" cy="2031325"/>
          </a:xfrm>
          <a:prstGeom prst="rect">
            <a:avLst/>
          </a:prstGeom>
          <a:noFill/>
          <a:ln cmpd="sng"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Bahnschrift Condensed" pitchFamily="34" charset="0"/>
              </a:rPr>
              <a:t>TO</a:t>
            </a:r>
          </a:p>
          <a:p>
            <a:pPr algn="ctr"/>
            <a:r>
              <a:rPr lang="en-US" sz="7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Bahnschrift Condensed" pitchFamily="34" charset="0"/>
              </a:rPr>
              <a:t>ONLINE  SCHOOL- </a:t>
            </a:r>
            <a:r>
              <a:rPr lang="en-US" sz="72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Bahnschrift Condensed" pitchFamily="34" charset="0"/>
              </a:rPr>
              <a:t>SAKHIPUR</a:t>
            </a:r>
            <a:endParaRPr lang="en-US" sz="7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  <a:latin typeface="Bahnschrift Condensed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53200" y="228600"/>
            <a:ext cx="228600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Class- Eight</a:t>
            </a:r>
          </a:p>
          <a:p>
            <a:r>
              <a:rPr lang="en-US" sz="2000" dirty="0" smtClean="0"/>
              <a:t>Sub- English</a:t>
            </a:r>
          </a:p>
          <a:p>
            <a:r>
              <a:rPr lang="en-US" sz="2000" dirty="0" smtClean="0"/>
              <a:t>Date-8 – 06 -2020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3961725"/>
            <a:ext cx="6328380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</a:rPr>
              <a:t>Aminul</a:t>
            </a:r>
            <a:r>
              <a:rPr lang="en-US" sz="4000" dirty="0" smtClean="0">
                <a:solidFill>
                  <a:schemeClr val="bg1"/>
                </a:solidFill>
              </a:rPr>
              <a:t> Islam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Asst. Teacher</a:t>
            </a:r>
          </a:p>
          <a:p>
            <a:r>
              <a:rPr lang="en-US" sz="2800" dirty="0" err="1" smtClean="0">
                <a:solidFill>
                  <a:schemeClr val="bg1"/>
                </a:solidFill>
              </a:rPr>
              <a:t>Hateya</a:t>
            </a:r>
            <a:r>
              <a:rPr lang="en-US" sz="2800" dirty="0" smtClean="0">
                <a:solidFill>
                  <a:schemeClr val="bg1"/>
                </a:solidFill>
              </a:rPr>
              <a:t>  H. H. U. High School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4031040"/>
            <a:ext cx="1603980" cy="1531560"/>
          </a:xfrm>
          <a:prstGeom prst="rect">
            <a:avLst/>
          </a:prstGeom>
          <a:solidFill>
            <a:schemeClr val="accent1"/>
          </a:solidFill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53172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 advTm="23582">
        <p14:glitter pattern="hexagon"/>
      </p:transition>
    </mc:Choice>
    <mc:Fallback>
      <p:transition spd="slow" advTm="2358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34433" y="647700"/>
            <a:ext cx="5913967" cy="723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u="sng" dirty="0" smtClean="0"/>
              <a:t>Passage Narration- </a:t>
            </a:r>
            <a:r>
              <a:rPr lang="en-US" sz="2800" b="1" u="sng" dirty="0" err="1"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2800" b="1" u="sng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u="sng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28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u="sng" dirty="0" err="1" smtClean="0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sz="2800" b="1" u="sng" dirty="0" smtClean="0"/>
              <a:t> </a:t>
            </a:r>
            <a:r>
              <a:rPr lang="en-US" sz="2800" b="1" u="sng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b="1" u="sng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28600" y="1447800"/>
            <a:ext cx="8534400" cy="5029200"/>
          </a:xfrm>
          <a:prstGeom prst="rect">
            <a:avLst/>
          </a:prstGeom>
          <a:ln>
            <a:solidFill>
              <a:schemeClr val="accent1">
                <a:alpha val="63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Passage Narration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Sentence Narration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গুলোই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যথারীতি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প্রয়োগ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। 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তবে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Passage Narration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নিম্নের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বিষয়গুলো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জানা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থাকা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আবশ্যক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। </a:t>
            </a:r>
            <a:endParaRPr lang="bn-IN" sz="2400" b="1" dirty="0" smtClean="0">
              <a:latin typeface="NikoshBAN" pitchFamily="2" charset="0"/>
              <a:cs typeface="NikoshBAN" pitchFamily="2" charset="0"/>
            </a:endParaRPr>
          </a:p>
          <a:p>
            <a:pPr algn="l"/>
            <a:endParaRPr lang="en-US" sz="2200" b="1" dirty="0" smtClean="0"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Passage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Narration-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এ </a:t>
            </a:r>
            <a:endParaRPr lang="en-US" sz="2400" b="1" dirty="0" smtClean="0"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bn-IN" sz="2400" dirty="0" smtClean="0">
                <a:latin typeface="Times New Roman"/>
                <a:cs typeface="Times New Roman"/>
              </a:rPr>
              <a:t>	</a:t>
            </a:r>
            <a:r>
              <a:rPr lang="en-US" sz="2400" dirty="0" smtClean="0">
                <a:latin typeface="Times New Roman"/>
                <a:cs typeface="Times New Roman"/>
              </a:rPr>
              <a:t>►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প্রতিটি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speech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Reporting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Verb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নাও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থাকতে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। </a:t>
            </a:r>
          </a:p>
          <a:p>
            <a:pPr algn="l"/>
            <a:r>
              <a:rPr lang="bn-IN" sz="2400" dirty="0" smtClean="0">
                <a:latin typeface="Times New Roman"/>
                <a:cs typeface="Times New Roman"/>
              </a:rPr>
              <a:t>	</a:t>
            </a:r>
            <a:r>
              <a:rPr lang="en-US" sz="2400" dirty="0" smtClean="0">
                <a:latin typeface="Times New Roman"/>
                <a:cs typeface="Times New Roman"/>
              </a:rPr>
              <a:t>►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Reporting Verb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টি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Reported Speech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শুরুতে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, </a:t>
            </a:r>
            <a:endParaRPr lang="bn-IN" sz="2400" b="1" dirty="0" smtClean="0"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bn-IN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                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মাঝে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অথবা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শেষেও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থাকতে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। </a:t>
            </a:r>
          </a:p>
          <a:p>
            <a:pPr algn="l"/>
            <a:r>
              <a:rPr lang="bn-IN" sz="2400" dirty="0" smtClean="0">
                <a:latin typeface="Times New Roman"/>
                <a:cs typeface="Times New Roman"/>
              </a:rPr>
              <a:t>	</a:t>
            </a:r>
            <a:r>
              <a:rPr lang="en-US" sz="2400" dirty="0" smtClean="0">
                <a:latin typeface="Times New Roman"/>
                <a:cs typeface="Times New Roman"/>
              </a:rPr>
              <a:t>►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Reporting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Verb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Object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হুবহু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Verb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পরে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মাঝে</a:t>
            </a:r>
            <a:endParaRPr lang="bn-IN" sz="2400" b="1" dirty="0" smtClean="0"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bn-IN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                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অথবা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শেষেও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থাকতে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। </a:t>
            </a:r>
            <a:endParaRPr lang="bn-IN" sz="2400" b="1" dirty="0" smtClean="0">
              <a:latin typeface="NikoshBAN" pitchFamily="2" charset="0"/>
              <a:cs typeface="NikoshBAN" pitchFamily="2" charset="0"/>
            </a:endParaRPr>
          </a:p>
          <a:p>
            <a:pPr algn="l"/>
            <a:endParaRPr lang="en-US" sz="2400" b="1" dirty="0"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এ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প্রথমে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সম্পূর্ণ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Passage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ভালভাবে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পড়ে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Subject </a:t>
            </a:r>
            <a:r>
              <a:rPr lang="bn-IN" sz="2400" b="1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Object 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ও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Sentence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ধরন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নির্নয়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নিতে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l"/>
            <a:endParaRPr lang="bn-IN" sz="2000" dirty="0" smtClean="0">
              <a:latin typeface="Times New Roman"/>
              <a:cs typeface="Times New Rom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89699" y="228600"/>
            <a:ext cx="2370667" cy="101566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Class- Eight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Sub- English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Date-8 – 06 -2020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84202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357"/>
    </mc:Choice>
    <mc:Fallback>
      <p:transition spd="slow" advTm="1035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81000" y="1409700"/>
            <a:ext cx="8077200" cy="723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y-AM" sz="2800" b="1" dirty="0" smtClean="0">
                <a:latin typeface="Times New Roman" pitchFamily="18" charset="0"/>
                <a:cs typeface="Times New Roman" pitchFamily="18" charset="0"/>
              </a:rPr>
              <a:t>֍</a:t>
            </a:r>
            <a:r>
              <a:rPr lang="bn-IN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Reporting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Verb </a:t>
            </a:r>
            <a:r>
              <a:rPr lang="bn-IN" sz="2800" b="1" dirty="0">
                <a:latin typeface="NikoshBAN" pitchFamily="2" charset="0"/>
                <a:cs typeface="NikoshBAN" pitchFamily="2" charset="0"/>
              </a:rPr>
              <a:t>টি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Reported Speech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মাঝে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অথবা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থাকলেও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Indirect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Sentence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শুরুতে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304800" y="2374900"/>
            <a:ext cx="8305800" cy="34163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Direct </a:t>
            </a:r>
            <a:r>
              <a:rPr lang="en-US" sz="2200" b="1" dirty="0" smtClean="0">
                <a:latin typeface="Times New Roman"/>
                <a:cs typeface="Times New Roman"/>
              </a:rPr>
              <a:t>► “Yes,” She replied, “ I have got it.”</a:t>
            </a:r>
          </a:p>
          <a:p>
            <a:pPr algn="l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Indirect </a:t>
            </a:r>
            <a:r>
              <a:rPr lang="en-US" sz="2000" b="1" dirty="0" smtClean="0">
                <a:latin typeface="Times New Roman"/>
                <a:cs typeface="Times New Roman"/>
              </a:rPr>
              <a:t>► She replied in the affirmative and said that she had got it.</a:t>
            </a:r>
          </a:p>
          <a:p>
            <a:pPr algn="l"/>
            <a:endParaRPr lang="en-US" sz="2200" b="1" dirty="0" smtClean="0">
              <a:latin typeface="Times New Roman"/>
              <a:cs typeface="Times New Roman"/>
            </a:endParaRPr>
          </a:p>
          <a:p>
            <a:pPr algn="l"/>
            <a:endParaRPr lang="en-US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Direct </a:t>
            </a:r>
            <a:r>
              <a:rPr lang="en-US" sz="2200" b="1" dirty="0" smtClean="0">
                <a:latin typeface="Times New Roman"/>
                <a:cs typeface="Times New Roman"/>
              </a:rPr>
              <a:t>► “ Will you come to my house tomorrow?” I asked the boy.</a:t>
            </a:r>
          </a:p>
          <a:p>
            <a:pPr algn="l"/>
            <a:endParaRPr lang="en-US" sz="2200" b="1" dirty="0" smtClean="0">
              <a:latin typeface="Times New Roman"/>
              <a:cs typeface="Times New Roman"/>
            </a:endParaRPr>
          </a:p>
          <a:p>
            <a:pPr algn="l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Indirect </a:t>
            </a:r>
            <a:r>
              <a:rPr lang="en-US" sz="2200" b="1" dirty="0" smtClean="0">
                <a:latin typeface="Times New Roman"/>
                <a:cs typeface="Times New Roman"/>
              </a:rPr>
              <a:t>► </a:t>
            </a:r>
            <a:r>
              <a:rPr lang="en-US" sz="2200" b="1" dirty="0">
                <a:latin typeface="Times New Roman"/>
                <a:cs typeface="Times New Roman"/>
              </a:rPr>
              <a:t>I asked the </a:t>
            </a:r>
            <a:r>
              <a:rPr lang="en-US" sz="2200" b="1" dirty="0" smtClean="0">
                <a:latin typeface="Times New Roman"/>
                <a:cs typeface="Times New Roman"/>
              </a:rPr>
              <a:t>boy if he would </a:t>
            </a:r>
            <a:r>
              <a:rPr lang="en-US" sz="2200" b="1" dirty="0">
                <a:latin typeface="Times New Roman"/>
                <a:cs typeface="Times New Roman"/>
              </a:rPr>
              <a:t>come to my house </a:t>
            </a:r>
            <a:r>
              <a:rPr lang="en-US" sz="2200" b="1" dirty="0" smtClean="0">
                <a:latin typeface="Times New Roman"/>
                <a:cs typeface="Times New Roman"/>
              </a:rPr>
              <a:t>the next day.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705600" y="0"/>
            <a:ext cx="2438400" cy="101566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Class- Eight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Sub- English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Date-</a:t>
            </a:r>
            <a:r>
              <a:rPr lang="bn-IN" sz="2000" b="1" dirty="0" smtClean="0">
                <a:solidFill>
                  <a:schemeClr val="bg1"/>
                </a:solidFill>
              </a:rPr>
              <a:t> 8</a:t>
            </a:r>
            <a:r>
              <a:rPr lang="en-US" sz="2000" b="1" dirty="0" smtClean="0">
                <a:solidFill>
                  <a:schemeClr val="bg1"/>
                </a:solidFill>
              </a:rPr>
              <a:t> – 0</a:t>
            </a:r>
            <a:r>
              <a:rPr lang="bn-IN" sz="2000" b="1" dirty="0" smtClean="0">
                <a:solidFill>
                  <a:schemeClr val="bg1"/>
                </a:solidFill>
              </a:rPr>
              <a:t>6</a:t>
            </a:r>
            <a:r>
              <a:rPr lang="en-US" sz="2000" b="1" dirty="0" smtClean="0">
                <a:solidFill>
                  <a:schemeClr val="bg1"/>
                </a:solidFill>
              </a:rPr>
              <a:t> -2020</a:t>
            </a:r>
            <a:endParaRPr lang="en-US" sz="2000" b="1" dirty="0">
              <a:solidFill>
                <a:schemeClr val="bg1"/>
              </a:solidFill>
            </a:endParaRPr>
          </a:p>
        </p:txBody>
      </p:sp>
      <p:pic>
        <p:nvPicPr>
          <p:cNvPr id="2" name="Audio 1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382000" y="6096000"/>
            <a:ext cx="609600" cy="6096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65193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851">
        <p:cover/>
      </p:transition>
    </mc:Choice>
    <mc:Fallback>
      <p:transition spd="slow" advTm="6851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25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25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25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25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3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6" grpId="0"/>
      <p:bldP spid="1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81000" y="1409700"/>
            <a:ext cx="8077200" cy="723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y-AM" sz="2800" b="1" dirty="0" smtClean="0">
                <a:latin typeface="Times New Roman" pitchFamily="18" charset="0"/>
                <a:cs typeface="Times New Roman" pitchFamily="18" charset="0"/>
              </a:rPr>
              <a:t>֍</a:t>
            </a:r>
            <a:r>
              <a:rPr lang="bn-IN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বক্তার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একাদিক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Speech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থাকলে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পরের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Speech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নিম্নরূপ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66700" y="4114800"/>
            <a:ext cx="8305800" cy="2133600"/>
          </a:xfrm>
          <a:prstGeom prst="rect">
            <a:avLst/>
          </a:prstGeom>
          <a:ln>
            <a:solidFill>
              <a:schemeClr val="bg1">
                <a:alpha val="63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Direct </a:t>
            </a:r>
            <a:r>
              <a:rPr lang="en-US" sz="2200" b="1" dirty="0" smtClean="0">
                <a:latin typeface="Times New Roman"/>
                <a:cs typeface="Times New Roman"/>
              </a:rPr>
              <a:t>► The man said to me. “ You can go home now. </a:t>
            </a:r>
          </a:p>
          <a:p>
            <a:pPr algn="l"/>
            <a:r>
              <a:rPr lang="en-US" sz="2200" b="1" dirty="0">
                <a:latin typeface="Times New Roman"/>
                <a:cs typeface="Times New Roman"/>
              </a:rPr>
              <a:t> </a:t>
            </a:r>
            <a:r>
              <a:rPr lang="en-US" sz="2200" b="1" dirty="0" smtClean="0">
                <a:latin typeface="Times New Roman"/>
                <a:cs typeface="Times New Roman"/>
              </a:rPr>
              <a:t>                 “ You may go tomorrow.”</a:t>
            </a:r>
          </a:p>
          <a:p>
            <a:pPr algn="l"/>
            <a:endParaRPr lang="en-US" sz="2200" b="1" dirty="0" smtClean="0">
              <a:latin typeface="Times New Roman"/>
              <a:cs typeface="Times New Roman"/>
            </a:endParaRPr>
          </a:p>
          <a:p>
            <a:pPr algn="l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Indirect </a:t>
            </a:r>
            <a:r>
              <a:rPr lang="en-US" sz="2200" b="1" dirty="0">
                <a:latin typeface="Times New Roman"/>
                <a:cs typeface="Times New Roman"/>
              </a:rPr>
              <a:t>► The </a:t>
            </a:r>
            <a:r>
              <a:rPr lang="en-US" sz="2200" b="1" dirty="0" smtClean="0">
                <a:latin typeface="Times New Roman"/>
                <a:cs typeface="Times New Roman"/>
              </a:rPr>
              <a:t>man told </a:t>
            </a:r>
            <a:r>
              <a:rPr lang="en-US" sz="2200" b="1" dirty="0">
                <a:latin typeface="Times New Roman"/>
                <a:cs typeface="Times New Roman"/>
              </a:rPr>
              <a:t>me </a:t>
            </a:r>
            <a:r>
              <a:rPr lang="en-US" sz="2200" b="1" dirty="0" smtClean="0">
                <a:latin typeface="Times New Roman"/>
                <a:cs typeface="Times New Roman"/>
              </a:rPr>
              <a:t>that I could go home then.</a:t>
            </a:r>
          </a:p>
          <a:p>
            <a:pPr algn="l"/>
            <a:r>
              <a:rPr lang="en-US" sz="2200" b="1" dirty="0">
                <a:latin typeface="Times New Roman"/>
                <a:cs typeface="Times New Roman"/>
              </a:rPr>
              <a:t> </a:t>
            </a:r>
            <a:r>
              <a:rPr lang="en-US" sz="2200" b="1" dirty="0" smtClean="0">
                <a:latin typeface="Times New Roman"/>
                <a:cs typeface="Times New Roman"/>
              </a:rPr>
              <a:t>                     He added that I might go the next day.</a:t>
            </a:r>
            <a:r>
              <a:rPr lang="en-US" sz="22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553200" y="228601"/>
            <a:ext cx="2438400" cy="101566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Class- Eight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Sub- English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Date-</a:t>
            </a:r>
            <a:r>
              <a:rPr lang="bn-IN" sz="2000" b="1" dirty="0" smtClean="0">
                <a:solidFill>
                  <a:schemeClr val="bg1"/>
                </a:solidFill>
              </a:rPr>
              <a:t> 8</a:t>
            </a:r>
            <a:r>
              <a:rPr lang="en-US" sz="2000" b="1" dirty="0" smtClean="0">
                <a:solidFill>
                  <a:schemeClr val="bg1"/>
                </a:solidFill>
              </a:rPr>
              <a:t> – 0</a:t>
            </a:r>
            <a:r>
              <a:rPr lang="bn-IN" sz="2000" b="1" dirty="0" smtClean="0">
                <a:solidFill>
                  <a:schemeClr val="bg1"/>
                </a:solidFill>
              </a:rPr>
              <a:t>6</a:t>
            </a:r>
            <a:r>
              <a:rPr lang="en-US" sz="2000" b="1" dirty="0" smtClean="0">
                <a:solidFill>
                  <a:schemeClr val="bg1"/>
                </a:solidFill>
              </a:rPr>
              <a:t> -2020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2590800"/>
            <a:ext cx="8077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Assertive Sentence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থাকলে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………</a:t>
            </a:r>
          </a:p>
          <a:p>
            <a:pPr algn="l"/>
            <a:r>
              <a:rPr lang="en-US" sz="2400" b="1" dirty="0" smtClean="0">
                <a:latin typeface="Times New Roman"/>
                <a:cs typeface="Times New Roman"/>
              </a:rPr>
              <a:t>► added / further added / also said / again said </a:t>
            </a:r>
          </a:p>
          <a:p>
            <a:pPr algn="l"/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      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। </a:t>
            </a:r>
            <a:endParaRPr lang="en-US" sz="2400" b="1" dirty="0" smtClean="0">
              <a:latin typeface="NikoshBAN" pitchFamily="2" charset="0"/>
              <a:cs typeface="NikoshBAN" pitchFamily="2" charset="0"/>
            </a:endParaRPr>
          </a:p>
          <a:p>
            <a:pPr algn="l"/>
            <a:endParaRPr lang="en-US" sz="1100" b="1" dirty="0" smtClean="0"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78262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820">
        <p:cover/>
      </p:transition>
    </mc:Choice>
    <mc:Fallback>
      <p:transition spd="slow" advTm="8820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 build="p" animBg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81000" y="1409700"/>
            <a:ext cx="8077200" cy="723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y-AM" sz="2800" b="1" dirty="0" smtClean="0">
                <a:latin typeface="Times New Roman" pitchFamily="18" charset="0"/>
                <a:cs typeface="Times New Roman" pitchFamily="18" charset="0"/>
              </a:rPr>
              <a:t>֍</a:t>
            </a:r>
            <a:r>
              <a:rPr lang="bn-IN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বক্তার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একাদিক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Speech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থাকলে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পরের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Speech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নিম্নরূপ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368300" y="3467100"/>
            <a:ext cx="8305800" cy="26289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Direct </a:t>
            </a:r>
            <a:r>
              <a:rPr lang="en-US" sz="2200" b="1" dirty="0" smtClean="0">
                <a:latin typeface="Times New Roman"/>
                <a:cs typeface="Times New Roman"/>
              </a:rPr>
              <a:t>► The teacher said to the student, “ Why are you making a</a:t>
            </a:r>
          </a:p>
          <a:p>
            <a:pPr algn="l"/>
            <a:r>
              <a:rPr lang="en-US" sz="2200" b="1" dirty="0">
                <a:latin typeface="Times New Roman"/>
                <a:cs typeface="Times New Roman"/>
              </a:rPr>
              <a:t> </a:t>
            </a:r>
            <a:r>
              <a:rPr lang="en-US" sz="2200" b="1" dirty="0" smtClean="0">
                <a:latin typeface="Times New Roman"/>
                <a:cs typeface="Times New Roman"/>
              </a:rPr>
              <a:t>                 noise in the class ?” “ Have you learnt your lesson ?”</a:t>
            </a:r>
          </a:p>
          <a:p>
            <a:pPr algn="l"/>
            <a:endParaRPr lang="en-US" sz="2200" b="1" dirty="0" smtClean="0">
              <a:latin typeface="Times New Roman"/>
              <a:cs typeface="Times New Roman"/>
            </a:endParaRPr>
          </a:p>
          <a:p>
            <a:pPr algn="l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Indirect </a:t>
            </a:r>
            <a:r>
              <a:rPr lang="en-US" sz="2200" b="1" dirty="0" smtClean="0">
                <a:latin typeface="Times New Roman"/>
                <a:cs typeface="Times New Roman"/>
              </a:rPr>
              <a:t>►</a:t>
            </a:r>
            <a:r>
              <a:rPr lang="en-US" sz="2200" b="1" dirty="0">
                <a:latin typeface="Times New Roman"/>
                <a:cs typeface="Times New Roman"/>
              </a:rPr>
              <a:t>The teacher </a:t>
            </a:r>
            <a:r>
              <a:rPr lang="en-US" sz="2200" b="1" dirty="0" smtClean="0">
                <a:latin typeface="Times New Roman"/>
                <a:cs typeface="Times New Roman"/>
              </a:rPr>
              <a:t>asked </a:t>
            </a:r>
            <a:r>
              <a:rPr lang="en-US" sz="2200" b="1" dirty="0">
                <a:latin typeface="Times New Roman"/>
                <a:cs typeface="Times New Roman"/>
              </a:rPr>
              <a:t>the </a:t>
            </a:r>
            <a:r>
              <a:rPr lang="en-US" sz="2200" b="1" dirty="0" smtClean="0">
                <a:latin typeface="Times New Roman"/>
                <a:cs typeface="Times New Roman"/>
              </a:rPr>
              <a:t>student why he was  </a:t>
            </a:r>
            <a:r>
              <a:rPr lang="en-US" sz="2200" b="1" dirty="0">
                <a:latin typeface="Times New Roman"/>
                <a:cs typeface="Times New Roman"/>
              </a:rPr>
              <a:t>making a noise in the </a:t>
            </a:r>
            <a:r>
              <a:rPr lang="en-US" sz="2200" b="1" dirty="0" smtClean="0">
                <a:latin typeface="Times New Roman"/>
                <a:cs typeface="Times New Roman"/>
              </a:rPr>
              <a:t>class. He again asked if he had learnt his </a:t>
            </a:r>
            <a:r>
              <a:rPr lang="en-US" sz="2200" b="1" dirty="0">
                <a:latin typeface="Times New Roman"/>
                <a:cs typeface="Times New Roman"/>
              </a:rPr>
              <a:t>lesson 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53200" y="228601"/>
            <a:ext cx="2438400" cy="101566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Class- Eight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Sub- English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Date-</a:t>
            </a:r>
            <a:r>
              <a:rPr lang="bn-IN" sz="2000" b="1" dirty="0" smtClean="0">
                <a:solidFill>
                  <a:schemeClr val="bg1"/>
                </a:solidFill>
              </a:rPr>
              <a:t> 8</a:t>
            </a:r>
            <a:r>
              <a:rPr lang="en-US" sz="2000" b="1" dirty="0" smtClean="0">
                <a:solidFill>
                  <a:schemeClr val="bg1"/>
                </a:solidFill>
              </a:rPr>
              <a:t> – 0</a:t>
            </a:r>
            <a:r>
              <a:rPr lang="bn-IN" sz="2000" b="1" dirty="0" smtClean="0">
                <a:solidFill>
                  <a:schemeClr val="bg1"/>
                </a:solidFill>
              </a:rPr>
              <a:t>6</a:t>
            </a:r>
            <a:r>
              <a:rPr lang="en-US" sz="2000" b="1" dirty="0" smtClean="0">
                <a:solidFill>
                  <a:schemeClr val="bg1"/>
                </a:solidFill>
              </a:rPr>
              <a:t> -2020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68300" y="2286000"/>
            <a:ext cx="80772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Interrogative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Sentence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থাকলে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► </a:t>
            </a:r>
            <a:endParaRPr lang="en-US" sz="2400" b="1" dirty="0" smtClean="0">
              <a:latin typeface="Times New Roman"/>
              <a:cs typeface="Times New Roman"/>
            </a:endParaRPr>
          </a:p>
          <a:p>
            <a:pPr algn="l"/>
            <a:r>
              <a:rPr lang="en-US" sz="2400" b="1" dirty="0" smtClean="0">
                <a:latin typeface="Times New Roman"/>
                <a:cs typeface="Times New Roman"/>
              </a:rPr>
              <a:t>                       also asked  </a:t>
            </a:r>
            <a:r>
              <a:rPr lang="en-US" sz="2400" b="1" dirty="0">
                <a:latin typeface="Times New Roman"/>
                <a:cs typeface="Times New Roman"/>
              </a:rPr>
              <a:t>/ further </a:t>
            </a:r>
            <a:r>
              <a:rPr lang="en-US" sz="2400" b="1" dirty="0" smtClean="0">
                <a:latin typeface="Times New Roman"/>
                <a:cs typeface="Times New Roman"/>
              </a:rPr>
              <a:t>asked </a:t>
            </a:r>
            <a:r>
              <a:rPr lang="en-US" sz="2400" b="1" dirty="0">
                <a:latin typeface="Times New Roman"/>
                <a:cs typeface="Times New Roman"/>
              </a:rPr>
              <a:t>/ </a:t>
            </a:r>
            <a:r>
              <a:rPr lang="en-US" sz="2400" b="1" dirty="0" smtClean="0">
                <a:latin typeface="Times New Roman"/>
                <a:cs typeface="Times New Roman"/>
              </a:rPr>
              <a:t>again asked </a:t>
            </a:r>
          </a:p>
          <a:p>
            <a:pPr algn="l"/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                      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pic>
        <p:nvPicPr>
          <p:cNvPr id="2" name="Audio 1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382000" y="6096000"/>
            <a:ext cx="609600" cy="6096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81253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224">
        <p:cover/>
      </p:transition>
    </mc:Choice>
    <mc:Fallback>
      <p:transition spd="slow" advTm="7224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3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3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3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3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6" grpId="0"/>
      <p:bldP spid="13" grpId="0" uiExpand="1" build="p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8000">
              <a:srgbClr val="AAC383"/>
            </a:gs>
            <a:gs pos="0">
              <a:srgbClr val="DDEBCF"/>
            </a:gs>
            <a:gs pos="23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914400" y="609600"/>
            <a:ext cx="4648200" cy="7239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y-AM" sz="2400" b="1" dirty="0" smtClean="0">
                <a:latin typeface="Times New Roman" pitchFamily="18" charset="0"/>
                <a:cs typeface="Times New Roman" pitchFamily="18" charset="0"/>
              </a:rPr>
              <a:t>֍</a:t>
            </a:r>
            <a:r>
              <a:rPr lang="bn-IN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Reported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Speech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শুধু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……..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368300" y="2286000"/>
            <a:ext cx="8394700" cy="41148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Direct </a:t>
            </a:r>
            <a:r>
              <a:rPr lang="en-US" sz="2000" b="1" dirty="0" smtClean="0">
                <a:latin typeface="Times New Roman"/>
                <a:cs typeface="Times New Roman"/>
              </a:rPr>
              <a:t>► </a:t>
            </a:r>
            <a:r>
              <a:rPr lang="en-US" sz="2400" b="1" dirty="0" smtClean="0">
                <a:latin typeface="Times New Roman"/>
                <a:cs typeface="Times New Roman"/>
              </a:rPr>
              <a:t>Rafi said to me, “ Have you finished the work?”</a:t>
            </a:r>
          </a:p>
          <a:p>
            <a:pPr algn="l"/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                               I said, “Yes.”</a:t>
            </a:r>
          </a:p>
          <a:p>
            <a:pPr algn="l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Indirect </a:t>
            </a:r>
            <a:r>
              <a:rPr lang="en-US" sz="2000" b="1" dirty="0">
                <a:latin typeface="Times New Roman"/>
                <a:cs typeface="Times New Roman"/>
              </a:rPr>
              <a:t>► </a:t>
            </a:r>
            <a:r>
              <a:rPr lang="en-US" sz="2400" b="1" dirty="0" smtClean="0">
                <a:latin typeface="Times New Roman"/>
                <a:cs typeface="Times New Roman"/>
              </a:rPr>
              <a:t>Rafi asked me if I had finished the work.</a:t>
            </a:r>
          </a:p>
          <a:p>
            <a:pPr algn="l"/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                               I replied in the affirmative.</a:t>
            </a:r>
          </a:p>
          <a:p>
            <a:pPr algn="l"/>
            <a:endParaRPr lang="en-US" sz="2000" b="1" dirty="0" smtClean="0">
              <a:latin typeface="Times New Roman"/>
              <a:cs typeface="Times New Roman"/>
            </a:endParaRPr>
          </a:p>
          <a:p>
            <a:pPr algn="l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Direct </a:t>
            </a:r>
            <a:r>
              <a:rPr lang="en-US" sz="2000" b="1" dirty="0">
                <a:latin typeface="Times New Roman"/>
                <a:cs typeface="Times New Roman"/>
              </a:rPr>
              <a:t>► </a:t>
            </a:r>
            <a:r>
              <a:rPr lang="en-US" sz="2400" b="1" dirty="0" err="1" smtClean="0">
                <a:latin typeface="Times New Roman"/>
                <a:cs typeface="Times New Roman"/>
              </a:rPr>
              <a:t>Tanha</a:t>
            </a:r>
            <a:r>
              <a:rPr lang="en-US" sz="2400" b="1" dirty="0" smtClean="0">
                <a:latin typeface="Times New Roman"/>
                <a:cs typeface="Times New Roman"/>
              </a:rPr>
              <a:t> asked </a:t>
            </a:r>
            <a:r>
              <a:rPr lang="en-US" sz="2400" b="1" dirty="0" err="1" smtClean="0">
                <a:latin typeface="Times New Roman"/>
                <a:cs typeface="Times New Roman"/>
              </a:rPr>
              <a:t>Ridi</a:t>
            </a:r>
            <a:r>
              <a:rPr lang="en-US" sz="2400" b="1" dirty="0">
                <a:latin typeface="Times New Roman"/>
                <a:cs typeface="Times New Roman"/>
              </a:rPr>
              <a:t>,</a:t>
            </a:r>
            <a:r>
              <a:rPr lang="en-US" sz="2400" b="1" dirty="0" smtClean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“ </a:t>
            </a:r>
            <a:r>
              <a:rPr lang="en-US" sz="2400" b="1" dirty="0" smtClean="0">
                <a:latin typeface="Times New Roman"/>
                <a:cs typeface="Times New Roman"/>
              </a:rPr>
              <a:t>Are you doing anything now?”</a:t>
            </a:r>
          </a:p>
          <a:p>
            <a:pPr algn="l"/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                </a:t>
            </a:r>
            <a:r>
              <a:rPr lang="en-US" sz="2400" b="1" dirty="0" err="1" smtClean="0">
                <a:latin typeface="Times New Roman"/>
                <a:cs typeface="Times New Roman"/>
              </a:rPr>
              <a:t>Ridi</a:t>
            </a:r>
            <a:r>
              <a:rPr lang="en-US" sz="2400" b="1" dirty="0" smtClean="0">
                <a:latin typeface="Times New Roman"/>
                <a:cs typeface="Times New Roman"/>
              </a:rPr>
              <a:t> said, “No.”</a:t>
            </a:r>
            <a:endParaRPr lang="en-US" sz="2400" b="1" dirty="0">
              <a:latin typeface="Times New Roman"/>
              <a:cs typeface="Times New Roman"/>
            </a:endParaRPr>
          </a:p>
          <a:p>
            <a:pPr algn="l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Indirect </a:t>
            </a:r>
            <a:r>
              <a:rPr lang="en-US" sz="2000" b="1" dirty="0">
                <a:latin typeface="Times New Roman"/>
                <a:cs typeface="Times New Roman"/>
              </a:rPr>
              <a:t>► </a:t>
            </a:r>
            <a:r>
              <a:rPr lang="en-US" sz="2400" b="1" dirty="0" err="1">
                <a:latin typeface="Times New Roman"/>
                <a:cs typeface="Times New Roman"/>
              </a:rPr>
              <a:t>Tanha</a:t>
            </a:r>
            <a:r>
              <a:rPr lang="en-US" sz="2400" b="1" dirty="0">
                <a:latin typeface="Times New Roman"/>
                <a:cs typeface="Times New Roman"/>
              </a:rPr>
              <a:t> asked </a:t>
            </a:r>
            <a:r>
              <a:rPr lang="en-US" sz="2400" b="1" dirty="0" err="1" smtClean="0">
                <a:latin typeface="Times New Roman"/>
                <a:cs typeface="Times New Roman"/>
              </a:rPr>
              <a:t>Ridi</a:t>
            </a:r>
            <a:r>
              <a:rPr lang="en-US" sz="2400" b="1" dirty="0" smtClean="0">
                <a:latin typeface="Times New Roman"/>
                <a:cs typeface="Times New Roman"/>
              </a:rPr>
              <a:t> if he (R) was </a:t>
            </a:r>
            <a:r>
              <a:rPr lang="en-US" sz="2400" b="1" dirty="0">
                <a:latin typeface="Times New Roman"/>
                <a:cs typeface="Times New Roman"/>
              </a:rPr>
              <a:t>doing </a:t>
            </a:r>
            <a:r>
              <a:rPr lang="en-US" sz="2400" b="1" dirty="0" smtClean="0">
                <a:latin typeface="Times New Roman"/>
                <a:cs typeface="Times New Roman"/>
              </a:rPr>
              <a:t>anything then. </a:t>
            </a:r>
          </a:p>
          <a:p>
            <a:pPr algn="l"/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                 </a:t>
            </a:r>
            <a:r>
              <a:rPr lang="en-US" sz="2400" b="1" dirty="0" err="1" smtClean="0">
                <a:latin typeface="Times New Roman"/>
                <a:cs typeface="Times New Roman"/>
              </a:rPr>
              <a:t>Ridi</a:t>
            </a:r>
            <a:r>
              <a:rPr lang="en-US" sz="2400" b="1" dirty="0" smtClean="0">
                <a:latin typeface="Times New Roman"/>
                <a:cs typeface="Times New Roman"/>
              </a:rPr>
              <a:t> replied in the negative.</a:t>
            </a:r>
            <a:endParaRPr lang="en-US" sz="2400" b="1" dirty="0">
              <a:latin typeface="Times New Roman"/>
              <a:cs typeface="Times New Roman"/>
            </a:endParaRPr>
          </a:p>
          <a:p>
            <a:pPr algn="l"/>
            <a:endParaRPr lang="en-US" sz="2000" b="1" dirty="0" smtClean="0">
              <a:latin typeface="Times New Roman"/>
              <a:cs typeface="Times New Roman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53200" y="228601"/>
            <a:ext cx="2438400" cy="101566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Class- Eight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Sub- English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Date-</a:t>
            </a:r>
            <a:r>
              <a:rPr lang="bn-IN" sz="2000" b="1" dirty="0" smtClean="0">
                <a:solidFill>
                  <a:schemeClr val="bg1"/>
                </a:solidFill>
              </a:rPr>
              <a:t> 8</a:t>
            </a:r>
            <a:r>
              <a:rPr lang="en-US" sz="2000" b="1" dirty="0" smtClean="0">
                <a:solidFill>
                  <a:schemeClr val="bg1"/>
                </a:solidFill>
              </a:rPr>
              <a:t> – 0</a:t>
            </a:r>
            <a:r>
              <a:rPr lang="bn-IN" sz="2000" b="1" dirty="0" smtClean="0">
                <a:solidFill>
                  <a:schemeClr val="bg1"/>
                </a:solidFill>
              </a:rPr>
              <a:t>6</a:t>
            </a:r>
            <a:r>
              <a:rPr lang="en-US" sz="2000" b="1" dirty="0" smtClean="0">
                <a:solidFill>
                  <a:schemeClr val="bg1"/>
                </a:solidFill>
              </a:rPr>
              <a:t> -2020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68300" y="1244264"/>
            <a:ext cx="8623300" cy="119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Yes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থাকলে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smtClean="0">
                <a:latin typeface="Times New Roman"/>
                <a:cs typeface="Times New Roman"/>
              </a:rPr>
              <a:t>▬►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replied in the affirmative </a:t>
            </a:r>
            <a:endParaRPr lang="en-US" sz="2800" b="1" dirty="0" smtClean="0">
              <a:latin typeface="Times New Roman"/>
              <a:cs typeface="Times New Roman"/>
            </a:endParaRPr>
          </a:p>
          <a:p>
            <a:pPr algn="l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en-US" sz="2800" b="1" dirty="0" smtClean="0"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থাকলে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smtClean="0">
                <a:latin typeface="Times New Roman"/>
                <a:cs typeface="Times New Roman"/>
              </a:rPr>
              <a:t>▬►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replied in the negative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endParaRPr lang="en-US" sz="2800" b="1" dirty="0" smtClean="0">
              <a:latin typeface="NikoshBAN" pitchFamily="2" charset="0"/>
              <a:cs typeface="NikoshBAN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39889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968">
        <p:cover/>
      </p:transition>
    </mc:Choice>
    <mc:Fallback>
      <p:transition spd="slow" advTm="8968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3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3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3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30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30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30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30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 build="p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0000">
              <a:schemeClr val="tx2">
                <a:lumMod val="44000"/>
                <a:alpha val="25000"/>
              </a:schemeClr>
            </a:gs>
            <a:gs pos="0">
              <a:srgbClr val="DDEBCF"/>
            </a:gs>
            <a:gs pos="16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914400" y="609600"/>
            <a:ext cx="4648200" cy="7239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y-AM" sz="2400" b="1" dirty="0" smtClean="0">
                <a:latin typeface="Times New Roman" pitchFamily="18" charset="0"/>
                <a:cs typeface="Times New Roman" pitchFamily="18" charset="0"/>
              </a:rPr>
              <a:t>֍</a:t>
            </a:r>
            <a:r>
              <a:rPr lang="bn-IN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Reported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Speech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……..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0" y="2971800"/>
            <a:ext cx="8991600" cy="31242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Direct </a:t>
            </a:r>
            <a:r>
              <a:rPr lang="en-US" sz="2000" b="1" dirty="0" smtClean="0">
                <a:latin typeface="Times New Roman"/>
                <a:cs typeface="Times New Roman"/>
              </a:rPr>
              <a:t>► </a:t>
            </a:r>
            <a:r>
              <a:rPr lang="en-US" sz="2000" b="1" dirty="0" err="1" smtClean="0">
                <a:latin typeface="Times New Roman"/>
                <a:cs typeface="Times New Roman"/>
              </a:rPr>
              <a:t>Asif</a:t>
            </a:r>
            <a:r>
              <a:rPr lang="en-US" sz="2000" b="1" dirty="0" smtClean="0">
                <a:latin typeface="Times New Roman"/>
                <a:cs typeface="Times New Roman"/>
              </a:rPr>
              <a:t> said to </a:t>
            </a:r>
            <a:r>
              <a:rPr lang="en-US" sz="2000" b="1" dirty="0" err="1" smtClean="0">
                <a:latin typeface="Times New Roman"/>
                <a:cs typeface="Times New Roman"/>
              </a:rPr>
              <a:t>Nazrul</a:t>
            </a:r>
            <a:r>
              <a:rPr lang="en-US" sz="2000" b="1" dirty="0" smtClean="0">
                <a:latin typeface="Times New Roman"/>
                <a:cs typeface="Times New Roman"/>
              </a:rPr>
              <a:t>, “ Have you completed your assignment?”</a:t>
            </a:r>
          </a:p>
          <a:p>
            <a:pPr algn="l"/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b="1" dirty="0" smtClean="0">
                <a:latin typeface="Times New Roman"/>
                <a:cs typeface="Times New Roman"/>
              </a:rPr>
              <a:t>               “Yes. I will submit it tomorrow.” said </a:t>
            </a:r>
            <a:r>
              <a:rPr lang="en-US" sz="2000" b="1" dirty="0" err="1" smtClean="0">
                <a:latin typeface="Times New Roman"/>
                <a:cs typeface="Times New Roman"/>
              </a:rPr>
              <a:t>Nazrul</a:t>
            </a:r>
            <a:r>
              <a:rPr lang="en-US" sz="2000" b="1" dirty="0" smtClean="0">
                <a:latin typeface="Times New Roman"/>
                <a:cs typeface="Times New Roman"/>
              </a:rPr>
              <a:t>. </a:t>
            </a:r>
          </a:p>
          <a:p>
            <a:pPr algn="l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Indirect </a:t>
            </a:r>
            <a:r>
              <a:rPr lang="en-US" sz="2000" b="1" dirty="0">
                <a:latin typeface="Times New Roman"/>
                <a:cs typeface="Times New Roman"/>
              </a:rPr>
              <a:t>► </a:t>
            </a:r>
            <a:r>
              <a:rPr lang="en-US" sz="2000" b="1" dirty="0" err="1">
                <a:latin typeface="Times New Roman"/>
                <a:cs typeface="Times New Roman"/>
              </a:rPr>
              <a:t>Asif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b="1" dirty="0" smtClean="0">
                <a:latin typeface="Times New Roman"/>
                <a:cs typeface="Times New Roman"/>
              </a:rPr>
              <a:t>asked </a:t>
            </a:r>
            <a:r>
              <a:rPr lang="en-US" sz="2000" b="1" dirty="0" err="1" smtClean="0">
                <a:latin typeface="Times New Roman"/>
                <a:cs typeface="Times New Roman"/>
              </a:rPr>
              <a:t>Nazrul</a:t>
            </a:r>
            <a:r>
              <a:rPr lang="en-US" sz="2000" b="1" dirty="0" smtClean="0">
                <a:latin typeface="Times New Roman"/>
                <a:cs typeface="Times New Roman"/>
              </a:rPr>
              <a:t> if he (N) had </a:t>
            </a:r>
            <a:r>
              <a:rPr lang="en-US" sz="2000" b="1" dirty="0">
                <a:latin typeface="Times New Roman"/>
                <a:cs typeface="Times New Roman"/>
              </a:rPr>
              <a:t>completed </a:t>
            </a:r>
            <a:r>
              <a:rPr lang="en-US" sz="2000" b="1" dirty="0" smtClean="0">
                <a:latin typeface="Times New Roman"/>
                <a:cs typeface="Times New Roman"/>
              </a:rPr>
              <a:t>his assignment. </a:t>
            </a:r>
            <a:r>
              <a:rPr lang="en-US" sz="2000" b="1" dirty="0" err="1" smtClean="0">
                <a:latin typeface="Times New Roman"/>
                <a:cs typeface="Times New Roman"/>
              </a:rPr>
              <a:t>Nazrul</a:t>
            </a:r>
            <a:r>
              <a:rPr lang="en-US" sz="2000" b="1" dirty="0" smtClean="0">
                <a:latin typeface="Times New Roman"/>
                <a:cs typeface="Times New Roman"/>
              </a:rPr>
              <a:t> replied in the affirmative and said that he would  </a:t>
            </a:r>
            <a:r>
              <a:rPr lang="en-US" sz="2000" b="1" dirty="0">
                <a:latin typeface="Times New Roman"/>
                <a:cs typeface="Times New Roman"/>
              </a:rPr>
              <a:t>submit </a:t>
            </a:r>
            <a:r>
              <a:rPr lang="en-US" sz="2000" b="1" dirty="0" smtClean="0">
                <a:latin typeface="Times New Roman"/>
                <a:cs typeface="Times New Roman"/>
              </a:rPr>
              <a:t>it the next day.</a:t>
            </a:r>
          </a:p>
          <a:p>
            <a:pPr algn="l"/>
            <a:endParaRPr lang="en-US" sz="2000" b="1" dirty="0">
              <a:latin typeface="Times New Roman"/>
              <a:cs typeface="Times New Roman"/>
            </a:endParaRPr>
          </a:p>
          <a:p>
            <a:pPr algn="l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Direct </a:t>
            </a:r>
            <a:r>
              <a:rPr lang="en-US" sz="2000" b="1" dirty="0">
                <a:latin typeface="Times New Roman"/>
                <a:cs typeface="Times New Roman"/>
              </a:rPr>
              <a:t>► </a:t>
            </a:r>
            <a:r>
              <a:rPr lang="en-US" sz="2000" b="1" dirty="0" err="1" smtClean="0">
                <a:latin typeface="Times New Roman"/>
                <a:cs typeface="Times New Roman"/>
              </a:rPr>
              <a:t>Tanha</a:t>
            </a:r>
            <a:r>
              <a:rPr lang="en-US" sz="2000" b="1" dirty="0" smtClean="0">
                <a:latin typeface="Times New Roman"/>
                <a:cs typeface="Times New Roman"/>
              </a:rPr>
              <a:t> said to </a:t>
            </a:r>
            <a:r>
              <a:rPr lang="en-US" sz="2000" b="1" dirty="0" err="1" smtClean="0">
                <a:latin typeface="Times New Roman"/>
                <a:cs typeface="Times New Roman"/>
              </a:rPr>
              <a:t>Ridi</a:t>
            </a:r>
            <a:r>
              <a:rPr lang="en-US" sz="2000" b="1" dirty="0">
                <a:latin typeface="Times New Roman"/>
                <a:cs typeface="Times New Roman"/>
              </a:rPr>
              <a:t>,</a:t>
            </a:r>
            <a:r>
              <a:rPr lang="en-US" sz="2000" b="1" dirty="0" smtClean="0">
                <a:latin typeface="Times New Roman"/>
                <a:cs typeface="Times New Roman"/>
              </a:rPr>
              <a:t> </a:t>
            </a:r>
            <a:r>
              <a:rPr lang="en-US" sz="2000" b="1" dirty="0">
                <a:latin typeface="Times New Roman"/>
                <a:cs typeface="Times New Roman"/>
              </a:rPr>
              <a:t>“ </a:t>
            </a:r>
            <a:r>
              <a:rPr lang="en-US" sz="2000" b="1" dirty="0" smtClean="0">
                <a:latin typeface="Times New Roman"/>
                <a:cs typeface="Times New Roman"/>
              </a:rPr>
              <a:t>Are you going to Dhaka tomorrow?” </a:t>
            </a:r>
          </a:p>
          <a:p>
            <a:pPr algn="l"/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b="1" dirty="0" smtClean="0">
                <a:latin typeface="Times New Roman"/>
                <a:cs typeface="Times New Roman"/>
              </a:rPr>
              <a:t>                “No. 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b="1" dirty="0" smtClean="0">
                <a:latin typeface="Times New Roman"/>
                <a:cs typeface="Times New Roman"/>
              </a:rPr>
              <a:t>I have changed my decision.” said </a:t>
            </a:r>
            <a:r>
              <a:rPr lang="en-US" sz="2000" b="1" dirty="0" err="1" smtClean="0">
                <a:latin typeface="Times New Roman"/>
                <a:cs typeface="Times New Roman"/>
              </a:rPr>
              <a:t>Ridi</a:t>
            </a:r>
            <a:r>
              <a:rPr lang="en-US" sz="2000" b="1" dirty="0" smtClean="0">
                <a:latin typeface="Times New Roman"/>
                <a:cs typeface="Times New Roman"/>
              </a:rPr>
              <a:t>.</a:t>
            </a:r>
            <a:endParaRPr lang="en-US" sz="2000" b="1" dirty="0">
              <a:latin typeface="Times New Roman"/>
              <a:cs typeface="Times New Roman"/>
            </a:endParaRPr>
          </a:p>
          <a:p>
            <a:pPr algn="l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Indirect </a:t>
            </a:r>
            <a:r>
              <a:rPr lang="en-US" sz="2000" b="1" dirty="0" smtClean="0">
                <a:latin typeface="Times New Roman"/>
                <a:cs typeface="Times New Roman"/>
              </a:rPr>
              <a:t>►</a:t>
            </a:r>
            <a:r>
              <a:rPr lang="en-US" sz="2000" b="1" dirty="0" err="1" smtClean="0">
                <a:latin typeface="Times New Roman"/>
                <a:cs typeface="Times New Roman"/>
              </a:rPr>
              <a:t>Tanha</a:t>
            </a:r>
            <a:r>
              <a:rPr lang="en-US" sz="2000" b="1" dirty="0" smtClean="0">
                <a:latin typeface="Times New Roman"/>
                <a:cs typeface="Times New Roman"/>
              </a:rPr>
              <a:t> asked </a:t>
            </a:r>
            <a:r>
              <a:rPr lang="en-US" sz="2000" b="1" dirty="0" err="1" smtClean="0">
                <a:latin typeface="Times New Roman"/>
                <a:cs typeface="Times New Roman"/>
              </a:rPr>
              <a:t>Ridi</a:t>
            </a:r>
            <a:r>
              <a:rPr lang="en-US" sz="2000" b="1" dirty="0" smtClean="0">
                <a:latin typeface="Times New Roman"/>
                <a:cs typeface="Times New Roman"/>
              </a:rPr>
              <a:t> if he was </a:t>
            </a:r>
            <a:r>
              <a:rPr lang="en-US" sz="2000" b="1" dirty="0">
                <a:latin typeface="Times New Roman"/>
                <a:cs typeface="Times New Roman"/>
              </a:rPr>
              <a:t>going to </a:t>
            </a:r>
            <a:r>
              <a:rPr lang="en-US" sz="2000" b="1" dirty="0" smtClean="0">
                <a:latin typeface="Times New Roman"/>
                <a:cs typeface="Times New Roman"/>
              </a:rPr>
              <a:t>Dhaka the next day.</a:t>
            </a:r>
          </a:p>
          <a:p>
            <a:pPr algn="l"/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b="1" dirty="0" smtClean="0">
                <a:latin typeface="Times New Roman"/>
                <a:cs typeface="Times New Roman"/>
              </a:rPr>
              <a:t>               </a:t>
            </a:r>
            <a:r>
              <a:rPr lang="en-US" sz="2000" b="1" dirty="0" err="1" smtClean="0">
                <a:latin typeface="Times New Roman"/>
                <a:cs typeface="Times New Roman"/>
              </a:rPr>
              <a:t>Ridi</a:t>
            </a:r>
            <a:r>
              <a:rPr lang="en-US" sz="2000" b="1" dirty="0" smtClean="0">
                <a:latin typeface="Times New Roman"/>
                <a:cs typeface="Times New Roman"/>
              </a:rPr>
              <a:t> replied in the negative and said that he had changed his decision. </a:t>
            </a:r>
            <a:endParaRPr lang="en-US" sz="2000" b="1" dirty="0">
              <a:latin typeface="Times New Roman"/>
              <a:cs typeface="Times New Roman"/>
            </a:endParaRPr>
          </a:p>
          <a:p>
            <a:pPr algn="l"/>
            <a:endParaRPr lang="en-US" sz="2000" b="1" dirty="0" smtClean="0">
              <a:latin typeface="Times New Roman"/>
              <a:cs typeface="Times New Roman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53200" y="228601"/>
            <a:ext cx="2438400" cy="101566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Class- Eight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Sub- English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Date-</a:t>
            </a:r>
            <a:r>
              <a:rPr lang="bn-IN" sz="2000" b="1" dirty="0" smtClean="0">
                <a:solidFill>
                  <a:schemeClr val="bg1"/>
                </a:solidFill>
              </a:rPr>
              <a:t> 8</a:t>
            </a:r>
            <a:r>
              <a:rPr lang="en-US" sz="2000" b="1" dirty="0" smtClean="0">
                <a:solidFill>
                  <a:schemeClr val="bg1"/>
                </a:solidFill>
              </a:rPr>
              <a:t> – 0</a:t>
            </a:r>
            <a:r>
              <a:rPr lang="bn-IN" sz="2000" b="1" dirty="0" smtClean="0">
                <a:solidFill>
                  <a:schemeClr val="bg1"/>
                </a:solidFill>
              </a:rPr>
              <a:t>6</a:t>
            </a:r>
            <a:r>
              <a:rPr lang="en-US" sz="2000" b="1" dirty="0" smtClean="0">
                <a:solidFill>
                  <a:schemeClr val="bg1"/>
                </a:solidFill>
              </a:rPr>
              <a:t> -2020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68300" y="1244264"/>
            <a:ext cx="8623300" cy="1803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Yes +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Speech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থাকলে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>
                <a:latin typeface="Times New Roman"/>
                <a:cs typeface="Times New Roman"/>
              </a:rPr>
              <a:t>▬► </a:t>
            </a:r>
            <a:endParaRPr lang="en-US" sz="3200" b="1" dirty="0" smtClean="0">
              <a:latin typeface="Times New Roman"/>
              <a:cs typeface="Times New Roman"/>
            </a:endParaRPr>
          </a:p>
          <a:p>
            <a:pPr algn="l"/>
            <a:r>
              <a:rPr lang="en-US" sz="3200" b="1" dirty="0">
                <a:latin typeface="Times New Roman"/>
                <a:cs typeface="Times New Roman"/>
              </a:rPr>
              <a:t> </a:t>
            </a:r>
            <a:r>
              <a:rPr lang="en-US" sz="3200" b="1" dirty="0" smtClean="0">
                <a:latin typeface="Times New Roman"/>
                <a:cs typeface="Times New Roman"/>
              </a:rPr>
              <a:t>                  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replied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affirmative + and said that </a:t>
            </a:r>
            <a:endParaRPr lang="en-US" sz="3200" b="1" dirty="0">
              <a:latin typeface="Times New Roman"/>
              <a:cs typeface="Times New Roman"/>
            </a:endParaRPr>
          </a:p>
          <a:p>
            <a:pPr algn="l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No +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Speech</a:t>
            </a:r>
            <a:r>
              <a:rPr lang="en-US" sz="3200" b="1" dirty="0" smtClean="0">
                <a:latin typeface="Times New Roman"/>
                <a:cs typeface="Times New Roman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থাকলে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smtClean="0">
                <a:latin typeface="Times New Roman"/>
                <a:cs typeface="Times New Roman"/>
              </a:rPr>
              <a:t>▬►</a:t>
            </a:r>
          </a:p>
          <a:p>
            <a:pPr algn="l"/>
            <a:r>
              <a:rPr lang="en-US" sz="3200" b="1" dirty="0">
                <a:latin typeface="Times New Roman"/>
                <a:cs typeface="Times New Roman"/>
              </a:rPr>
              <a:t> </a:t>
            </a:r>
            <a:r>
              <a:rPr lang="en-US" sz="3200" b="1" dirty="0" smtClean="0">
                <a:latin typeface="Times New Roman"/>
                <a:cs typeface="Times New Roman"/>
              </a:rPr>
              <a:t>                   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replied in the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negative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+ and said that </a:t>
            </a:r>
            <a:endParaRPr lang="en-US" sz="3200" b="1" dirty="0" smtClean="0">
              <a:latin typeface="Times New Roman"/>
              <a:cs typeface="Times New Roman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10178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610">
        <p:cover/>
      </p:transition>
    </mc:Choice>
    <mc:Fallback>
      <p:transition spd="slow" advTm="8610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3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3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3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30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30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30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 build="p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" y="1719352"/>
            <a:ext cx="6857999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dirty="0" smtClean="0">
                <a:ln w="1905"/>
                <a:solidFill>
                  <a:srgbClr val="CC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THANKS</a:t>
            </a:r>
            <a:endParaRPr lang="en-US" sz="11500" b="1" cap="none" spc="0" dirty="0">
              <a:ln w="1905"/>
              <a:solidFill>
                <a:srgbClr val="CC00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3581400"/>
            <a:ext cx="4953000" cy="277851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60092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10215">
        <p:circle/>
      </p:transition>
    </mc:Choice>
    <mc:Fallback>
      <p:transition spd="slow" advTm="10215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|5.4|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4|1.2|0.8|0.8|0.6|0.5|0.7|0.6|0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1.3|0.7|0.7|0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2.8|1.1|0.7|0.8|0.6|0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|0.7|0.8|1|0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1|0.6|0.9|0.7|0.7|0.6|0.6|0.6|0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1.2|0.5|0.8|0.7|0.8|0.7|0.8|0.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784</TotalTime>
  <Words>632</Words>
  <Application>Microsoft Office PowerPoint</Application>
  <PresentationFormat>On-screen Show (4:3)</PresentationFormat>
  <Paragraphs>91</Paragraphs>
  <Slides>8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143</cp:revision>
  <dcterms:created xsi:type="dcterms:W3CDTF">2006-08-16T00:00:00Z</dcterms:created>
  <dcterms:modified xsi:type="dcterms:W3CDTF">2020-06-08T13:15:02Z</dcterms:modified>
</cp:coreProperties>
</file>