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3" r:id="rId2"/>
    <p:sldId id="263" r:id="rId3"/>
    <p:sldId id="264" r:id="rId4"/>
    <p:sldId id="272" r:id="rId5"/>
    <p:sldId id="256" r:id="rId6"/>
    <p:sldId id="257" r:id="rId7"/>
    <p:sldId id="258" r:id="rId8"/>
    <p:sldId id="259" r:id="rId9"/>
    <p:sldId id="260" r:id="rId10"/>
    <p:sldId id="261" r:id="rId11"/>
    <p:sldId id="268" r:id="rId12"/>
    <p:sldId id="269" r:id="rId13"/>
    <p:sldId id="270" r:id="rId14"/>
    <p:sldId id="274"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849" autoAdjust="0"/>
  </p:normalViewPr>
  <p:slideViewPr>
    <p:cSldViewPr>
      <p:cViewPr>
        <p:scale>
          <a:sx n="100" d="100"/>
          <a:sy n="100" d="100"/>
        </p:scale>
        <p:origin x="-516" y="4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9/1/2020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9/1/2020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763000" cy="1371600"/>
          </a:xfrm>
          <a:solidFill>
            <a:schemeClr val="bg2">
              <a:lumMod val="25000"/>
            </a:schemeClr>
          </a:solidFill>
        </p:spPr>
        <p:txBody>
          <a:bodyPr>
            <a:normAutofit/>
          </a:bodyPr>
          <a:lstStyle/>
          <a:p>
            <a:pPr algn="ctr"/>
            <a:r>
              <a:rPr lang="ar-SA" sz="6000" b="1" i="1" dirty="0" smtClean="0">
                <a:ln>
                  <a:solidFill>
                    <a:schemeClr val="tx2">
                      <a:lumMod val="50000"/>
                    </a:schemeClr>
                  </a:solidFill>
                </a:ln>
                <a:solidFill>
                  <a:srgbClr val="00B0F0"/>
                </a:solidFill>
              </a:rPr>
              <a:t>بسم الله الرحمن الرحيم</a:t>
            </a:r>
            <a:endParaRPr lang="en-US" sz="6000" b="1" i="1" dirty="0">
              <a:ln>
                <a:solidFill>
                  <a:schemeClr val="tx2">
                    <a:lumMod val="50000"/>
                  </a:schemeClr>
                </a:solidFill>
              </a:ln>
              <a:solidFill>
                <a:srgbClr val="00B0F0"/>
              </a:solidFill>
            </a:endParaRPr>
          </a:p>
        </p:txBody>
      </p:sp>
      <p:sp>
        <p:nvSpPr>
          <p:cNvPr id="6" name="Subtitle 2"/>
          <p:cNvSpPr txBox="1">
            <a:spLocks/>
          </p:cNvSpPr>
          <p:nvPr/>
        </p:nvSpPr>
        <p:spPr>
          <a:xfrm>
            <a:off x="7239000" y="6400800"/>
            <a:ext cx="1905000" cy="457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r">
              <a:buNone/>
            </a:pPr>
            <a:r>
              <a:rPr lang="bn-BD" sz="600" dirty="0" smtClean="0">
                <a:solidFill>
                  <a:schemeClr val="accent2">
                    <a:lumMod val="20000"/>
                    <a:lumOff val="80000"/>
                  </a:schemeClr>
                </a:solidFill>
              </a:rPr>
              <a:t>মুহাম্মাদ হাসান মাহমুদ</a:t>
            </a:r>
          </a:p>
          <a:p>
            <a:pPr marL="0" indent="0" algn="r">
              <a:buNone/>
            </a:pPr>
            <a:r>
              <a:rPr lang="bn-BD" sz="600" dirty="0" smtClean="0">
                <a:solidFill>
                  <a:schemeClr val="accent2">
                    <a:lumMod val="20000"/>
                    <a:lumOff val="80000"/>
                  </a:schemeClr>
                </a:solidFill>
              </a:rPr>
              <a:t>প্রভাষক (আরবী)</a:t>
            </a:r>
          </a:p>
          <a:p>
            <a:pPr marL="0" indent="0" algn="r">
              <a:buNone/>
            </a:pPr>
            <a:r>
              <a:rPr lang="bn-BD" sz="600" dirty="0" smtClean="0">
                <a:solidFill>
                  <a:schemeClr val="accent2">
                    <a:lumMod val="20000"/>
                    <a:lumOff val="80000"/>
                  </a:schemeClr>
                </a:solidFill>
              </a:rPr>
              <a:t>বামুজা</a:t>
            </a:r>
            <a:r>
              <a:rPr lang="en-US" sz="600" dirty="0" smtClean="0">
                <a:solidFill>
                  <a:schemeClr val="accent2">
                    <a:lumMod val="20000"/>
                    <a:lumOff val="80000"/>
                  </a:schemeClr>
                </a:solidFill>
              </a:rPr>
              <a:t> </a:t>
            </a:r>
            <a:r>
              <a:rPr lang="bn-BD" sz="600" dirty="0" smtClean="0">
                <a:solidFill>
                  <a:schemeClr val="accent2">
                    <a:lumMod val="20000"/>
                    <a:lumOff val="80000"/>
                  </a:schemeClr>
                </a:solidFill>
              </a:rPr>
              <a:t>সিদ্দিকিয়া </a:t>
            </a:r>
            <a:r>
              <a:rPr lang="bn-BD" sz="600" dirty="0" smtClean="0">
                <a:solidFill>
                  <a:schemeClr val="accent2">
                    <a:lumMod val="20000"/>
                    <a:lumOff val="80000"/>
                  </a:schemeClr>
                </a:solidFill>
              </a:rPr>
              <a:t>(স্নাতক) মাদ্রাসা,কাহালু, বগুড়া</a:t>
            </a:r>
            <a:r>
              <a:rPr lang="bn-BD" sz="900" dirty="0" smtClean="0">
                <a:solidFill>
                  <a:schemeClr val="accent2">
                    <a:lumMod val="20000"/>
                    <a:lumOff val="80000"/>
                  </a:schemeClr>
                </a:solidFill>
              </a:rPr>
              <a:t>।</a:t>
            </a:r>
            <a:endParaRPr lang="en-US" sz="900" dirty="0">
              <a:solidFill>
                <a:schemeClr val="accent2">
                  <a:lumMod val="20000"/>
                  <a:lumOff val="8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515220"/>
            <a:ext cx="6324600" cy="3276600"/>
          </a:xfrm>
          <a:prstGeom prst="ellipse">
            <a:avLst/>
          </a:prstGeom>
          <a:noFill/>
          <a:ln w="190500" cap="rnd">
            <a:noFill/>
            <a:prstDash val="solid"/>
          </a:ln>
          <a:effectLst>
            <a:outerShdw blurRad="127000" algn="bl" rotWithShape="0">
              <a:srgbClr val="000000"/>
            </a:outerShdw>
            <a:softEdge rad="635000"/>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Title 1"/>
          <p:cNvSpPr txBox="1">
            <a:spLocks/>
          </p:cNvSpPr>
          <p:nvPr/>
        </p:nvSpPr>
        <p:spPr>
          <a:xfrm>
            <a:off x="2286000" y="2743200"/>
            <a:ext cx="7924800" cy="1219200"/>
          </a:xfrm>
          <a:prstGeom prst="rect">
            <a:avLst/>
          </a:prstGeom>
          <a:solidFill>
            <a:schemeClr val="accent1">
              <a:lumMod val="50000"/>
            </a:schemeClr>
          </a:solidFill>
          <a:scene3d>
            <a:camera prst="isometricOffAxis1Left"/>
            <a:lightRig rig="threePt" dir="t"/>
          </a:scene3d>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ar-SA" sz="6000" dirty="0" smtClean="0">
                <a:ln>
                  <a:solidFill>
                    <a:srgbClr val="00B050"/>
                  </a:solidFill>
                </a:ln>
                <a:solidFill>
                  <a:srgbClr val="92D050"/>
                </a:solidFill>
              </a:rPr>
              <a:t>السلام عليكم ورحمة الله</a:t>
            </a:r>
            <a:endParaRPr lang="en-US" sz="6000" dirty="0">
              <a:ln>
                <a:solidFill>
                  <a:srgbClr val="00B050"/>
                </a:solidFill>
              </a:ln>
              <a:solidFill>
                <a:srgbClr val="92D050"/>
              </a:solidFill>
            </a:endParaRPr>
          </a:p>
        </p:txBody>
      </p:sp>
    </p:spTree>
    <p:extLst>
      <p:ext uri="{BB962C8B-B14F-4D97-AF65-F5344CB8AC3E}">
        <p14:creationId xmlns:p14="http://schemas.microsoft.com/office/powerpoint/2010/main" val="2552418769"/>
      </p:ext>
    </p:extLst>
  </p:cSld>
  <p:clrMapOvr>
    <a:masterClrMapping/>
  </p:clrMapOvr>
  <mc:AlternateContent xmlns:mc="http://schemas.openxmlformats.org/markup-compatibility/2006" xmlns:p14="http://schemas.microsoft.com/office/powerpoint/2010/main">
    <mc:Choice Requires="p14">
      <p:transition spd="slow" p14:dur="2500" advTm="1000">
        <p:checker/>
      </p:transition>
    </mc:Choice>
    <mc:Fallback xmlns="">
      <p:transition spd="slow" advTm="1000">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ar-SA" u="sng" dirty="0"/>
              <a:t>فوئد الاضافة</a:t>
            </a:r>
            <a:endParaRPr lang="en-US" dirty="0"/>
          </a:p>
        </p:txBody>
      </p:sp>
      <p:sp>
        <p:nvSpPr>
          <p:cNvPr id="3" name="Content Placeholder 2"/>
          <p:cNvSpPr>
            <a:spLocks noGrp="1"/>
          </p:cNvSpPr>
          <p:nvPr>
            <p:ph sz="half" idx="1"/>
          </p:nvPr>
        </p:nvSpPr>
        <p:spPr>
          <a:xfrm>
            <a:off x="498764" y="2209799"/>
            <a:ext cx="7696200" cy="3505201"/>
          </a:xfrm>
          <a:blipFill>
            <a:blip r:embed="rId3"/>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0" indent="0">
              <a:buNone/>
            </a:pPr>
            <a:r>
              <a:rPr lang="bn-BD" sz="3600" b="1" dirty="0" smtClean="0"/>
              <a:t>১</a:t>
            </a:r>
            <a:r>
              <a:rPr lang="bn-BD" sz="3600" b="1" dirty="0"/>
              <a:t>। </a:t>
            </a:r>
            <a:r>
              <a:rPr lang="ar-SA" sz="3600" b="1" dirty="0"/>
              <a:t>مضاف اليه</a:t>
            </a:r>
            <a:r>
              <a:rPr lang="bn-BD" sz="3600" b="1" dirty="0"/>
              <a:t> টি </a:t>
            </a:r>
            <a:r>
              <a:rPr lang="ar-SA" sz="3600" b="1" dirty="0"/>
              <a:t> معرفة</a:t>
            </a:r>
            <a:r>
              <a:rPr lang="bn-BD" sz="3600" b="1" dirty="0"/>
              <a:t> হলে </a:t>
            </a:r>
            <a:r>
              <a:rPr lang="ar-SA" sz="3600" b="1" dirty="0"/>
              <a:t>مضاف</a:t>
            </a:r>
            <a:r>
              <a:rPr lang="bn-BD" sz="3600" b="1" dirty="0"/>
              <a:t> টিও </a:t>
            </a:r>
            <a:r>
              <a:rPr lang="ar-SA" sz="3600" b="1" dirty="0"/>
              <a:t>معرفة</a:t>
            </a:r>
            <a:r>
              <a:rPr lang="bn-BD" sz="3600" b="1" dirty="0"/>
              <a:t> হবে যেমনঃ</a:t>
            </a:r>
            <a:r>
              <a:rPr lang="ar-SA" sz="3600" b="1" dirty="0"/>
              <a:t>كتابُ خالدٍ </a:t>
            </a:r>
            <a:r>
              <a:rPr lang="en-US" sz="3600" b="1" dirty="0"/>
              <a:t/>
            </a:r>
            <a:br>
              <a:rPr lang="en-US" sz="3600" b="1" dirty="0"/>
            </a:br>
            <a:r>
              <a:rPr lang="bn-BD" sz="3600" b="1" dirty="0"/>
              <a:t>২।  </a:t>
            </a:r>
            <a:r>
              <a:rPr lang="ar-SA" sz="3600" b="1" dirty="0"/>
              <a:t>مضاف اليه</a:t>
            </a:r>
            <a:r>
              <a:rPr lang="bn-BD" sz="3600" b="1" dirty="0"/>
              <a:t> টি </a:t>
            </a:r>
            <a:r>
              <a:rPr lang="ar-SA" sz="3600" b="1" dirty="0"/>
              <a:t>نكرة</a:t>
            </a:r>
            <a:r>
              <a:rPr lang="bn-BD" sz="3600" b="1" dirty="0"/>
              <a:t> হলে </a:t>
            </a:r>
            <a:r>
              <a:rPr lang="ar-SA" sz="3600" b="1" dirty="0"/>
              <a:t>مضاف</a:t>
            </a:r>
            <a:r>
              <a:rPr lang="bn-BD" sz="3600" b="1" dirty="0"/>
              <a:t> টিও</a:t>
            </a:r>
            <a:r>
              <a:rPr lang="ar-SA" sz="3600" b="1" dirty="0"/>
              <a:t>نكرة </a:t>
            </a:r>
            <a:r>
              <a:rPr lang="bn-BD" sz="3600" b="1" dirty="0"/>
              <a:t> হবে। যেমনঃ</a:t>
            </a:r>
            <a:r>
              <a:rPr lang="ar-SA" sz="3600" b="1" dirty="0"/>
              <a:t>كتابُ رجلٍ  ,ثوبُ رجلٍ </a:t>
            </a:r>
            <a:r>
              <a:rPr lang="en-US" sz="3600" b="1" dirty="0"/>
              <a:t/>
            </a:r>
            <a:br>
              <a:rPr lang="en-US" sz="3600" b="1" dirty="0"/>
            </a:br>
            <a:r>
              <a:rPr lang="bn-BD" sz="3600" b="1" dirty="0"/>
              <a:t>৩। </a:t>
            </a:r>
            <a:r>
              <a:rPr lang="ar-SA" sz="3600" b="1" dirty="0"/>
              <a:t>مضاف ومضاف اليه</a:t>
            </a:r>
            <a:r>
              <a:rPr lang="bn-BD" sz="3600" b="1" dirty="0"/>
              <a:t>এর মধ্যে ৩টি হরফ এর যে কোন ১টি উহ্য </a:t>
            </a:r>
            <a:r>
              <a:rPr lang="bn-BD" sz="3600" b="1" dirty="0" smtClean="0"/>
              <a:t>থাকে।</a:t>
            </a:r>
            <a:r>
              <a:rPr lang="ar-SA" sz="3600" b="1" dirty="0" smtClean="0"/>
              <a:t>من.لام </a:t>
            </a:r>
            <a:r>
              <a:rPr lang="ar-SA" sz="3600" b="1" dirty="0"/>
              <a:t>. فى </a:t>
            </a:r>
            <a:endParaRPr lang="en-US" sz="3600" b="1" dirty="0"/>
          </a:p>
        </p:txBody>
      </p:sp>
      <p:sp>
        <p:nvSpPr>
          <p:cNvPr id="5" name="Subtitle 2"/>
          <p:cNvSpPr txBox="1">
            <a:spLocks/>
          </p:cNvSpPr>
          <p:nvPr/>
        </p:nvSpPr>
        <p:spPr>
          <a:xfrm>
            <a:off x="7239000" y="6400800"/>
            <a:ext cx="1905000" cy="457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r">
              <a:buNone/>
            </a:pPr>
            <a:r>
              <a:rPr lang="bn-BD" sz="600" dirty="0" smtClean="0">
                <a:solidFill>
                  <a:schemeClr val="accent2">
                    <a:lumMod val="20000"/>
                    <a:lumOff val="80000"/>
                  </a:schemeClr>
                </a:solidFill>
              </a:rPr>
              <a:t>মুহাম্মাদ হাসান মাহমুদ</a:t>
            </a:r>
          </a:p>
          <a:p>
            <a:pPr marL="0" indent="0" algn="r">
              <a:buNone/>
            </a:pPr>
            <a:r>
              <a:rPr lang="bn-BD" sz="600" dirty="0" smtClean="0">
                <a:solidFill>
                  <a:schemeClr val="accent2">
                    <a:lumMod val="20000"/>
                    <a:lumOff val="80000"/>
                  </a:schemeClr>
                </a:solidFill>
              </a:rPr>
              <a:t>প্রভাষক (আরবী)</a:t>
            </a:r>
          </a:p>
          <a:p>
            <a:pPr marL="0" indent="0" algn="r">
              <a:buNone/>
            </a:pPr>
            <a:r>
              <a:rPr lang="bn-BD" sz="600" dirty="0" smtClean="0">
                <a:solidFill>
                  <a:schemeClr val="accent2">
                    <a:lumMod val="20000"/>
                    <a:lumOff val="80000"/>
                  </a:schemeClr>
                </a:solidFill>
              </a:rPr>
              <a:t>বামুজা</a:t>
            </a:r>
            <a:r>
              <a:rPr lang="en-US" sz="600" dirty="0" smtClean="0">
                <a:solidFill>
                  <a:schemeClr val="accent2">
                    <a:lumMod val="20000"/>
                    <a:lumOff val="80000"/>
                  </a:schemeClr>
                </a:solidFill>
              </a:rPr>
              <a:t> </a:t>
            </a:r>
            <a:r>
              <a:rPr lang="bn-BD" sz="600" dirty="0" smtClean="0">
                <a:solidFill>
                  <a:schemeClr val="accent2">
                    <a:lumMod val="20000"/>
                    <a:lumOff val="80000"/>
                  </a:schemeClr>
                </a:solidFill>
              </a:rPr>
              <a:t>সিদ্দিকিয়া </a:t>
            </a:r>
            <a:r>
              <a:rPr lang="bn-BD" sz="600" dirty="0" smtClean="0">
                <a:solidFill>
                  <a:schemeClr val="accent2">
                    <a:lumMod val="20000"/>
                    <a:lumOff val="80000"/>
                  </a:schemeClr>
                </a:solidFill>
              </a:rPr>
              <a:t>(স্নাতক) মাদ্রাসা,কাহালু, বগুড়া</a:t>
            </a:r>
            <a:r>
              <a:rPr lang="bn-BD" sz="900" dirty="0" smtClean="0">
                <a:solidFill>
                  <a:schemeClr val="accent2">
                    <a:lumMod val="20000"/>
                    <a:lumOff val="80000"/>
                  </a:schemeClr>
                </a:solidFill>
              </a:rPr>
              <a:t>।</a:t>
            </a:r>
            <a:endParaRPr lang="en-US" sz="900" dirty="0">
              <a:solidFill>
                <a:schemeClr val="accent2">
                  <a:lumMod val="20000"/>
                  <a:lumOff val="80000"/>
                </a:schemeClr>
              </a:solidFill>
            </a:endParaRPr>
          </a:p>
        </p:txBody>
      </p:sp>
    </p:spTree>
    <p:extLst>
      <p:ext uri="{BB962C8B-B14F-4D97-AF65-F5344CB8AC3E}">
        <p14:creationId xmlns:p14="http://schemas.microsoft.com/office/powerpoint/2010/main" val="237037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8200" y="914400"/>
            <a:ext cx="6934199" cy="8382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solidFill>
                  <a:schemeClr val="tx1"/>
                </a:solidFill>
              </a:rPr>
              <a:t>القُرْأَنُ كِتَابُ اللَّهِ</a:t>
            </a:r>
            <a:endParaRPr lang="en-US" sz="4800" b="1" dirty="0">
              <a:solidFill>
                <a:schemeClr val="tx1"/>
              </a:solidFill>
            </a:endParaRPr>
          </a:p>
        </p:txBody>
      </p:sp>
      <p:cxnSp>
        <p:nvCxnSpPr>
          <p:cNvPr id="34" name="Straight Connector 33"/>
          <p:cNvCxnSpPr/>
          <p:nvPr/>
        </p:nvCxnSpPr>
        <p:spPr>
          <a:xfrm flipH="1">
            <a:off x="1893833" y="1588430"/>
            <a:ext cx="849367" cy="867975"/>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Straight Connector 34"/>
          <p:cNvCxnSpPr>
            <a:endCxn id="39" idx="0"/>
          </p:cNvCxnSpPr>
          <p:nvPr/>
        </p:nvCxnSpPr>
        <p:spPr>
          <a:xfrm flipH="1">
            <a:off x="4084832" y="1572844"/>
            <a:ext cx="73446" cy="883561"/>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5257800" y="1572844"/>
            <a:ext cx="966355" cy="2665083"/>
          </a:xfrm>
          <a:prstGeom prst="line">
            <a:avLst/>
          </a:prstGeom>
        </p:spPr>
        <p:style>
          <a:lnRef idx="3">
            <a:schemeClr val="accent2"/>
          </a:lnRef>
          <a:fillRef idx="0">
            <a:schemeClr val="accent2"/>
          </a:fillRef>
          <a:effectRef idx="2">
            <a:schemeClr val="accent2"/>
          </a:effectRef>
          <a:fontRef idx="minor">
            <a:schemeClr val="tx1"/>
          </a:fontRef>
        </p:style>
      </p:cxnSp>
      <p:sp>
        <p:nvSpPr>
          <p:cNvPr id="37" name="Rounded Rectangle 36"/>
          <p:cNvSpPr/>
          <p:nvPr/>
        </p:nvSpPr>
        <p:spPr>
          <a:xfrm>
            <a:off x="5715000" y="4114800"/>
            <a:ext cx="1524000" cy="533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t>مبتدأ</a:t>
            </a:r>
            <a:endParaRPr lang="en-US" sz="3600" dirty="0"/>
          </a:p>
        </p:txBody>
      </p:sp>
      <p:sp>
        <p:nvSpPr>
          <p:cNvPr id="38" name="Rounded Rectangle 37"/>
          <p:cNvSpPr/>
          <p:nvPr/>
        </p:nvSpPr>
        <p:spPr>
          <a:xfrm>
            <a:off x="492685" y="2471991"/>
            <a:ext cx="1877291" cy="533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t>مضاف اليه</a:t>
            </a:r>
            <a:endParaRPr lang="en-US" sz="3600" dirty="0"/>
          </a:p>
        </p:txBody>
      </p:sp>
      <p:sp>
        <p:nvSpPr>
          <p:cNvPr id="39" name="Rounded Rectangle 38"/>
          <p:cNvSpPr/>
          <p:nvPr/>
        </p:nvSpPr>
        <p:spPr>
          <a:xfrm>
            <a:off x="3322832" y="2456405"/>
            <a:ext cx="152400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t>مضاف</a:t>
            </a:r>
            <a:endParaRPr lang="en-US" sz="3600" dirty="0"/>
          </a:p>
        </p:txBody>
      </p:sp>
      <p:cxnSp>
        <p:nvCxnSpPr>
          <p:cNvPr id="40" name="Straight Connector 39"/>
          <p:cNvCxnSpPr/>
          <p:nvPr/>
        </p:nvCxnSpPr>
        <p:spPr>
          <a:xfrm flipH="1">
            <a:off x="6224155" y="4648200"/>
            <a:ext cx="358487"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86000" y="2984788"/>
            <a:ext cx="914400" cy="1253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9" idx="2"/>
          </p:cNvCxnSpPr>
          <p:nvPr/>
        </p:nvCxnSpPr>
        <p:spPr>
          <a:xfrm flipH="1">
            <a:off x="3743625" y="2913605"/>
            <a:ext cx="341207" cy="1324322"/>
          </a:xfrm>
          <a:prstGeom prst="line">
            <a:avLst/>
          </a:prstGeom>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2666999" y="4237927"/>
            <a:ext cx="1981200" cy="533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solidFill>
                  <a:schemeClr val="tx1"/>
                </a:solidFill>
              </a:rPr>
              <a:t>خبر</a:t>
            </a:r>
            <a:endParaRPr lang="en-US" sz="3600" dirty="0">
              <a:solidFill>
                <a:schemeClr val="tx1"/>
              </a:solidFill>
            </a:endParaRPr>
          </a:p>
        </p:txBody>
      </p:sp>
      <p:cxnSp>
        <p:nvCxnSpPr>
          <p:cNvPr id="44" name="Straight Connector 43"/>
          <p:cNvCxnSpPr>
            <a:stCxn id="43" idx="2"/>
          </p:cNvCxnSpPr>
          <p:nvPr/>
        </p:nvCxnSpPr>
        <p:spPr>
          <a:xfrm>
            <a:off x="3657599" y="4771327"/>
            <a:ext cx="1524000" cy="943673"/>
          </a:xfrm>
          <a:prstGeom prst="line">
            <a:avLst/>
          </a:prstGeom>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4648199" y="5715000"/>
            <a:ext cx="2971799" cy="76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t>جملة الاسمية</a:t>
            </a:r>
            <a:endParaRPr lang="en-US" sz="3600" dirty="0"/>
          </a:p>
        </p:txBody>
      </p:sp>
      <p:sp>
        <p:nvSpPr>
          <p:cNvPr id="16" name="Subtitle 2"/>
          <p:cNvSpPr txBox="1">
            <a:spLocks/>
          </p:cNvSpPr>
          <p:nvPr/>
        </p:nvSpPr>
        <p:spPr>
          <a:xfrm>
            <a:off x="7239000" y="6400800"/>
            <a:ext cx="1905000" cy="457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r">
              <a:buNone/>
            </a:pPr>
            <a:r>
              <a:rPr lang="bn-BD" sz="600" dirty="0" smtClean="0">
                <a:solidFill>
                  <a:schemeClr val="accent2">
                    <a:lumMod val="20000"/>
                    <a:lumOff val="80000"/>
                  </a:schemeClr>
                </a:solidFill>
              </a:rPr>
              <a:t>মুহাম্মাদ হাসান মাহমুদ</a:t>
            </a:r>
          </a:p>
          <a:p>
            <a:pPr marL="0" indent="0" algn="r">
              <a:buNone/>
            </a:pPr>
            <a:r>
              <a:rPr lang="bn-BD" sz="600" dirty="0" smtClean="0">
                <a:solidFill>
                  <a:schemeClr val="accent2">
                    <a:lumMod val="20000"/>
                    <a:lumOff val="80000"/>
                  </a:schemeClr>
                </a:solidFill>
              </a:rPr>
              <a:t>প্রভাষক (আরবী)</a:t>
            </a:r>
          </a:p>
          <a:p>
            <a:pPr marL="0" indent="0" algn="r">
              <a:buNone/>
            </a:pPr>
            <a:r>
              <a:rPr lang="bn-BD" sz="600" dirty="0" smtClean="0">
                <a:solidFill>
                  <a:schemeClr val="accent2">
                    <a:lumMod val="20000"/>
                    <a:lumOff val="80000"/>
                  </a:schemeClr>
                </a:solidFill>
              </a:rPr>
              <a:t>বামুজা</a:t>
            </a:r>
            <a:r>
              <a:rPr lang="en-US" sz="600" dirty="0" smtClean="0">
                <a:solidFill>
                  <a:schemeClr val="accent2">
                    <a:lumMod val="20000"/>
                    <a:lumOff val="80000"/>
                  </a:schemeClr>
                </a:solidFill>
              </a:rPr>
              <a:t> </a:t>
            </a:r>
            <a:r>
              <a:rPr lang="bn-BD" sz="600" dirty="0" smtClean="0">
                <a:solidFill>
                  <a:schemeClr val="accent2">
                    <a:lumMod val="20000"/>
                    <a:lumOff val="80000"/>
                  </a:schemeClr>
                </a:solidFill>
              </a:rPr>
              <a:t>সিদ্দিকিয়া </a:t>
            </a:r>
            <a:r>
              <a:rPr lang="bn-BD" sz="600" dirty="0" smtClean="0">
                <a:solidFill>
                  <a:schemeClr val="accent2">
                    <a:lumMod val="20000"/>
                    <a:lumOff val="80000"/>
                  </a:schemeClr>
                </a:solidFill>
              </a:rPr>
              <a:t>(স্নাতক) মাদ্রাসা,কাহালু, বগুড়া</a:t>
            </a:r>
            <a:r>
              <a:rPr lang="bn-BD" sz="900" dirty="0" smtClean="0">
                <a:solidFill>
                  <a:schemeClr val="accent2">
                    <a:lumMod val="20000"/>
                    <a:lumOff val="80000"/>
                  </a:schemeClr>
                </a:solidFill>
              </a:rPr>
              <a:t>।</a:t>
            </a:r>
            <a:endParaRPr lang="en-US" sz="900" dirty="0">
              <a:solidFill>
                <a:schemeClr val="accent2">
                  <a:lumMod val="20000"/>
                  <a:lumOff val="80000"/>
                </a:schemeClr>
              </a:solidFill>
            </a:endParaRPr>
          </a:p>
        </p:txBody>
      </p:sp>
    </p:spTree>
    <p:extLst>
      <p:ext uri="{BB962C8B-B14F-4D97-AF65-F5344CB8AC3E}">
        <p14:creationId xmlns:p14="http://schemas.microsoft.com/office/powerpoint/2010/main" val="1391867456"/>
      </p:ext>
    </p:extLst>
  </p:cSld>
  <p:clrMapOvr>
    <a:masterClrMapping/>
  </p:clrMapOvr>
  <mc:AlternateContent xmlns:mc="http://schemas.openxmlformats.org/markup-compatibility/2006" xmlns:p14="http://schemas.microsoft.com/office/powerpoint/2010/main">
    <mc:Choice Requires="p14">
      <p:transition spd="slow" p14:dur="2500" advTm="1000">
        <p:checker/>
      </p:transition>
    </mc:Choice>
    <mc:Fallback xmlns="">
      <p:transition spd="slow" advTm="1000">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7846" y="893284"/>
            <a:ext cx="7010400" cy="8382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solidFill>
                  <a:schemeClr val="tx1"/>
                </a:solidFill>
              </a:rPr>
              <a:t>الْكَعْبَتُ قِبْلَةُ الْمُسْلِمِيْنَ</a:t>
            </a:r>
            <a:endParaRPr lang="en-US" sz="4800" b="1" dirty="0">
              <a:solidFill>
                <a:schemeClr val="tx1"/>
              </a:solidFill>
            </a:endParaRPr>
          </a:p>
        </p:txBody>
      </p:sp>
      <p:cxnSp>
        <p:nvCxnSpPr>
          <p:cNvPr id="6" name="Straight Connector 5"/>
          <p:cNvCxnSpPr/>
          <p:nvPr/>
        </p:nvCxnSpPr>
        <p:spPr>
          <a:xfrm flipH="1">
            <a:off x="2528455" y="1588430"/>
            <a:ext cx="671945" cy="867975"/>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a:endCxn id="11" idx="0"/>
          </p:cNvCxnSpPr>
          <p:nvPr/>
        </p:nvCxnSpPr>
        <p:spPr>
          <a:xfrm flipH="1">
            <a:off x="4773386" y="1588430"/>
            <a:ext cx="73446" cy="883561"/>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6019800" y="1588077"/>
            <a:ext cx="457200" cy="2793423"/>
          </a:xfrm>
          <a:prstGeom prst="line">
            <a:avLst/>
          </a:prstGeom>
        </p:spPr>
        <p:style>
          <a:lnRef idx="3">
            <a:schemeClr val="accent2"/>
          </a:lnRef>
          <a:fillRef idx="0">
            <a:schemeClr val="accent2"/>
          </a:fillRef>
          <a:effectRef idx="2">
            <a:schemeClr val="accent2"/>
          </a:effectRef>
          <a:fontRef idx="minor">
            <a:schemeClr val="tx1"/>
          </a:fontRef>
        </p:style>
      </p:cxnSp>
      <p:sp>
        <p:nvSpPr>
          <p:cNvPr id="9" name="Rounded Rectangle 8"/>
          <p:cNvSpPr/>
          <p:nvPr/>
        </p:nvSpPr>
        <p:spPr>
          <a:xfrm>
            <a:off x="5715000" y="4114800"/>
            <a:ext cx="1524000" cy="533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t>مبتدأ</a:t>
            </a:r>
            <a:endParaRPr lang="en-US" sz="3600" dirty="0"/>
          </a:p>
        </p:txBody>
      </p:sp>
      <p:sp>
        <p:nvSpPr>
          <p:cNvPr id="10" name="Rounded Rectangle 9"/>
          <p:cNvSpPr/>
          <p:nvPr/>
        </p:nvSpPr>
        <p:spPr>
          <a:xfrm>
            <a:off x="1728354" y="2433891"/>
            <a:ext cx="1877291" cy="533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t>مضاف اليه</a:t>
            </a:r>
            <a:endParaRPr lang="en-US" sz="3600" dirty="0"/>
          </a:p>
        </p:txBody>
      </p:sp>
      <p:sp>
        <p:nvSpPr>
          <p:cNvPr id="11" name="Rounded Rectangle 10"/>
          <p:cNvSpPr/>
          <p:nvPr/>
        </p:nvSpPr>
        <p:spPr>
          <a:xfrm>
            <a:off x="4011386" y="2471991"/>
            <a:ext cx="152400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t>مضاف</a:t>
            </a:r>
            <a:endParaRPr lang="en-US" sz="3600" dirty="0"/>
          </a:p>
        </p:txBody>
      </p:sp>
      <p:cxnSp>
        <p:nvCxnSpPr>
          <p:cNvPr id="12" name="Straight Connector 11"/>
          <p:cNvCxnSpPr/>
          <p:nvPr/>
        </p:nvCxnSpPr>
        <p:spPr>
          <a:xfrm flipH="1">
            <a:off x="6224155" y="4648200"/>
            <a:ext cx="358487"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86000" y="2984788"/>
            <a:ext cx="914400" cy="1253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743625" y="2984788"/>
            <a:ext cx="904574" cy="125313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666999" y="4237927"/>
            <a:ext cx="1981200" cy="533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solidFill>
                  <a:schemeClr val="tx1"/>
                </a:solidFill>
              </a:rPr>
              <a:t>خبر</a:t>
            </a:r>
            <a:endParaRPr lang="en-US" sz="3600" dirty="0">
              <a:solidFill>
                <a:schemeClr val="tx1"/>
              </a:solidFill>
            </a:endParaRPr>
          </a:p>
        </p:txBody>
      </p:sp>
      <p:cxnSp>
        <p:nvCxnSpPr>
          <p:cNvPr id="16" name="Straight Connector 15"/>
          <p:cNvCxnSpPr>
            <a:stCxn id="15" idx="2"/>
          </p:cNvCxnSpPr>
          <p:nvPr/>
        </p:nvCxnSpPr>
        <p:spPr>
          <a:xfrm>
            <a:off x="3657599" y="4771327"/>
            <a:ext cx="1524000" cy="94367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648199" y="5715000"/>
            <a:ext cx="2971799" cy="76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t>جملة الاسمية</a:t>
            </a:r>
            <a:endParaRPr lang="en-US" sz="3600" dirty="0"/>
          </a:p>
        </p:txBody>
      </p:sp>
      <p:sp>
        <p:nvSpPr>
          <p:cNvPr id="19" name="Subtitle 2"/>
          <p:cNvSpPr txBox="1">
            <a:spLocks/>
          </p:cNvSpPr>
          <p:nvPr/>
        </p:nvSpPr>
        <p:spPr>
          <a:xfrm>
            <a:off x="7239000" y="6400800"/>
            <a:ext cx="1905000" cy="457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r">
              <a:buNone/>
            </a:pPr>
            <a:r>
              <a:rPr lang="bn-BD" sz="600" dirty="0" smtClean="0">
                <a:solidFill>
                  <a:schemeClr val="accent2">
                    <a:lumMod val="20000"/>
                    <a:lumOff val="80000"/>
                  </a:schemeClr>
                </a:solidFill>
              </a:rPr>
              <a:t>মুহাম্মাদ হাসান মাহমুদ</a:t>
            </a:r>
          </a:p>
          <a:p>
            <a:pPr marL="0" indent="0" algn="r">
              <a:buNone/>
            </a:pPr>
            <a:r>
              <a:rPr lang="bn-BD" sz="600" dirty="0" smtClean="0">
                <a:solidFill>
                  <a:schemeClr val="accent2">
                    <a:lumMod val="20000"/>
                    <a:lumOff val="80000"/>
                  </a:schemeClr>
                </a:solidFill>
              </a:rPr>
              <a:t>প্রভাষক (আরবী)</a:t>
            </a:r>
          </a:p>
          <a:p>
            <a:pPr marL="0" indent="0" algn="r">
              <a:buNone/>
            </a:pPr>
            <a:r>
              <a:rPr lang="bn-BD" sz="600" dirty="0" smtClean="0">
                <a:solidFill>
                  <a:schemeClr val="accent2">
                    <a:lumMod val="20000"/>
                    <a:lumOff val="80000"/>
                  </a:schemeClr>
                </a:solidFill>
              </a:rPr>
              <a:t>বামুজা</a:t>
            </a:r>
            <a:r>
              <a:rPr lang="en-US" sz="600" dirty="0" smtClean="0">
                <a:solidFill>
                  <a:schemeClr val="accent2">
                    <a:lumMod val="20000"/>
                    <a:lumOff val="80000"/>
                  </a:schemeClr>
                </a:solidFill>
              </a:rPr>
              <a:t> </a:t>
            </a:r>
            <a:r>
              <a:rPr lang="bn-BD" sz="600" dirty="0" smtClean="0">
                <a:solidFill>
                  <a:schemeClr val="accent2">
                    <a:lumMod val="20000"/>
                    <a:lumOff val="80000"/>
                  </a:schemeClr>
                </a:solidFill>
              </a:rPr>
              <a:t>সিদ্দিকিয়া </a:t>
            </a:r>
            <a:r>
              <a:rPr lang="bn-BD" sz="600" dirty="0" smtClean="0">
                <a:solidFill>
                  <a:schemeClr val="accent2">
                    <a:lumMod val="20000"/>
                    <a:lumOff val="80000"/>
                  </a:schemeClr>
                </a:solidFill>
              </a:rPr>
              <a:t>(স্নাতক) মাদ্রাসা,কাহালু, বগুড়া</a:t>
            </a:r>
            <a:r>
              <a:rPr lang="bn-BD" sz="900" dirty="0" smtClean="0">
                <a:solidFill>
                  <a:schemeClr val="accent2">
                    <a:lumMod val="20000"/>
                    <a:lumOff val="80000"/>
                  </a:schemeClr>
                </a:solidFill>
              </a:rPr>
              <a:t>।</a:t>
            </a:r>
            <a:endParaRPr lang="en-US" sz="900" dirty="0">
              <a:solidFill>
                <a:schemeClr val="accent2">
                  <a:lumMod val="20000"/>
                  <a:lumOff val="80000"/>
                </a:schemeClr>
              </a:solidFill>
            </a:endParaRPr>
          </a:p>
        </p:txBody>
      </p:sp>
    </p:spTree>
    <p:extLst>
      <p:ext uri="{BB962C8B-B14F-4D97-AF65-F5344CB8AC3E}">
        <p14:creationId xmlns:p14="http://schemas.microsoft.com/office/powerpoint/2010/main" val="2315093158"/>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7846" y="893284"/>
            <a:ext cx="7010400" cy="8382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b="1" dirty="0" smtClean="0">
                <a:solidFill>
                  <a:schemeClr val="tx1"/>
                </a:solidFill>
              </a:rPr>
              <a:t>جَلَسَ مُحَمَّدٌ اَمَامَ الْمَسْجِدِ</a:t>
            </a:r>
            <a:endParaRPr lang="en-US" sz="4800" b="1" dirty="0">
              <a:solidFill>
                <a:schemeClr val="tx1"/>
              </a:solidFill>
            </a:endParaRPr>
          </a:p>
        </p:txBody>
      </p:sp>
      <p:cxnSp>
        <p:nvCxnSpPr>
          <p:cNvPr id="6" name="Straight Connector 5"/>
          <p:cNvCxnSpPr/>
          <p:nvPr/>
        </p:nvCxnSpPr>
        <p:spPr>
          <a:xfrm>
            <a:off x="6239742" y="1588077"/>
            <a:ext cx="1227858" cy="102870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a:endCxn id="11" idx="0"/>
          </p:cNvCxnSpPr>
          <p:nvPr/>
        </p:nvCxnSpPr>
        <p:spPr>
          <a:xfrm>
            <a:off x="5105400" y="1588077"/>
            <a:ext cx="144623" cy="1044286"/>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a:off x="1752600" y="1588077"/>
            <a:ext cx="914400" cy="1484168"/>
          </a:xfrm>
          <a:prstGeom prst="line">
            <a:avLst/>
          </a:prstGeom>
        </p:spPr>
        <p:style>
          <a:lnRef idx="3">
            <a:schemeClr val="accent2"/>
          </a:lnRef>
          <a:fillRef idx="0">
            <a:schemeClr val="accent2"/>
          </a:fillRef>
          <a:effectRef idx="2">
            <a:schemeClr val="accent2"/>
          </a:effectRef>
          <a:fontRef idx="minor">
            <a:schemeClr val="tx1"/>
          </a:fontRef>
        </p:style>
      </p:cxnSp>
      <p:sp>
        <p:nvSpPr>
          <p:cNvPr id="9" name="Rounded Rectangle 8"/>
          <p:cNvSpPr/>
          <p:nvPr/>
        </p:nvSpPr>
        <p:spPr>
          <a:xfrm>
            <a:off x="2234682" y="2822933"/>
            <a:ext cx="1524000" cy="533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t>مضاف</a:t>
            </a:r>
            <a:endParaRPr lang="en-US" sz="3600" dirty="0"/>
          </a:p>
        </p:txBody>
      </p:sp>
      <p:sp>
        <p:nvSpPr>
          <p:cNvPr id="10" name="Rounded Rectangle 9"/>
          <p:cNvSpPr/>
          <p:nvPr/>
        </p:nvSpPr>
        <p:spPr>
          <a:xfrm>
            <a:off x="6858000" y="2616777"/>
            <a:ext cx="1877291" cy="533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t>فعل</a:t>
            </a:r>
            <a:endParaRPr lang="en-US" sz="3600" dirty="0"/>
          </a:p>
        </p:txBody>
      </p:sp>
      <p:sp>
        <p:nvSpPr>
          <p:cNvPr id="11" name="Rounded Rectangle 10"/>
          <p:cNvSpPr/>
          <p:nvPr/>
        </p:nvSpPr>
        <p:spPr>
          <a:xfrm>
            <a:off x="4640423" y="2632363"/>
            <a:ext cx="121920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t>فاعل</a:t>
            </a:r>
            <a:endParaRPr lang="en-US" sz="3600" dirty="0"/>
          </a:p>
        </p:txBody>
      </p:sp>
      <p:cxnSp>
        <p:nvCxnSpPr>
          <p:cNvPr id="12" name="Straight Connector 11"/>
          <p:cNvCxnSpPr/>
          <p:nvPr/>
        </p:nvCxnSpPr>
        <p:spPr>
          <a:xfrm flipH="1">
            <a:off x="6858000" y="3099600"/>
            <a:ext cx="1117889" cy="261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2"/>
          </p:cNvCxnSpPr>
          <p:nvPr/>
        </p:nvCxnSpPr>
        <p:spPr>
          <a:xfrm flipH="1">
            <a:off x="2438400" y="3356333"/>
            <a:ext cx="558282" cy="1520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10200" y="3150177"/>
            <a:ext cx="449423" cy="2564823"/>
          </a:xfrm>
          <a:prstGeom prst="line">
            <a:avLst/>
          </a:prstGeom>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29214" y="3096490"/>
            <a:ext cx="1981200" cy="533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solidFill>
                  <a:schemeClr val="tx1"/>
                </a:solidFill>
              </a:rPr>
              <a:t>مضاف اليه</a:t>
            </a:r>
            <a:endParaRPr lang="en-US" sz="3600" dirty="0">
              <a:solidFill>
                <a:schemeClr val="tx1"/>
              </a:solidFill>
            </a:endParaRPr>
          </a:p>
        </p:txBody>
      </p:sp>
      <p:cxnSp>
        <p:nvCxnSpPr>
          <p:cNvPr id="16" name="Straight Connector 15"/>
          <p:cNvCxnSpPr>
            <a:stCxn id="15" idx="2"/>
          </p:cNvCxnSpPr>
          <p:nvPr/>
        </p:nvCxnSpPr>
        <p:spPr>
          <a:xfrm>
            <a:off x="1119814" y="3629890"/>
            <a:ext cx="990600" cy="124691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648199" y="5715000"/>
            <a:ext cx="2971799" cy="76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t>جملة الفعلية</a:t>
            </a:r>
            <a:endParaRPr lang="en-US" sz="3600" dirty="0"/>
          </a:p>
        </p:txBody>
      </p:sp>
      <p:cxnSp>
        <p:nvCxnSpPr>
          <p:cNvPr id="25" name="Straight Connector 24"/>
          <p:cNvCxnSpPr/>
          <p:nvPr/>
        </p:nvCxnSpPr>
        <p:spPr>
          <a:xfrm flipH="1">
            <a:off x="2996682" y="1666009"/>
            <a:ext cx="859900" cy="1194954"/>
          </a:xfrm>
          <a:prstGeom prst="line">
            <a:avLst/>
          </a:prstGeom>
        </p:spPr>
        <p:style>
          <a:lnRef idx="3">
            <a:schemeClr val="accent2"/>
          </a:lnRef>
          <a:fillRef idx="0">
            <a:schemeClr val="accent2"/>
          </a:fillRef>
          <a:effectRef idx="2">
            <a:schemeClr val="accent2"/>
          </a:effectRef>
          <a:fontRef idx="minor">
            <a:schemeClr val="tx1"/>
          </a:fontRef>
        </p:style>
      </p:cxnSp>
      <p:sp>
        <p:nvSpPr>
          <p:cNvPr id="27" name="Rounded Rectangle 26"/>
          <p:cNvSpPr/>
          <p:nvPr/>
        </p:nvSpPr>
        <p:spPr>
          <a:xfrm>
            <a:off x="1267373" y="4347570"/>
            <a:ext cx="2438400" cy="533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SA" sz="3600" dirty="0" smtClean="0"/>
              <a:t>مفعول فيه</a:t>
            </a:r>
            <a:endParaRPr lang="en-US" sz="3600" dirty="0"/>
          </a:p>
        </p:txBody>
      </p:sp>
      <p:cxnSp>
        <p:nvCxnSpPr>
          <p:cNvPr id="30" name="Straight Connector 29"/>
          <p:cNvCxnSpPr/>
          <p:nvPr/>
        </p:nvCxnSpPr>
        <p:spPr>
          <a:xfrm>
            <a:off x="2996682" y="4880970"/>
            <a:ext cx="2181029" cy="834030"/>
          </a:xfrm>
          <a:prstGeom prst="line">
            <a:avLst/>
          </a:prstGeom>
        </p:spPr>
        <p:style>
          <a:lnRef idx="1">
            <a:schemeClr val="accent1"/>
          </a:lnRef>
          <a:fillRef idx="0">
            <a:schemeClr val="accent1"/>
          </a:fillRef>
          <a:effectRef idx="0">
            <a:schemeClr val="accent1"/>
          </a:effectRef>
          <a:fontRef idx="minor">
            <a:schemeClr val="tx1"/>
          </a:fontRef>
        </p:style>
      </p:cxnSp>
      <p:sp>
        <p:nvSpPr>
          <p:cNvPr id="19" name="Subtitle 2"/>
          <p:cNvSpPr txBox="1">
            <a:spLocks/>
          </p:cNvSpPr>
          <p:nvPr/>
        </p:nvSpPr>
        <p:spPr>
          <a:xfrm>
            <a:off x="7239000" y="6400800"/>
            <a:ext cx="1905000" cy="457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r">
              <a:buNone/>
            </a:pPr>
            <a:r>
              <a:rPr lang="bn-BD" sz="600" dirty="0" smtClean="0">
                <a:solidFill>
                  <a:schemeClr val="accent2">
                    <a:lumMod val="20000"/>
                    <a:lumOff val="80000"/>
                  </a:schemeClr>
                </a:solidFill>
              </a:rPr>
              <a:t>মুহাম্মাদ হাসান মাহমুদ</a:t>
            </a:r>
          </a:p>
          <a:p>
            <a:pPr marL="0" indent="0" algn="r">
              <a:buNone/>
            </a:pPr>
            <a:r>
              <a:rPr lang="bn-BD" sz="600" dirty="0" smtClean="0">
                <a:solidFill>
                  <a:schemeClr val="accent2">
                    <a:lumMod val="20000"/>
                    <a:lumOff val="80000"/>
                  </a:schemeClr>
                </a:solidFill>
              </a:rPr>
              <a:t>প্রভাষক (আরবী)</a:t>
            </a:r>
          </a:p>
          <a:p>
            <a:pPr marL="0" indent="0" algn="r">
              <a:buNone/>
            </a:pPr>
            <a:r>
              <a:rPr lang="bn-BD" sz="600" dirty="0" smtClean="0">
                <a:solidFill>
                  <a:schemeClr val="accent2">
                    <a:lumMod val="20000"/>
                    <a:lumOff val="80000"/>
                  </a:schemeClr>
                </a:solidFill>
              </a:rPr>
              <a:t>বামুজা</a:t>
            </a:r>
            <a:r>
              <a:rPr lang="en-US" sz="600" dirty="0" smtClean="0">
                <a:solidFill>
                  <a:schemeClr val="accent2">
                    <a:lumMod val="20000"/>
                    <a:lumOff val="80000"/>
                  </a:schemeClr>
                </a:solidFill>
              </a:rPr>
              <a:t> </a:t>
            </a:r>
            <a:r>
              <a:rPr lang="bn-BD" sz="600" dirty="0" smtClean="0">
                <a:solidFill>
                  <a:schemeClr val="accent2">
                    <a:lumMod val="20000"/>
                    <a:lumOff val="80000"/>
                  </a:schemeClr>
                </a:solidFill>
              </a:rPr>
              <a:t>সিদ্দিকিয়া </a:t>
            </a:r>
            <a:r>
              <a:rPr lang="bn-BD" sz="600" dirty="0" smtClean="0">
                <a:solidFill>
                  <a:schemeClr val="accent2">
                    <a:lumMod val="20000"/>
                    <a:lumOff val="80000"/>
                  </a:schemeClr>
                </a:solidFill>
              </a:rPr>
              <a:t>(স্নাতক) মাদ্রাসা,কাহালু, বগুড়া</a:t>
            </a:r>
            <a:r>
              <a:rPr lang="bn-BD" sz="900" dirty="0" smtClean="0">
                <a:solidFill>
                  <a:schemeClr val="accent2">
                    <a:lumMod val="20000"/>
                    <a:lumOff val="80000"/>
                  </a:schemeClr>
                </a:solidFill>
              </a:rPr>
              <a:t>।</a:t>
            </a:r>
            <a:endParaRPr lang="en-US" sz="900" dirty="0">
              <a:solidFill>
                <a:schemeClr val="accent2">
                  <a:lumMod val="20000"/>
                  <a:lumOff val="80000"/>
                </a:schemeClr>
              </a:solidFill>
            </a:endParaRPr>
          </a:p>
        </p:txBody>
      </p:sp>
    </p:spTree>
    <p:extLst>
      <p:ext uri="{BB962C8B-B14F-4D97-AF65-F5344CB8AC3E}">
        <p14:creationId xmlns:p14="http://schemas.microsoft.com/office/powerpoint/2010/main" val="982807087"/>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7643"/>
            <a:ext cx="1619250" cy="1114425"/>
          </a:xfrm>
          <a:prstGeom prst="rect">
            <a:avLst/>
          </a:prstGeom>
        </p:spPr>
      </p:pic>
      <p:sp>
        <p:nvSpPr>
          <p:cNvPr id="3" name="Rectangle 2"/>
          <p:cNvSpPr/>
          <p:nvPr/>
        </p:nvSpPr>
        <p:spPr>
          <a:xfrm>
            <a:off x="1828800" y="335324"/>
            <a:ext cx="3125339" cy="955343"/>
          </a:xfrm>
          <a:prstGeom prst="rect">
            <a:avLst/>
          </a:prstGeom>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atin typeface="SutonnyMJ" pitchFamily="2" charset="0"/>
                <a:cs typeface="SutonnyMJ" pitchFamily="2" charset="0"/>
              </a:rPr>
              <a:t>বাড়ির</a:t>
            </a:r>
            <a:r>
              <a:rPr lang="en-US" sz="4800" dirty="0" smtClean="0">
                <a:latin typeface="SutonnyMJ" pitchFamily="2" charset="0"/>
                <a:cs typeface="SutonnyMJ" pitchFamily="2" charset="0"/>
              </a:rPr>
              <a:t> </a:t>
            </a:r>
            <a:r>
              <a:rPr lang="en-US" sz="4800" dirty="0" err="1" smtClean="0">
                <a:latin typeface="SutonnyMJ" pitchFamily="2" charset="0"/>
                <a:cs typeface="SutonnyMJ" pitchFamily="2" charset="0"/>
              </a:rPr>
              <a:t>কাজ</a:t>
            </a:r>
            <a:r>
              <a:rPr lang="en-US" sz="4800" dirty="0" smtClean="0">
                <a:latin typeface="SutonnyMJ" pitchFamily="2" charset="0"/>
                <a:cs typeface="SutonnyMJ" pitchFamily="2" charset="0"/>
              </a:rPr>
              <a:t> </a:t>
            </a:r>
            <a:endParaRPr lang="en-US" sz="4800" dirty="0">
              <a:latin typeface="SutonnyMJ" pitchFamily="2" charset="0"/>
              <a:cs typeface="SutonnyMJ" pitchFamily="2" charset="0"/>
            </a:endParaRPr>
          </a:p>
        </p:txBody>
      </p:sp>
      <p:sp>
        <p:nvSpPr>
          <p:cNvPr id="4" name="TextBox 3"/>
          <p:cNvSpPr txBox="1"/>
          <p:nvPr/>
        </p:nvSpPr>
        <p:spPr>
          <a:xfrm>
            <a:off x="1760207" y="2024104"/>
            <a:ext cx="6578363" cy="2800767"/>
          </a:xfrm>
          <a:prstGeom prst="rect">
            <a:avLst/>
          </a:prstGeom>
          <a:noFill/>
        </p:spPr>
        <p:txBody>
          <a:bodyPr wrap="square" rtlCol="0">
            <a:spAutoFit/>
          </a:bodyPr>
          <a:lstStyle/>
          <a:p>
            <a:pPr marL="571500" indent="-571500" algn="ctr">
              <a:buFont typeface="Wingdings" panose="05000000000000000000" pitchFamily="2" charset="2"/>
              <a:buChar char="v"/>
            </a:pPr>
            <a:r>
              <a:rPr lang="en-US" sz="2400" dirty="0" err="1" smtClean="0">
                <a:latin typeface="SutonnyMJ" pitchFamily="2" charset="0"/>
                <a:cs typeface="SutonnyMJ" pitchFamily="2" charset="0"/>
              </a:rPr>
              <a:t>নিম্নের</a:t>
            </a:r>
            <a:r>
              <a:rPr lang="ar-SA" sz="2400" dirty="0" smtClean="0">
                <a:latin typeface="SutonnyMJ" pitchFamily="2" charset="0"/>
                <a:cs typeface="SutonnyMJ" pitchFamily="2" charset="0"/>
              </a:rPr>
              <a:t> </a:t>
            </a:r>
            <a:r>
              <a:rPr lang="bn-BD" sz="2400" dirty="0" smtClean="0">
                <a:latin typeface="SutonnyMJ" pitchFamily="2" charset="0"/>
                <a:cs typeface="SutonnyMJ" pitchFamily="2" charset="0"/>
              </a:rPr>
              <a:t>বাক্য থেকে </a:t>
            </a:r>
            <a:r>
              <a:rPr lang="ar-SA" sz="2400" dirty="0" smtClean="0">
                <a:latin typeface="SutonnyMJ" pitchFamily="2" charset="0"/>
                <a:cs typeface="SutonnyMJ" pitchFamily="2" charset="0"/>
              </a:rPr>
              <a:t>اضافة</a:t>
            </a:r>
            <a:r>
              <a:rPr lang="bn-BD" sz="2400" dirty="0" smtClean="0">
                <a:latin typeface="SutonnyMJ" pitchFamily="2" charset="0"/>
                <a:cs typeface="SutonnyMJ" pitchFamily="2" charset="0"/>
              </a:rPr>
              <a:t> কৃত বাক্য গুলো</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লেখ</a:t>
            </a:r>
            <a:r>
              <a:rPr lang="en-US" sz="2400" dirty="0" smtClean="0">
                <a:latin typeface="SutonnyMJ" pitchFamily="2" charset="0"/>
                <a:cs typeface="SutonnyMJ" pitchFamily="2" charset="0"/>
              </a:rPr>
              <a:t>।</a:t>
            </a:r>
          </a:p>
          <a:p>
            <a:pPr marL="457200" indent="-457200" algn="ctr">
              <a:buFont typeface="+mj-lt"/>
              <a:buAutoNum type="arabicPeriod"/>
            </a:pPr>
            <a:r>
              <a:rPr lang="ar-SA" sz="2400" dirty="0" smtClean="0"/>
              <a:t>خَيْرُ الْاُمُورِ أَوْسَطُهَا </a:t>
            </a:r>
            <a:r>
              <a:rPr lang="ar-SA" sz="2400" dirty="0"/>
              <a:t>–</a:t>
            </a:r>
          </a:p>
          <a:p>
            <a:pPr marL="457200" indent="-457200" algn="ctr">
              <a:buFont typeface="+mj-lt"/>
              <a:buAutoNum type="arabicPeriod"/>
            </a:pPr>
            <a:r>
              <a:rPr lang="ar-SA" sz="2400" dirty="0" smtClean="0"/>
              <a:t> </a:t>
            </a:r>
            <a:r>
              <a:rPr lang="ar-SA" sz="2400" dirty="0"/>
              <a:t>جاء المدير فى الصف –</a:t>
            </a:r>
          </a:p>
          <a:p>
            <a:pPr marL="457200" indent="-457200" algn="ctr">
              <a:buFont typeface="+mj-lt"/>
              <a:buAutoNum type="arabicPeriod"/>
            </a:pPr>
            <a:r>
              <a:rPr lang="ar-SA" sz="2400"/>
              <a:t> </a:t>
            </a:r>
            <a:r>
              <a:rPr lang="ar-SA" sz="2400" smtClean="0"/>
              <a:t>طَلَبُ الْعِلْمِ فَرِضَةٌ </a:t>
            </a:r>
            <a:r>
              <a:rPr lang="ar-SA" sz="2400" dirty="0"/>
              <a:t>–</a:t>
            </a:r>
          </a:p>
          <a:p>
            <a:pPr marL="457200" indent="-457200" algn="ctr">
              <a:buFont typeface="+mj-lt"/>
              <a:buAutoNum type="arabicPeriod"/>
            </a:pPr>
            <a:r>
              <a:rPr lang="ar-SA" sz="2400" dirty="0"/>
              <a:t>داكا عاصمة بنغلاديش </a:t>
            </a:r>
          </a:p>
          <a:p>
            <a:pPr marL="457200" indent="-457200" algn="ctr">
              <a:buFont typeface="+mj-lt"/>
              <a:buAutoNum type="arabicPeriod"/>
            </a:pPr>
            <a:r>
              <a:rPr lang="ar-SA" sz="2400" dirty="0"/>
              <a:t>ذهبت الى المدرسة   </a:t>
            </a:r>
            <a:endParaRPr lang="en-US" sz="2400" dirty="0"/>
          </a:p>
          <a:p>
            <a:pPr marL="457200" indent="-457200">
              <a:buFont typeface="Wingdings" panose="05000000000000000000" pitchFamily="2" charset="2"/>
              <a:buChar char="v"/>
            </a:pPr>
            <a:endParaRPr lang="en-US" sz="3200" dirty="0">
              <a:latin typeface="SutonnyMJ" pitchFamily="2" charset="0"/>
              <a:cs typeface="SutonnyMJ" pitchFamily="2" charset="0"/>
            </a:endParaRPr>
          </a:p>
        </p:txBody>
      </p:sp>
      <p:sp>
        <p:nvSpPr>
          <p:cNvPr id="9" name="Left Arrow 8"/>
          <p:cNvSpPr/>
          <p:nvPr/>
        </p:nvSpPr>
        <p:spPr>
          <a:xfrm>
            <a:off x="1760206" y="717498"/>
            <a:ext cx="525793" cy="1909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7239000" y="6400800"/>
            <a:ext cx="1905000" cy="457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r">
              <a:buNone/>
            </a:pPr>
            <a:r>
              <a:rPr lang="bn-BD" sz="600" dirty="0" smtClean="0">
                <a:solidFill>
                  <a:schemeClr val="accent2">
                    <a:lumMod val="20000"/>
                    <a:lumOff val="80000"/>
                  </a:schemeClr>
                </a:solidFill>
              </a:rPr>
              <a:t>মুহাম্মাদ হাসান মাহমুদ</a:t>
            </a:r>
          </a:p>
          <a:p>
            <a:pPr marL="0" indent="0" algn="r">
              <a:buNone/>
            </a:pPr>
            <a:r>
              <a:rPr lang="bn-BD" sz="600" dirty="0" smtClean="0">
                <a:solidFill>
                  <a:schemeClr val="accent2">
                    <a:lumMod val="20000"/>
                    <a:lumOff val="80000"/>
                  </a:schemeClr>
                </a:solidFill>
              </a:rPr>
              <a:t>প্রভাষক (আরবী)</a:t>
            </a:r>
          </a:p>
          <a:p>
            <a:pPr marL="0" indent="0" algn="r">
              <a:buNone/>
            </a:pPr>
            <a:r>
              <a:rPr lang="bn-BD" sz="600" dirty="0" smtClean="0">
                <a:solidFill>
                  <a:schemeClr val="accent2">
                    <a:lumMod val="20000"/>
                    <a:lumOff val="80000"/>
                  </a:schemeClr>
                </a:solidFill>
              </a:rPr>
              <a:t>বামুজা</a:t>
            </a:r>
            <a:r>
              <a:rPr lang="en-US" sz="600" dirty="0" smtClean="0">
                <a:solidFill>
                  <a:schemeClr val="accent2">
                    <a:lumMod val="20000"/>
                    <a:lumOff val="80000"/>
                  </a:schemeClr>
                </a:solidFill>
              </a:rPr>
              <a:t> </a:t>
            </a:r>
            <a:r>
              <a:rPr lang="bn-BD" sz="600" dirty="0" smtClean="0">
                <a:solidFill>
                  <a:schemeClr val="accent2">
                    <a:lumMod val="20000"/>
                    <a:lumOff val="80000"/>
                  </a:schemeClr>
                </a:solidFill>
              </a:rPr>
              <a:t>সিদ্দিকিয়া </a:t>
            </a:r>
            <a:r>
              <a:rPr lang="bn-BD" sz="600" dirty="0" smtClean="0">
                <a:solidFill>
                  <a:schemeClr val="accent2">
                    <a:lumMod val="20000"/>
                    <a:lumOff val="80000"/>
                  </a:schemeClr>
                </a:solidFill>
              </a:rPr>
              <a:t>(স্নাতক) মাদ্রাসা,কাহালু, বগুড়া</a:t>
            </a:r>
            <a:r>
              <a:rPr lang="bn-BD" sz="900" dirty="0" smtClean="0">
                <a:solidFill>
                  <a:schemeClr val="accent2">
                    <a:lumMod val="20000"/>
                    <a:lumOff val="80000"/>
                  </a:schemeClr>
                </a:solidFill>
              </a:rPr>
              <a:t>।</a:t>
            </a:r>
            <a:endParaRPr lang="en-US" sz="900" dirty="0">
              <a:solidFill>
                <a:schemeClr val="accent2">
                  <a:lumMod val="20000"/>
                  <a:lumOff val="80000"/>
                </a:schemeClr>
              </a:solidFill>
            </a:endParaRPr>
          </a:p>
        </p:txBody>
      </p:sp>
    </p:spTree>
    <p:extLst>
      <p:ext uri="{BB962C8B-B14F-4D97-AF65-F5344CB8AC3E}">
        <p14:creationId xmlns:p14="http://schemas.microsoft.com/office/powerpoint/2010/main" val="3269562516"/>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667000"/>
            <a:ext cx="7907357" cy="2514600"/>
          </a:xfrm>
          <a:prstGeom prst="ellipse">
            <a:avLst/>
          </a:prstGeom>
          <a:ln>
            <a:noFill/>
          </a:ln>
          <a:effectLst>
            <a:softEdge rad="635000"/>
          </a:effectLst>
        </p:spPr>
      </p:pic>
      <p:sp>
        <p:nvSpPr>
          <p:cNvPr id="3" name="Title 2"/>
          <p:cNvSpPr>
            <a:spLocks noGrp="1"/>
          </p:cNvSpPr>
          <p:nvPr>
            <p:ph type="title"/>
          </p:nvPr>
        </p:nvSpPr>
        <p:spPr>
          <a:xfrm>
            <a:off x="1676400" y="1295400"/>
            <a:ext cx="5410201" cy="4953000"/>
          </a:xfrm>
          <a:scene3d>
            <a:camera prst="perspectiveFront"/>
            <a:lightRig rig="threePt" dir="t"/>
          </a:scene3d>
        </p:spPr>
        <p:txBody>
          <a:bodyPr>
            <a:noAutofit/>
          </a:bodyPr>
          <a:lstStyle/>
          <a:p>
            <a:r>
              <a:rPr lang="ar-SA" sz="8000" dirty="0" smtClean="0">
                <a:solidFill>
                  <a:srgbClr val="00B050"/>
                </a:solidFill>
              </a:rPr>
              <a:t>الله حافظ</a:t>
            </a:r>
            <a:r>
              <a:rPr lang="ar-SA" sz="11500" dirty="0" smtClean="0">
                <a:solidFill>
                  <a:srgbClr val="00B050"/>
                </a:solidFill>
              </a:rPr>
              <a:t> </a:t>
            </a:r>
            <a:r>
              <a:rPr lang="bn-BD" sz="11500" dirty="0" smtClean="0">
                <a:solidFill>
                  <a:srgbClr val="00B050"/>
                </a:solidFill>
              </a:rPr>
              <a:t/>
            </a:r>
            <a:br>
              <a:rPr lang="bn-BD" sz="11500" dirty="0" smtClean="0">
                <a:solidFill>
                  <a:srgbClr val="00B050"/>
                </a:solidFill>
              </a:rPr>
            </a:br>
            <a:r>
              <a:rPr lang="bn-BD" sz="11500" dirty="0" smtClean="0">
                <a:solidFill>
                  <a:srgbClr val="00B050"/>
                </a:solidFill>
              </a:rPr>
              <a:t/>
            </a:r>
            <a:br>
              <a:rPr lang="bn-BD" sz="11500" dirty="0" smtClean="0">
                <a:solidFill>
                  <a:srgbClr val="00B050"/>
                </a:solidFill>
              </a:rPr>
            </a:br>
            <a:r>
              <a:rPr lang="ar-SA" sz="11500" dirty="0" smtClean="0">
                <a:solidFill>
                  <a:srgbClr val="00B050"/>
                </a:solidFill>
              </a:rPr>
              <a:t>  </a:t>
            </a:r>
            <a:r>
              <a:rPr lang="bn-BD" sz="8000" dirty="0" smtClean="0">
                <a:solidFill>
                  <a:srgbClr val="00B050"/>
                </a:solidFill>
              </a:rPr>
              <a:t>ধন্যবাদ</a:t>
            </a:r>
            <a:endParaRPr lang="en-US" sz="8000" dirty="0">
              <a:solidFill>
                <a:srgbClr val="00B050"/>
              </a:solidFill>
            </a:endParaRPr>
          </a:p>
        </p:txBody>
      </p:sp>
      <p:pic>
        <p:nvPicPr>
          <p:cNvPr id="4" name="Picture 2" descr="C:\Users\HASAN\Desktop\IMG_20200801_1252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1" y="5582866"/>
            <a:ext cx="2133599" cy="1567774"/>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727404"/>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627057"/>
            <a:ext cx="6705600" cy="820743"/>
          </a:xfrm>
          <a:solidFill>
            <a:srgbClr val="92D050"/>
          </a:solidFill>
        </p:spPr>
        <p:txBody>
          <a:bodyPr/>
          <a:lstStyle/>
          <a:p>
            <a:pPr algn="ctr"/>
            <a:r>
              <a:rPr lang="bn-BD" dirty="0" smtClean="0"/>
              <a:t>শিক্ষক পরিচিতি</a:t>
            </a:r>
            <a:endParaRPr lang="en-US" dirty="0"/>
          </a:p>
        </p:txBody>
      </p:sp>
      <p:sp>
        <p:nvSpPr>
          <p:cNvPr id="4" name="Content Placeholder 3"/>
          <p:cNvSpPr>
            <a:spLocks noGrp="1"/>
          </p:cNvSpPr>
          <p:nvPr>
            <p:ph sz="half" idx="1"/>
          </p:nvPr>
        </p:nvSpPr>
        <p:spPr>
          <a:xfrm>
            <a:off x="533400" y="3981450"/>
            <a:ext cx="8305800" cy="2667000"/>
          </a:xfrm>
          <a:blipFill>
            <a:blip r:embed="rId2"/>
            <a:tile tx="0" ty="0" sx="100000" sy="100000" flip="none" algn="tl"/>
          </a:blipFill>
          <a:ln w="38100">
            <a:noFill/>
          </a:ln>
          <a:scene3d>
            <a:camera prst="orthographicFront"/>
            <a:lightRig rig="threePt" dir="t"/>
          </a:scene3d>
          <a:sp3d>
            <a:bevelT w="114300" prst="artDeco"/>
          </a:sp3d>
        </p:spPr>
        <p:txBody>
          <a:bodyPr>
            <a:noAutofit/>
          </a:bodyPr>
          <a:lstStyle/>
          <a:p>
            <a:pPr marL="0" indent="0">
              <a:buNone/>
            </a:pPr>
            <a:r>
              <a:rPr lang="bn-BD" sz="2400" dirty="0" smtClean="0">
                <a:ln>
                  <a:solidFill>
                    <a:srgbClr val="FF0000"/>
                  </a:solidFill>
                </a:ln>
                <a:solidFill>
                  <a:srgbClr val="FF0000"/>
                </a:solidFill>
              </a:rPr>
              <a:t>নামঃ         মুহাম্মাদ হাসান মাহমুদ</a:t>
            </a:r>
          </a:p>
          <a:p>
            <a:pPr marL="0" indent="0">
              <a:buNone/>
            </a:pPr>
            <a:r>
              <a:rPr lang="bn-BD" sz="2400" dirty="0" smtClean="0">
                <a:ln>
                  <a:solidFill>
                    <a:srgbClr val="FF0000"/>
                  </a:solidFill>
                </a:ln>
                <a:solidFill>
                  <a:srgbClr val="FF0000"/>
                </a:solidFill>
              </a:rPr>
              <a:t>পদবীঃ       প্রভাষক (আরবী)</a:t>
            </a:r>
          </a:p>
          <a:p>
            <a:pPr marL="0" indent="0">
              <a:buNone/>
            </a:pPr>
            <a:r>
              <a:rPr lang="bn-BD" sz="1600" dirty="0" smtClean="0">
                <a:ln>
                  <a:solidFill>
                    <a:srgbClr val="FF0000"/>
                  </a:solidFill>
                </a:ln>
                <a:solidFill>
                  <a:srgbClr val="FF0000"/>
                </a:solidFill>
              </a:rPr>
              <a:t>প্রতিষ্ঠানের নামঃ</a:t>
            </a:r>
            <a:r>
              <a:rPr lang="bn-BD" sz="2400" dirty="0" smtClean="0">
                <a:ln>
                  <a:solidFill>
                    <a:srgbClr val="FF0000"/>
                  </a:solidFill>
                </a:ln>
                <a:solidFill>
                  <a:srgbClr val="FF0000"/>
                </a:solidFill>
              </a:rPr>
              <a:t>  </a:t>
            </a:r>
            <a:r>
              <a:rPr lang="bn-BD" dirty="0" smtClean="0">
                <a:ln>
                  <a:solidFill>
                    <a:srgbClr val="FF0000"/>
                  </a:solidFill>
                </a:ln>
                <a:solidFill>
                  <a:srgbClr val="FF0000"/>
                </a:solidFill>
              </a:rPr>
              <a:t>বামুজা সিদ্দিকিয়া ফাজিল(ডিগ্রি)মাদরাসা</a:t>
            </a:r>
            <a:r>
              <a:rPr lang="en-US" dirty="0" smtClean="0">
                <a:ln>
                  <a:solidFill>
                    <a:srgbClr val="FF0000"/>
                  </a:solidFill>
                </a:ln>
                <a:solidFill>
                  <a:srgbClr val="FF0000"/>
                </a:solidFill>
              </a:rPr>
              <a:t>,</a:t>
            </a:r>
            <a:r>
              <a:rPr lang="bn-BD" dirty="0" smtClean="0">
                <a:ln>
                  <a:solidFill>
                    <a:srgbClr val="FF0000"/>
                  </a:solidFill>
                </a:ln>
                <a:solidFill>
                  <a:srgbClr val="FF0000"/>
                </a:solidFill>
              </a:rPr>
              <a:t>                		বামুজা, কাহালু, বগুড়া।</a:t>
            </a:r>
          </a:p>
          <a:p>
            <a:pPr marL="0" indent="0">
              <a:buNone/>
            </a:pPr>
            <a:r>
              <a:rPr lang="bn-BD" sz="2000" dirty="0" smtClean="0">
                <a:ln>
                  <a:solidFill>
                    <a:srgbClr val="FF0000"/>
                  </a:solidFill>
                </a:ln>
                <a:solidFill>
                  <a:srgbClr val="FF0000"/>
                </a:solidFill>
              </a:rPr>
              <a:t>মোবাইল নং   </a:t>
            </a:r>
            <a:r>
              <a:rPr lang="bn-BD" sz="2400" dirty="0" smtClean="0">
                <a:ln>
                  <a:solidFill>
                    <a:srgbClr val="FF0000"/>
                  </a:solidFill>
                </a:ln>
                <a:solidFill>
                  <a:srgbClr val="FF0000"/>
                </a:solidFill>
              </a:rPr>
              <a:t>০১৭২২৯৪৫২৪১</a:t>
            </a:r>
            <a:endParaRPr lang="en-US" sz="2400" dirty="0">
              <a:ln>
                <a:solidFill>
                  <a:srgbClr val="FF0000"/>
                </a:solidFill>
              </a:ln>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787" y="1204106"/>
            <a:ext cx="6934200" cy="2777344"/>
          </a:xfrm>
          <a:prstGeom prst="ellipse">
            <a:avLst/>
          </a:prstGeom>
          <a:ln/>
          <a:effectLst>
            <a:softEdge rad="317500"/>
          </a:effectLst>
        </p:spPr>
        <p:style>
          <a:lnRef idx="2">
            <a:schemeClr val="dk1">
              <a:shade val="50000"/>
            </a:schemeClr>
          </a:lnRef>
          <a:fillRef idx="1">
            <a:schemeClr val="dk1"/>
          </a:fillRef>
          <a:effectRef idx="0">
            <a:schemeClr val="dk1"/>
          </a:effectRef>
          <a:fontRef idx="minor">
            <a:schemeClr val="lt1"/>
          </a:fontRef>
        </p:style>
      </p:pic>
      <p:sp>
        <p:nvSpPr>
          <p:cNvPr id="7" name="Title 1"/>
          <p:cNvSpPr txBox="1">
            <a:spLocks/>
          </p:cNvSpPr>
          <p:nvPr/>
        </p:nvSpPr>
        <p:spPr>
          <a:xfrm>
            <a:off x="2171700" y="58615"/>
            <a:ext cx="4876800" cy="457200"/>
          </a:xfrm>
          <a:prstGeom prst="rect">
            <a:avLst/>
          </a:prstGeom>
          <a:solidFill>
            <a:schemeClr val="bg2">
              <a:lumMod val="25000"/>
            </a:schemeClr>
          </a:solidFill>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6000" b="1" i="1" smtClean="0">
                <a:ln>
                  <a:solidFill>
                    <a:schemeClr val="tx2">
                      <a:lumMod val="50000"/>
                    </a:schemeClr>
                  </a:solidFill>
                </a:ln>
                <a:solidFill>
                  <a:srgbClr val="00B0F0"/>
                </a:solidFill>
              </a:rPr>
              <a:t>بسم الله الرحمن الرحيم</a:t>
            </a:r>
            <a:endParaRPr lang="en-US" sz="6000" b="1" i="1" dirty="0">
              <a:ln>
                <a:solidFill>
                  <a:schemeClr val="tx2">
                    <a:lumMod val="50000"/>
                  </a:schemeClr>
                </a:solidFill>
              </a:ln>
              <a:solidFill>
                <a:srgbClr val="00B0F0"/>
              </a:solidFill>
            </a:endParaRPr>
          </a:p>
        </p:txBody>
      </p:sp>
      <p:pic>
        <p:nvPicPr>
          <p:cNvPr id="12" name="Picture 2" descr="C:\Users\HASAN\Desktop\IMG_20200801_1252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716477"/>
            <a:ext cx="1752600" cy="1752601"/>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7239000" y="6400800"/>
            <a:ext cx="1905000" cy="457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r">
              <a:buNone/>
            </a:pPr>
            <a:r>
              <a:rPr lang="bn-BD" sz="600" dirty="0" smtClean="0">
                <a:solidFill>
                  <a:schemeClr val="accent2">
                    <a:lumMod val="20000"/>
                    <a:lumOff val="80000"/>
                  </a:schemeClr>
                </a:solidFill>
              </a:rPr>
              <a:t>মুহাম্মাদ হাসান মাহমুদ</a:t>
            </a:r>
          </a:p>
          <a:p>
            <a:pPr marL="0" indent="0" algn="r">
              <a:buNone/>
            </a:pPr>
            <a:r>
              <a:rPr lang="bn-BD" sz="600" dirty="0" smtClean="0">
                <a:solidFill>
                  <a:schemeClr val="accent2">
                    <a:lumMod val="20000"/>
                    <a:lumOff val="80000"/>
                  </a:schemeClr>
                </a:solidFill>
              </a:rPr>
              <a:t>প্রভাষক (আরবী)</a:t>
            </a:r>
          </a:p>
          <a:p>
            <a:pPr marL="0" indent="0" algn="r">
              <a:buNone/>
            </a:pPr>
            <a:r>
              <a:rPr lang="bn-BD" sz="600" dirty="0" smtClean="0">
                <a:solidFill>
                  <a:schemeClr val="accent2">
                    <a:lumMod val="20000"/>
                    <a:lumOff val="80000"/>
                  </a:schemeClr>
                </a:solidFill>
              </a:rPr>
              <a:t>বামুজা</a:t>
            </a:r>
            <a:r>
              <a:rPr lang="en-US" sz="600" dirty="0" smtClean="0">
                <a:solidFill>
                  <a:schemeClr val="accent2">
                    <a:lumMod val="20000"/>
                    <a:lumOff val="80000"/>
                  </a:schemeClr>
                </a:solidFill>
              </a:rPr>
              <a:t> </a:t>
            </a:r>
            <a:r>
              <a:rPr lang="bn-BD" sz="600" dirty="0" smtClean="0">
                <a:solidFill>
                  <a:schemeClr val="accent2">
                    <a:lumMod val="20000"/>
                    <a:lumOff val="80000"/>
                  </a:schemeClr>
                </a:solidFill>
              </a:rPr>
              <a:t>সিদ্দিকিয়া </a:t>
            </a:r>
            <a:r>
              <a:rPr lang="bn-BD" sz="600" dirty="0" smtClean="0">
                <a:solidFill>
                  <a:schemeClr val="accent2">
                    <a:lumMod val="20000"/>
                    <a:lumOff val="80000"/>
                  </a:schemeClr>
                </a:solidFill>
              </a:rPr>
              <a:t>(স্নাতক) মাদ্রাসা,কাহালু, বগুড়া</a:t>
            </a:r>
            <a:r>
              <a:rPr lang="bn-BD" sz="900" dirty="0" smtClean="0">
                <a:solidFill>
                  <a:schemeClr val="accent2">
                    <a:lumMod val="20000"/>
                    <a:lumOff val="80000"/>
                  </a:schemeClr>
                </a:solidFill>
              </a:rPr>
              <a:t>।</a:t>
            </a:r>
            <a:endParaRPr lang="en-US" sz="900" dirty="0">
              <a:solidFill>
                <a:schemeClr val="accent2">
                  <a:lumMod val="20000"/>
                  <a:lumOff val="80000"/>
                </a:schemeClr>
              </a:solidFill>
            </a:endParaRPr>
          </a:p>
        </p:txBody>
      </p:sp>
    </p:spTree>
    <p:extLst>
      <p:ext uri="{BB962C8B-B14F-4D97-AF65-F5344CB8AC3E}">
        <p14:creationId xmlns:p14="http://schemas.microsoft.com/office/powerpoint/2010/main" val="2962310773"/>
      </p:ext>
    </p:extLst>
  </p:cSld>
  <p:clrMapOvr>
    <a:masterClrMapping/>
  </p:clrMapOvr>
  <mc:AlternateContent xmlns:mc="http://schemas.openxmlformats.org/markup-compatibility/2006" xmlns:p14="http://schemas.microsoft.com/office/powerpoint/2010/main">
    <mc:Choice Requires="p14">
      <p:transition spd="slow" p14:dur="2500" advTm="1000">
        <p:checker/>
      </p:transition>
    </mc:Choice>
    <mc:Fallback xmlns="">
      <p:transition spd="slow" advTm="1000">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1524000" y="1173892"/>
            <a:ext cx="6248400" cy="1340708"/>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accent2">
                    <a:lumMod val="40000"/>
                    <a:lumOff val="60000"/>
                  </a:schemeClr>
                </a:solidFill>
              </a:rPr>
              <a:t>পাঠ  শিরোনাম   </a:t>
            </a:r>
            <a:endParaRPr lang="en-AU" sz="6000" dirty="0">
              <a:solidFill>
                <a:schemeClr val="accent2">
                  <a:lumMod val="40000"/>
                  <a:lumOff val="60000"/>
                </a:schemeClr>
              </a:solidFill>
            </a:endParaRPr>
          </a:p>
        </p:txBody>
      </p:sp>
      <p:sp>
        <p:nvSpPr>
          <p:cNvPr id="6" name="Rounded Rectangle 5"/>
          <p:cNvSpPr/>
          <p:nvPr/>
        </p:nvSpPr>
        <p:spPr>
          <a:xfrm>
            <a:off x="1524000" y="3276600"/>
            <a:ext cx="6446196" cy="25146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200" dirty="0">
              <a:solidFill>
                <a:srgbClr val="FF0000"/>
              </a:solidFill>
            </a:endParaRPr>
          </a:p>
        </p:txBody>
      </p:sp>
      <p:sp>
        <p:nvSpPr>
          <p:cNvPr id="4" name="TextBox 3"/>
          <p:cNvSpPr txBox="1"/>
          <p:nvPr/>
        </p:nvSpPr>
        <p:spPr>
          <a:xfrm>
            <a:off x="2057400" y="4533900"/>
            <a:ext cx="5523932" cy="1077218"/>
          </a:xfrm>
          <a:prstGeom prst="rect">
            <a:avLst/>
          </a:prstGeom>
          <a:noFill/>
        </p:spPr>
        <p:txBody>
          <a:bodyPr wrap="square" rtlCol="0">
            <a:spAutoFit/>
          </a:bodyPr>
          <a:lstStyle/>
          <a:p>
            <a:pPr algn="ctr"/>
            <a:r>
              <a:rPr lang="ar-SA" sz="3200" dirty="0" smtClean="0">
                <a:latin typeface="SutonnyMJ" pitchFamily="2" charset="0"/>
                <a:cs typeface="SutonnyMJ" pitchFamily="2" charset="0"/>
              </a:rPr>
              <a:t>اضافة</a:t>
            </a:r>
            <a:r>
              <a:rPr lang="bn-BD" sz="3200" dirty="0" smtClean="0">
                <a:latin typeface="SutonnyMJ" pitchFamily="2" charset="0"/>
                <a:cs typeface="SutonnyMJ" pitchFamily="2" charset="0"/>
              </a:rPr>
              <a:t> এর পরিচয় এবং উহার হুকুম</a:t>
            </a:r>
            <a:endParaRPr lang="en-US" sz="3200" dirty="0">
              <a:latin typeface="SutonnyMJ" pitchFamily="2" charset="0"/>
              <a:cs typeface="SutonnyMJ" pitchFamily="2" charset="0"/>
            </a:endParaRPr>
          </a:p>
        </p:txBody>
      </p:sp>
      <p:sp>
        <p:nvSpPr>
          <p:cNvPr id="7" name="TextBox 6"/>
          <p:cNvSpPr txBox="1"/>
          <p:nvPr/>
        </p:nvSpPr>
        <p:spPr>
          <a:xfrm>
            <a:off x="2918298" y="3505200"/>
            <a:ext cx="3657600" cy="646331"/>
          </a:xfrm>
          <a:prstGeom prst="rect">
            <a:avLst/>
          </a:prstGeom>
          <a:noFill/>
        </p:spPr>
        <p:txBody>
          <a:bodyPr wrap="square" rtlCol="0">
            <a:spAutoFit/>
          </a:bodyPr>
          <a:lstStyle/>
          <a:p>
            <a:r>
              <a:rPr lang="ar-SA" sz="3600" dirty="0" smtClean="0"/>
              <a:t>تعريف اضافة وحكمه </a:t>
            </a:r>
            <a:endParaRPr lang="en-US" sz="3600" dirty="0"/>
          </a:p>
        </p:txBody>
      </p:sp>
      <p:sp>
        <p:nvSpPr>
          <p:cNvPr id="10" name="Subtitle 2"/>
          <p:cNvSpPr txBox="1">
            <a:spLocks/>
          </p:cNvSpPr>
          <p:nvPr/>
        </p:nvSpPr>
        <p:spPr>
          <a:xfrm>
            <a:off x="7239000" y="6400800"/>
            <a:ext cx="1905000" cy="457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r">
              <a:buNone/>
            </a:pPr>
            <a:r>
              <a:rPr lang="bn-BD" sz="600" dirty="0" smtClean="0">
                <a:solidFill>
                  <a:schemeClr val="accent2">
                    <a:lumMod val="20000"/>
                    <a:lumOff val="80000"/>
                  </a:schemeClr>
                </a:solidFill>
              </a:rPr>
              <a:t>মুহাম্মাদ হাসান মাহমুদ</a:t>
            </a:r>
          </a:p>
          <a:p>
            <a:pPr marL="0" indent="0" algn="r">
              <a:buNone/>
            </a:pPr>
            <a:r>
              <a:rPr lang="bn-BD" sz="600" dirty="0" smtClean="0">
                <a:solidFill>
                  <a:schemeClr val="accent2">
                    <a:lumMod val="20000"/>
                    <a:lumOff val="80000"/>
                  </a:schemeClr>
                </a:solidFill>
              </a:rPr>
              <a:t>প্রভাষক (আরবী)</a:t>
            </a:r>
          </a:p>
          <a:p>
            <a:pPr marL="0" indent="0" algn="r">
              <a:buNone/>
            </a:pPr>
            <a:r>
              <a:rPr lang="bn-BD" sz="600" dirty="0" smtClean="0">
                <a:solidFill>
                  <a:schemeClr val="accent2">
                    <a:lumMod val="20000"/>
                    <a:lumOff val="80000"/>
                  </a:schemeClr>
                </a:solidFill>
              </a:rPr>
              <a:t>বামুজা</a:t>
            </a:r>
            <a:r>
              <a:rPr lang="en-US" sz="600" dirty="0" smtClean="0">
                <a:solidFill>
                  <a:schemeClr val="accent2">
                    <a:lumMod val="20000"/>
                    <a:lumOff val="80000"/>
                  </a:schemeClr>
                </a:solidFill>
              </a:rPr>
              <a:t> </a:t>
            </a:r>
            <a:r>
              <a:rPr lang="bn-BD" sz="600" dirty="0" smtClean="0">
                <a:solidFill>
                  <a:schemeClr val="accent2">
                    <a:lumMod val="20000"/>
                    <a:lumOff val="80000"/>
                  </a:schemeClr>
                </a:solidFill>
              </a:rPr>
              <a:t>সিদ্দিকিয়া </a:t>
            </a:r>
            <a:r>
              <a:rPr lang="bn-BD" sz="600" dirty="0" smtClean="0">
                <a:solidFill>
                  <a:schemeClr val="accent2">
                    <a:lumMod val="20000"/>
                    <a:lumOff val="80000"/>
                  </a:schemeClr>
                </a:solidFill>
              </a:rPr>
              <a:t>(স্নাতক) মাদ্রাসা,কাহালু, বগুড়া</a:t>
            </a:r>
            <a:r>
              <a:rPr lang="bn-BD" sz="900" dirty="0" smtClean="0">
                <a:solidFill>
                  <a:schemeClr val="accent2">
                    <a:lumMod val="20000"/>
                    <a:lumOff val="80000"/>
                  </a:schemeClr>
                </a:solidFill>
              </a:rPr>
              <a:t>।</a:t>
            </a:r>
            <a:endParaRPr lang="en-US" sz="900" dirty="0">
              <a:solidFill>
                <a:schemeClr val="accent2">
                  <a:lumMod val="20000"/>
                  <a:lumOff val="80000"/>
                </a:schemeClr>
              </a:solidFill>
            </a:endParaRPr>
          </a:p>
        </p:txBody>
      </p:sp>
    </p:spTree>
    <p:extLst>
      <p:ext uri="{BB962C8B-B14F-4D97-AF65-F5344CB8AC3E}">
        <p14:creationId xmlns:p14="http://schemas.microsoft.com/office/powerpoint/2010/main" val="1203521841"/>
      </p:ext>
    </p:extLst>
  </p:cSld>
  <p:clrMapOvr>
    <a:masterClrMapping/>
  </p:clrMapOvr>
  <mc:AlternateContent xmlns:mc="http://schemas.openxmlformats.org/markup-compatibility/2006" xmlns:p14="http://schemas.microsoft.com/office/powerpoint/2010/main">
    <mc:Choice Requires="p14">
      <p:transition spd="slow" p14:dur="2500" advTm="1000">
        <p:checker/>
      </p:transition>
    </mc:Choice>
    <mc:Fallback xmlns="">
      <p:transition spd="slow"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1524000" y="1173892"/>
            <a:ext cx="6248400" cy="1340708"/>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accent2">
                    <a:lumMod val="40000"/>
                    <a:lumOff val="60000"/>
                  </a:schemeClr>
                </a:solidFill>
              </a:rPr>
              <a:t>শিখন ফল   </a:t>
            </a:r>
            <a:endParaRPr lang="en-AU" sz="6000" dirty="0">
              <a:solidFill>
                <a:schemeClr val="accent2">
                  <a:lumMod val="40000"/>
                  <a:lumOff val="60000"/>
                </a:schemeClr>
              </a:solidFill>
            </a:endParaRPr>
          </a:p>
        </p:txBody>
      </p:sp>
      <p:sp>
        <p:nvSpPr>
          <p:cNvPr id="6" name="Rounded Rectangle 5"/>
          <p:cNvSpPr/>
          <p:nvPr/>
        </p:nvSpPr>
        <p:spPr>
          <a:xfrm>
            <a:off x="1524000" y="2971800"/>
            <a:ext cx="6446196" cy="25146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200" dirty="0">
              <a:solidFill>
                <a:srgbClr val="FF0000"/>
              </a:solidFill>
            </a:endParaRPr>
          </a:p>
        </p:txBody>
      </p:sp>
      <p:sp>
        <p:nvSpPr>
          <p:cNvPr id="4" name="TextBox 3"/>
          <p:cNvSpPr txBox="1"/>
          <p:nvPr/>
        </p:nvSpPr>
        <p:spPr>
          <a:xfrm>
            <a:off x="1985132" y="3451633"/>
            <a:ext cx="5523932" cy="2062103"/>
          </a:xfrm>
          <a:prstGeom prst="rect">
            <a:avLst/>
          </a:prstGeom>
          <a:noFill/>
        </p:spPr>
        <p:txBody>
          <a:bodyPr wrap="square" rtlCol="0">
            <a:spAutoFit/>
          </a:bodyPr>
          <a:lstStyle/>
          <a:p>
            <a:pPr algn="ctr"/>
            <a:r>
              <a:rPr lang="ar-SA" sz="3200" dirty="0" smtClean="0">
                <a:latin typeface="SutonnyMJ" pitchFamily="2" charset="0"/>
                <a:cs typeface="SutonnyMJ" pitchFamily="2" charset="0"/>
              </a:rPr>
              <a:t>اضافة </a:t>
            </a:r>
            <a:r>
              <a:rPr lang="bn-BD" sz="3200" dirty="0" smtClean="0">
                <a:latin typeface="SutonnyMJ" pitchFamily="2" charset="0"/>
                <a:cs typeface="SutonnyMJ" pitchFamily="2" charset="0"/>
              </a:rPr>
              <a:t> কৃত বাক্য</a:t>
            </a:r>
          </a:p>
          <a:p>
            <a:pPr algn="ctr"/>
            <a:r>
              <a:rPr lang="bn-BD" sz="3200" dirty="0" smtClean="0">
                <a:latin typeface="SutonnyMJ" pitchFamily="2" charset="0"/>
                <a:cs typeface="SutonnyMJ" pitchFamily="2" charset="0"/>
              </a:rPr>
              <a:t>১।তারকিব করতে পাড়বে</a:t>
            </a:r>
          </a:p>
          <a:p>
            <a:pPr algn="ctr"/>
            <a:r>
              <a:rPr lang="bn-BD" sz="3200" dirty="0" smtClean="0">
                <a:latin typeface="SutonnyMJ" pitchFamily="2" charset="0"/>
                <a:cs typeface="SutonnyMJ" pitchFamily="2" charset="0"/>
              </a:rPr>
              <a:t>২।বাক্য শুদ্ধ করতে পাড়বে।</a:t>
            </a:r>
          </a:p>
          <a:p>
            <a:pPr algn="ctr"/>
            <a:r>
              <a:rPr lang="bn-BD" sz="3200" dirty="0" smtClean="0">
                <a:latin typeface="SutonnyMJ" pitchFamily="2" charset="0"/>
                <a:cs typeface="SutonnyMJ" pitchFamily="2" charset="0"/>
              </a:rPr>
              <a:t>৩।ইরাব বর্ননা করতে পাড়বে।</a:t>
            </a:r>
            <a:endParaRPr lang="en-US" sz="3200" dirty="0">
              <a:latin typeface="SutonnyMJ" pitchFamily="2" charset="0"/>
              <a:cs typeface="SutonnyMJ" pitchFamily="2" charset="0"/>
            </a:endParaRPr>
          </a:p>
        </p:txBody>
      </p:sp>
      <p:sp>
        <p:nvSpPr>
          <p:cNvPr id="9" name="Subtitle 2"/>
          <p:cNvSpPr txBox="1">
            <a:spLocks/>
          </p:cNvSpPr>
          <p:nvPr/>
        </p:nvSpPr>
        <p:spPr>
          <a:xfrm>
            <a:off x="7239000" y="6400800"/>
            <a:ext cx="1905000" cy="457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r">
              <a:buNone/>
            </a:pPr>
            <a:r>
              <a:rPr lang="bn-BD" sz="600" dirty="0" smtClean="0">
                <a:solidFill>
                  <a:schemeClr val="accent2">
                    <a:lumMod val="20000"/>
                    <a:lumOff val="80000"/>
                  </a:schemeClr>
                </a:solidFill>
              </a:rPr>
              <a:t>মুহাম্মাদ হাসান মাহমুদ</a:t>
            </a:r>
          </a:p>
          <a:p>
            <a:pPr marL="0" indent="0" algn="r">
              <a:buNone/>
            </a:pPr>
            <a:r>
              <a:rPr lang="bn-BD" sz="600" dirty="0" smtClean="0">
                <a:solidFill>
                  <a:schemeClr val="accent2">
                    <a:lumMod val="20000"/>
                    <a:lumOff val="80000"/>
                  </a:schemeClr>
                </a:solidFill>
              </a:rPr>
              <a:t>প্রভাষক (আরবী)</a:t>
            </a:r>
          </a:p>
          <a:p>
            <a:pPr marL="0" indent="0" algn="r">
              <a:buNone/>
            </a:pPr>
            <a:r>
              <a:rPr lang="bn-BD" sz="600" dirty="0" smtClean="0">
                <a:solidFill>
                  <a:schemeClr val="accent2">
                    <a:lumMod val="20000"/>
                    <a:lumOff val="80000"/>
                  </a:schemeClr>
                </a:solidFill>
              </a:rPr>
              <a:t>বামুজা</a:t>
            </a:r>
            <a:r>
              <a:rPr lang="en-US" sz="600" dirty="0" smtClean="0">
                <a:solidFill>
                  <a:schemeClr val="accent2">
                    <a:lumMod val="20000"/>
                    <a:lumOff val="80000"/>
                  </a:schemeClr>
                </a:solidFill>
              </a:rPr>
              <a:t> </a:t>
            </a:r>
            <a:r>
              <a:rPr lang="bn-BD" sz="600" dirty="0" smtClean="0">
                <a:solidFill>
                  <a:schemeClr val="accent2">
                    <a:lumMod val="20000"/>
                    <a:lumOff val="80000"/>
                  </a:schemeClr>
                </a:solidFill>
              </a:rPr>
              <a:t>সিদ্দিকিয়া </a:t>
            </a:r>
            <a:r>
              <a:rPr lang="bn-BD" sz="600" dirty="0" smtClean="0">
                <a:solidFill>
                  <a:schemeClr val="accent2">
                    <a:lumMod val="20000"/>
                    <a:lumOff val="80000"/>
                  </a:schemeClr>
                </a:solidFill>
              </a:rPr>
              <a:t>(স্নাতক) মাদ্রাসা,কাহালু, বগুড়া</a:t>
            </a:r>
            <a:r>
              <a:rPr lang="bn-BD" sz="900" dirty="0" smtClean="0">
                <a:solidFill>
                  <a:schemeClr val="accent2">
                    <a:lumMod val="20000"/>
                    <a:lumOff val="80000"/>
                  </a:schemeClr>
                </a:solidFill>
              </a:rPr>
              <a:t>।</a:t>
            </a:r>
            <a:endParaRPr lang="en-US" sz="900" dirty="0">
              <a:solidFill>
                <a:schemeClr val="accent2">
                  <a:lumMod val="20000"/>
                  <a:lumOff val="80000"/>
                </a:schemeClr>
              </a:solidFill>
            </a:endParaRPr>
          </a:p>
        </p:txBody>
      </p:sp>
    </p:spTree>
    <p:extLst>
      <p:ext uri="{BB962C8B-B14F-4D97-AF65-F5344CB8AC3E}">
        <p14:creationId xmlns:p14="http://schemas.microsoft.com/office/powerpoint/2010/main" val="51938594"/>
      </p:ext>
    </p:extLst>
  </p:cSld>
  <p:clrMapOvr>
    <a:masterClrMapping/>
  </p:clrMapOvr>
  <mc:AlternateContent xmlns:mc="http://schemas.openxmlformats.org/markup-compatibility/2006" xmlns:p14="http://schemas.microsoft.com/office/powerpoint/2010/main">
    <mc:Choice Requires="p14">
      <p:transition spd="slow" p14:dur="2500" advTm="1000">
        <p:checker/>
      </p:transition>
    </mc:Choice>
    <mc:Fallback xmlns="">
      <p:transition spd="slow" advTm="1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010507"/>
            <a:ext cx="8915400" cy="4524315"/>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2900" indent="-342900">
              <a:buFont typeface="Wingdings" pitchFamily="2" charset="2"/>
              <a:buChar char="v"/>
            </a:pPr>
            <a:r>
              <a:rPr lang="ar-SA" sz="4800" dirty="0">
                <a:ln>
                  <a:solidFill>
                    <a:sysClr val="windowText" lastClr="000000"/>
                  </a:solidFill>
                </a:ln>
                <a:solidFill>
                  <a:sysClr val="windowText" lastClr="000000"/>
                </a:solidFill>
              </a:rPr>
              <a:t>اضافة</a:t>
            </a:r>
            <a:r>
              <a:rPr lang="bn-BD" sz="4800" dirty="0">
                <a:ln>
                  <a:solidFill>
                    <a:sysClr val="windowText" lastClr="000000"/>
                  </a:solidFill>
                </a:ln>
                <a:solidFill>
                  <a:sysClr val="windowText" lastClr="000000"/>
                </a:solidFill>
              </a:rPr>
              <a:t>শব্দটি </a:t>
            </a:r>
            <a:r>
              <a:rPr lang="bn-BD" sz="4800" dirty="0" smtClean="0">
                <a:ln>
                  <a:solidFill>
                    <a:sysClr val="windowText" lastClr="000000"/>
                  </a:solidFill>
                </a:ln>
                <a:solidFill>
                  <a:sysClr val="windowText" lastClr="000000"/>
                </a:solidFill>
              </a:rPr>
              <a:t>বাবে</a:t>
            </a:r>
            <a:r>
              <a:rPr lang="ar-SA" sz="4800" dirty="0" smtClean="0">
                <a:ln>
                  <a:solidFill>
                    <a:sysClr val="windowText" lastClr="000000"/>
                  </a:solidFill>
                </a:ln>
                <a:solidFill>
                  <a:sysClr val="windowText" lastClr="000000"/>
                </a:solidFill>
              </a:rPr>
              <a:t>افعال</a:t>
            </a:r>
            <a:r>
              <a:rPr lang="bn-BD" sz="4800" dirty="0" smtClean="0">
                <a:ln>
                  <a:solidFill>
                    <a:sysClr val="windowText" lastClr="000000"/>
                  </a:solidFill>
                </a:ln>
                <a:solidFill>
                  <a:sysClr val="windowText" lastClr="000000"/>
                </a:solidFill>
              </a:rPr>
              <a:t>এর</a:t>
            </a:r>
            <a:r>
              <a:rPr lang="ar-SA" sz="4800" dirty="0" smtClean="0">
                <a:ln>
                  <a:solidFill>
                    <a:sysClr val="windowText" lastClr="000000"/>
                  </a:solidFill>
                </a:ln>
                <a:solidFill>
                  <a:sysClr val="windowText" lastClr="000000"/>
                </a:solidFill>
              </a:rPr>
              <a:t> </a:t>
            </a:r>
            <a:r>
              <a:rPr lang="bn-BD" sz="4800" dirty="0" smtClean="0">
                <a:ln>
                  <a:solidFill>
                    <a:sysClr val="windowText" lastClr="000000"/>
                  </a:solidFill>
                </a:ln>
                <a:solidFill>
                  <a:sysClr val="windowText" lastClr="000000"/>
                </a:solidFill>
              </a:rPr>
              <a:t>মাসদার </a:t>
            </a:r>
            <a:r>
              <a:rPr lang="bn-BD" sz="4800" dirty="0">
                <a:ln>
                  <a:solidFill>
                    <a:sysClr val="windowText" lastClr="000000"/>
                  </a:solidFill>
                </a:ln>
                <a:solidFill>
                  <a:sysClr val="windowText" lastClr="000000"/>
                </a:solidFill>
              </a:rPr>
              <a:t>এর অর্থ হল সম্মন্ধ স্থাপন করা। সম্পর্ক সৃষ্টি করা ।</a:t>
            </a:r>
            <a:endParaRPr lang="en-US" sz="4800" dirty="0">
              <a:ln>
                <a:solidFill>
                  <a:sysClr val="windowText" lastClr="000000"/>
                </a:solidFill>
              </a:ln>
              <a:solidFill>
                <a:sysClr val="windowText" lastClr="000000"/>
              </a:solidFill>
            </a:endParaRPr>
          </a:p>
          <a:p>
            <a:pPr marL="342900" indent="-342900">
              <a:buFont typeface="Wingdings" pitchFamily="2" charset="2"/>
              <a:buChar char="v"/>
            </a:pPr>
            <a:r>
              <a:rPr lang="bn-BD" sz="4800" dirty="0">
                <a:ln>
                  <a:solidFill>
                    <a:sysClr val="windowText" lastClr="000000"/>
                  </a:solidFill>
                </a:ln>
                <a:solidFill>
                  <a:sysClr val="windowText" lastClr="000000"/>
                </a:solidFill>
              </a:rPr>
              <a:t>পরিভাষায়, বাক্যে একটি </a:t>
            </a:r>
            <a:r>
              <a:rPr lang="ar-SA" sz="4800" dirty="0">
                <a:ln>
                  <a:solidFill>
                    <a:sysClr val="windowText" lastClr="000000"/>
                  </a:solidFill>
                </a:ln>
                <a:solidFill>
                  <a:sysClr val="windowText" lastClr="000000"/>
                </a:solidFill>
              </a:rPr>
              <a:t>اسم</a:t>
            </a:r>
            <a:r>
              <a:rPr lang="bn-BD" sz="4800" dirty="0">
                <a:ln>
                  <a:solidFill>
                    <a:sysClr val="windowText" lastClr="000000"/>
                  </a:solidFill>
                </a:ln>
                <a:solidFill>
                  <a:sysClr val="windowText" lastClr="000000"/>
                </a:solidFill>
              </a:rPr>
              <a:t> কে অন্য আর একটি</a:t>
            </a:r>
            <a:r>
              <a:rPr lang="ar-SA" sz="4800" dirty="0">
                <a:ln>
                  <a:solidFill>
                    <a:sysClr val="windowText" lastClr="000000"/>
                  </a:solidFill>
                </a:ln>
                <a:solidFill>
                  <a:sysClr val="windowText" lastClr="000000"/>
                </a:solidFill>
              </a:rPr>
              <a:t>اسم </a:t>
            </a:r>
            <a:r>
              <a:rPr lang="bn-BD" sz="4800" dirty="0">
                <a:ln>
                  <a:solidFill>
                    <a:sysClr val="windowText" lastClr="000000"/>
                  </a:solidFill>
                </a:ln>
                <a:solidFill>
                  <a:sysClr val="windowText" lastClr="000000"/>
                </a:solidFill>
              </a:rPr>
              <a:t> এর সাথে সম্পর্ক স্থাপন করাকে</a:t>
            </a:r>
            <a:r>
              <a:rPr lang="ar-SA" sz="4800" dirty="0">
                <a:ln>
                  <a:solidFill>
                    <a:sysClr val="windowText" lastClr="000000"/>
                  </a:solidFill>
                </a:ln>
                <a:solidFill>
                  <a:sysClr val="windowText" lastClr="000000"/>
                </a:solidFill>
              </a:rPr>
              <a:t>اضافة </a:t>
            </a:r>
            <a:r>
              <a:rPr lang="bn-BD" sz="4800" dirty="0">
                <a:ln>
                  <a:solidFill>
                    <a:sysClr val="windowText" lastClr="000000"/>
                  </a:solidFill>
                </a:ln>
                <a:solidFill>
                  <a:sysClr val="windowText" lastClr="000000"/>
                </a:solidFill>
              </a:rPr>
              <a:t> বলে। </a:t>
            </a:r>
            <a:endParaRPr lang="ar-SA" sz="4800" dirty="0" smtClean="0">
              <a:ln>
                <a:solidFill>
                  <a:sysClr val="windowText" lastClr="000000"/>
                </a:solidFill>
              </a:ln>
              <a:solidFill>
                <a:sysClr val="windowText" lastClr="000000"/>
              </a:solidFill>
            </a:endParaRPr>
          </a:p>
        </p:txBody>
      </p:sp>
      <p:sp>
        <p:nvSpPr>
          <p:cNvPr id="2" name="Title 1"/>
          <p:cNvSpPr>
            <a:spLocks noGrp="1"/>
          </p:cNvSpPr>
          <p:nvPr>
            <p:ph type="ctrTitle"/>
          </p:nvPr>
        </p:nvSpPr>
        <p:spPr>
          <a:xfrm>
            <a:off x="2286000" y="304801"/>
            <a:ext cx="5105400" cy="990599"/>
          </a:xfr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ar-SA" dirty="0" smtClean="0">
                <a:ln>
                  <a:solidFill>
                    <a:srgbClr val="FF0000"/>
                  </a:solidFill>
                </a:ln>
                <a:solidFill>
                  <a:srgbClr val="FF0000"/>
                </a:solidFill>
              </a:rPr>
              <a:t>تعريف الاضافة</a:t>
            </a:r>
            <a:endParaRPr lang="en-US" dirty="0">
              <a:ln>
                <a:solidFill>
                  <a:srgbClr val="FF0000"/>
                </a:solidFill>
              </a:ln>
              <a:solidFill>
                <a:srgbClr val="FF0000"/>
              </a:solidFill>
            </a:endParaRPr>
          </a:p>
        </p:txBody>
      </p:sp>
      <p:sp>
        <p:nvSpPr>
          <p:cNvPr id="5" name="Subtitle 2"/>
          <p:cNvSpPr txBox="1">
            <a:spLocks/>
          </p:cNvSpPr>
          <p:nvPr/>
        </p:nvSpPr>
        <p:spPr>
          <a:xfrm>
            <a:off x="7239000" y="6400800"/>
            <a:ext cx="1905000" cy="457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r">
              <a:buNone/>
            </a:pPr>
            <a:r>
              <a:rPr lang="bn-BD" sz="600" dirty="0" smtClean="0">
                <a:solidFill>
                  <a:schemeClr val="accent2">
                    <a:lumMod val="20000"/>
                    <a:lumOff val="80000"/>
                  </a:schemeClr>
                </a:solidFill>
              </a:rPr>
              <a:t>মুহাম্মাদ হাসান মাহমুদ</a:t>
            </a:r>
          </a:p>
          <a:p>
            <a:pPr marL="0" indent="0" algn="r">
              <a:buNone/>
            </a:pPr>
            <a:r>
              <a:rPr lang="bn-BD" sz="600" dirty="0" smtClean="0">
                <a:solidFill>
                  <a:schemeClr val="accent2">
                    <a:lumMod val="20000"/>
                    <a:lumOff val="80000"/>
                  </a:schemeClr>
                </a:solidFill>
              </a:rPr>
              <a:t>প্রভাষক (আরবী)</a:t>
            </a:r>
          </a:p>
          <a:p>
            <a:pPr marL="0" indent="0" algn="r">
              <a:buNone/>
            </a:pPr>
            <a:r>
              <a:rPr lang="bn-BD" sz="600" dirty="0" smtClean="0">
                <a:solidFill>
                  <a:schemeClr val="accent2">
                    <a:lumMod val="20000"/>
                    <a:lumOff val="80000"/>
                  </a:schemeClr>
                </a:solidFill>
              </a:rPr>
              <a:t>বামুজা</a:t>
            </a:r>
            <a:r>
              <a:rPr lang="en-US" sz="600" dirty="0" smtClean="0">
                <a:solidFill>
                  <a:schemeClr val="accent2">
                    <a:lumMod val="20000"/>
                    <a:lumOff val="80000"/>
                  </a:schemeClr>
                </a:solidFill>
              </a:rPr>
              <a:t> </a:t>
            </a:r>
            <a:r>
              <a:rPr lang="bn-BD" sz="600" dirty="0" smtClean="0">
                <a:solidFill>
                  <a:schemeClr val="accent2">
                    <a:lumMod val="20000"/>
                    <a:lumOff val="80000"/>
                  </a:schemeClr>
                </a:solidFill>
              </a:rPr>
              <a:t>সিদ্দিকিয়া </a:t>
            </a:r>
            <a:r>
              <a:rPr lang="bn-BD" sz="600" dirty="0" smtClean="0">
                <a:solidFill>
                  <a:schemeClr val="accent2">
                    <a:lumMod val="20000"/>
                    <a:lumOff val="80000"/>
                  </a:schemeClr>
                </a:solidFill>
              </a:rPr>
              <a:t>(স্নাতক) মাদ্রাসা,কাহালু, বগুড়া</a:t>
            </a:r>
            <a:r>
              <a:rPr lang="bn-BD" sz="900" dirty="0" smtClean="0">
                <a:solidFill>
                  <a:schemeClr val="accent2">
                    <a:lumMod val="20000"/>
                    <a:lumOff val="80000"/>
                  </a:schemeClr>
                </a:solidFill>
              </a:rPr>
              <a:t>।</a:t>
            </a:r>
            <a:endParaRPr lang="en-US" sz="900" dirty="0">
              <a:solidFill>
                <a:schemeClr val="accent2">
                  <a:lumMod val="20000"/>
                  <a:lumOff val="80000"/>
                </a:schemeClr>
              </a:solidFill>
            </a:endParaRPr>
          </a:p>
        </p:txBody>
      </p:sp>
    </p:spTree>
    <p:extLst>
      <p:ext uri="{BB962C8B-B14F-4D97-AF65-F5344CB8AC3E}">
        <p14:creationId xmlns:p14="http://schemas.microsoft.com/office/powerpoint/2010/main" val="2002672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724400"/>
          </a:xfr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buFont typeface="Wingdings" pitchFamily="2" charset="2"/>
              <a:buChar char="v"/>
            </a:pPr>
            <a:endParaRPr lang="ar-SA" dirty="0" smtClean="0"/>
          </a:p>
          <a:p>
            <a:pPr>
              <a:buFont typeface="Wingdings" pitchFamily="2" charset="2"/>
              <a:buChar char="v"/>
            </a:pPr>
            <a:r>
              <a:rPr lang="ar-SA" dirty="0" smtClean="0">
                <a:ln>
                  <a:solidFill>
                    <a:sysClr val="windowText" lastClr="000000"/>
                  </a:solidFill>
                </a:ln>
                <a:solidFill>
                  <a:sysClr val="windowText" lastClr="000000"/>
                </a:solidFill>
              </a:rPr>
              <a:t>اضافة</a:t>
            </a:r>
            <a:r>
              <a:rPr lang="bn-BD" dirty="0" smtClean="0">
                <a:ln>
                  <a:solidFill>
                    <a:sysClr val="windowText" lastClr="000000"/>
                  </a:solidFill>
                </a:ln>
                <a:solidFill>
                  <a:sysClr val="windowText" lastClr="000000"/>
                </a:solidFill>
              </a:rPr>
              <a:t> কৃত বাক্যে ২ টি অংশ, </a:t>
            </a:r>
            <a:r>
              <a:rPr lang="bn-BD" dirty="0">
                <a:ln>
                  <a:solidFill>
                    <a:sysClr val="windowText" lastClr="000000"/>
                  </a:solidFill>
                </a:ln>
                <a:solidFill>
                  <a:sysClr val="windowText" lastClr="000000"/>
                </a:solidFill>
              </a:rPr>
              <a:t>যথাঃ </a:t>
            </a:r>
            <a:endParaRPr lang="en-US" dirty="0">
              <a:ln>
                <a:solidFill>
                  <a:sysClr val="windowText" lastClr="000000"/>
                </a:solidFill>
              </a:ln>
              <a:solidFill>
                <a:sysClr val="windowText" lastClr="000000"/>
              </a:solidFill>
            </a:endParaRPr>
          </a:p>
          <a:p>
            <a:r>
              <a:rPr lang="en-US" dirty="0">
                <a:ln>
                  <a:solidFill>
                    <a:sysClr val="windowText" lastClr="000000"/>
                  </a:solidFill>
                </a:ln>
                <a:solidFill>
                  <a:sysClr val="windowText" lastClr="000000"/>
                </a:solidFill>
              </a:rPr>
              <a:t>                               </a:t>
            </a:r>
            <a:r>
              <a:rPr lang="bn-BD" dirty="0">
                <a:ln>
                  <a:solidFill>
                    <a:sysClr val="windowText" lastClr="000000"/>
                  </a:solidFill>
                </a:ln>
                <a:solidFill>
                  <a:sysClr val="windowText" lastClr="000000"/>
                </a:solidFill>
              </a:rPr>
              <a:t>১।</a:t>
            </a:r>
            <a:r>
              <a:rPr lang="ar-SA" dirty="0">
                <a:ln>
                  <a:solidFill>
                    <a:sysClr val="windowText" lastClr="000000"/>
                  </a:solidFill>
                </a:ln>
                <a:solidFill>
                  <a:sysClr val="windowText" lastClr="000000"/>
                </a:solidFill>
              </a:rPr>
              <a:t>مضاف</a:t>
            </a:r>
            <a:r>
              <a:rPr lang="bn-BD" dirty="0">
                <a:ln>
                  <a:solidFill>
                    <a:sysClr val="windowText" lastClr="000000"/>
                  </a:solidFill>
                </a:ln>
                <a:solidFill>
                  <a:sysClr val="windowText" lastClr="000000"/>
                </a:solidFill>
              </a:rPr>
              <a:t> </a:t>
            </a:r>
            <a:endParaRPr lang="en-US" dirty="0">
              <a:ln>
                <a:solidFill>
                  <a:sysClr val="windowText" lastClr="000000"/>
                </a:solidFill>
              </a:ln>
              <a:solidFill>
                <a:sysClr val="windowText" lastClr="000000"/>
              </a:solidFill>
            </a:endParaRPr>
          </a:p>
          <a:p>
            <a:r>
              <a:rPr lang="en-US" dirty="0">
                <a:ln>
                  <a:solidFill>
                    <a:sysClr val="windowText" lastClr="000000"/>
                  </a:solidFill>
                </a:ln>
                <a:solidFill>
                  <a:sysClr val="windowText" lastClr="000000"/>
                </a:solidFill>
              </a:rPr>
              <a:t>                               </a:t>
            </a:r>
            <a:r>
              <a:rPr lang="bn-BD" dirty="0">
                <a:ln>
                  <a:solidFill>
                    <a:sysClr val="windowText" lastClr="000000"/>
                  </a:solidFill>
                </a:ln>
                <a:solidFill>
                  <a:sysClr val="windowText" lastClr="000000"/>
                </a:solidFill>
              </a:rPr>
              <a:t>২।</a:t>
            </a:r>
            <a:r>
              <a:rPr lang="ar-SA" dirty="0">
                <a:ln>
                  <a:solidFill>
                    <a:sysClr val="windowText" lastClr="000000"/>
                  </a:solidFill>
                </a:ln>
                <a:solidFill>
                  <a:sysClr val="windowText" lastClr="000000"/>
                </a:solidFill>
              </a:rPr>
              <a:t>مضاف اليه</a:t>
            </a:r>
            <a:endParaRPr lang="en-US" dirty="0">
              <a:ln>
                <a:solidFill>
                  <a:sysClr val="windowText" lastClr="000000"/>
                </a:solidFill>
              </a:ln>
              <a:solidFill>
                <a:sysClr val="windowText" lastClr="000000"/>
              </a:solidFill>
            </a:endParaRPr>
          </a:p>
          <a:p>
            <a:pPr>
              <a:buFont typeface="Wingdings" pitchFamily="2" charset="2"/>
              <a:buChar char="v"/>
            </a:pPr>
            <a:r>
              <a:rPr lang="bn-BD" dirty="0">
                <a:ln>
                  <a:solidFill>
                    <a:sysClr val="windowText" lastClr="000000"/>
                  </a:solidFill>
                </a:ln>
                <a:solidFill>
                  <a:sysClr val="windowText" lastClr="000000"/>
                </a:solidFill>
              </a:rPr>
              <a:t>ক)</a:t>
            </a:r>
            <a:r>
              <a:rPr lang="ar-SA" dirty="0">
                <a:ln>
                  <a:solidFill>
                    <a:sysClr val="windowText" lastClr="000000"/>
                  </a:solidFill>
                </a:ln>
                <a:solidFill>
                  <a:sysClr val="windowText" lastClr="000000"/>
                </a:solidFill>
              </a:rPr>
              <a:t>مضاف</a:t>
            </a:r>
            <a:r>
              <a:rPr lang="bn-BD" dirty="0">
                <a:ln>
                  <a:solidFill>
                    <a:sysClr val="windowText" lastClr="000000"/>
                  </a:solidFill>
                </a:ln>
                <a:solidFill>
                  <a:sysClr val="windowText" lastClr="000000"/>
                </a:solidFill>
              </a:rPr>
              <a:t>অর্থ হল সম্পর্কিত করা,</a:t>
            </a:r>
            <a:endParaRPr lang="ar-SA" dirty="0">
              <a:ln>
                <a:solidFill>
                  <a:sysClr val="windowText" lastClr="000000"/>
                </a:solidFill>
              </a:ln>
              <a:solidFill>
                <a:sysClr val="windowText" lastClr="000000"/>
              </a:solidFill>
            </a:endParaRPr>
          </a:p>
          <a:p>
            <a:r>
              <a:rPr lang="ar-SA" dirty="0">
                <a:ln>
                  <a:solidFill>
                    <a:sysClr val="windowText" lastClr="000000"/>
                  </a:solidFill>
                </a:ln>
                <a:solidFill>
                  <a:sysClr val="windowText" lastClr="000000"/>
                </a:solidFill>
              </a:rPr>
              <a:t> مضاف </a:t>
            </a:r>
            <a:r>
              <a:rPr lang="ar-SA" dirty="0" smtClean="0">
                <a:ln>
                  <a:solidFill>
                    <a:sysClr val="windowText" lastClr="000000"/>
                  </a:solidFill>
                </a:ln>
                <a:solidFill>
                  <a:sysClr val="windowText" lastClr="000000"/>
                </a:solidFill>
              </a:rPr>
              <a:t>اليه      </a:t>
            </a:r>
            <a:r>
              <a:rPr lang="bn-BD" dirty="0" smtClean="0">
                <a:ln>
                  <a:solidFill>
                    <a:sysClr val="windowText" lastClr="000000"/>
                  </a:solidFill>
                </a:ln>
                <a:solidFill>
                  <a:sysClr val="windowText" lastClr="000000"/>
                </a:solidFill>
              </a:rPr>
              <a:t> </a:t>
            </a:r>
            <a:r>
              <a:rPr lang="bn-BD" dirty="0">
                <a:ln>
                  <a:solidFill>
                    <a:sysClr val="windowText" lastClr="000000"/>
                  </a:solidFill>
                </a:ln>
                <a:solidFill>
                  <a:sysClr val="windowText" lastClr="000000"/>
                </a:solidFill>
              </a:rPr>
              <a:t>অর্থ হল</a:t>
            </a:r>
            <a:r>
              <a:rPr lang="ar-SA" dirty="0">
                <a:ln>
                  <a:solidFill>
                    <a:sysClr val="windowText" lastClr="000000"/>
                  </a:solidFill>
                </a:ln>
                <a:solidFill>
                  <a:sysClr val="windowText" lastClr="000000"/>
                </a:solidFill>
              </a:rPr>
              <a:t>  </a:t>
            </a:r>
            <a:r>
              <a:rPr lang="bn-BD" dirty="0">
                <a:ln>
                  <a:solidFill>
                    <a:sysClr val="windowText" lastClr="000000"/>
                  </a:solidFill>
                </a:ln>
                <a:solidFill>
                  <a:sysClr val="windowText" lastClr="000000"/>
                </a:solidFill>
              </a:rPr>
              <a:t>যার প্রতি কোন </a:t>
            </a:r>
            <a:r>
              <a:rPr lang="ar-SA" dirty="0" smtClean="0">
                <a:ln>
                  <a:solidFill>
                    <a:sysClr val="windowText" lastClr="000000"/>
                  </a:solidFill>
                </a:ln>
                <a:solidFill>
                  <a:sysClr val="windowText" lastClr="000000"/>
                </a:solidFill>
              </a:rPr>
              <a:t> </a:t>
            </a:r>
            <a:r>
              <a:rPr lang="bn-BD" dirty="0" smtClean="0">
                <a:ln>
                  <a:solidFill>
                    <a:sysClr val="windowText" lastClr="000000"/>
                  </a:solidFill>
                </a:ln>
                <a:solidFill>
                  <a:sysClr val="windowText" lastClr="000000"/>
                </a:solidFill>
              </a:rPr>
              <a:t>কিছু</a:t>
            </a:r>
            <a:r>
              <a:rPr lang="ar-SA" dirty="0" smtClean="0">
                <a:ln>
                  <a:solidFill>
                    <a:sysClr val="windowText" lastClr="000000"/>
                  </a:solidFill>
                </a:ln>
                <a:solidFill>
                  <a:sysClr val="windowText" lastClr="000000"/>
                </a:solidFill>
              </a:rPr>
              <a:t> </a:t>
            </a:r>
            <a:r>
              <a:rPr lang="bn-BD" dirty="0" smtClean="0">
                <a:ln>
                  <a:solidFill>
                    <a:sysClr val="windowText" lastClr="000000"/>
                  </a:solidFill>
                </a:ln>
                <a:solidFill>
                  <a:sysClr val="windowText" lastClr="000000"/>
                </a:solidFill>
              </a:rPr>
              <a:t>সম্পর্কিত</a:t>
            </a:r>
            <a:r>
              <a:rPr lang="ar-SA" dirty="0" smtClean="0">
                <a:ln>
                  <a:solidFill>
                    <a:sysClr val="windowText" lastClr="000000"/>
                  </a:solidFill>
                </a:ln>
                <a:solidFill>
                  <a:sysClr val="windowText" lastClr="000000"/>
                </a:solidFill>
              </a:rPr>
              <a:t> </a:t>
            </a:r>
            <a:r>
              <a:rPr lang="bn-BD" dirty="0" smtClean="0">
                <a:ln>
                  <a:solidFill>
                    <a:sysClr val="windowText" lastClr="000000"/>
                  </a:solidFill>
                </a:ln>
                <a:solidFill>
                  <a:sysClr val="windowText" lastClr="000000"/>
                </a:solidFill>
              </a:rPr>
              <a:t>করা </a:t>
            </a:r>
            <a:r>
              <a:rPr lang="bn-BD" dirty="0">
                <a:ln>
                  <a:solidFill>
                    <a:sysClr val="windowText" lastClr="000000"/>
                  </a:solidFill>
                </a:ln>
                <a:solidFill>
                  <a:sysClr val="windowText" lastClr="000000"/>
                </a:solidFill>
              </a:rPr>
              <a:t>হয়। </a:t>
            </a:r>
            <a:endParaRPr lang="en-US" dirty="0">
              <a:ln>
                <a:solidFill>
                  <a:sysClr val="windowText" lastClr="000000"/>
                </a:solidFill>
              </a:ln>
              <a:solidFill>
                <a:sysClr val="windowText" lastClr="000000"/>
              </a:solidFill>
            </a:endParaRPr>
          </a:p>
          <a:p>
            <a:pPr>
              <a:buFont typeface="Wingdings" pitchFamily="2" charset="2"/>
              <a:buChar char="v"/>
            </a:pPr>
            <a:r>
              <a:rPr lang="bn-BD" dirty="0">
                <a:ln>
                  <a:solidFill>
                    <a:sysClr val="windowText" lastClr="000000"/>
                  </a:solidFill>
                </a:ln>
                <a:solidFill>
                  <a:sysClr val="windowText" lastClr="000000"/>
                </a:solidFill>
              </a:rPr>
              <a:t>খ)পরিভাষায় যাকে সম্মন্ধ যুক্ত করা হয় তাকে</a:t>
            </a:r>
            <a:r>
              <a:rPr lang="ar-SA" dirty="0">
                <a:ln>
                  <a:solidFill>
                    <a:sysClr val="windowText" lastClr="000000"/>
                  </a:solidFill>
                </a:ln>
                <a:solidFill>
                  <a:sysClr val="windowText" lastClr="000000"/>
                </a:solidFill>
              </a:rPr>
              <a:t>مضاف </a:t>
            </a:r>
            <a:r>
              <a:rPr lang="bn-BD" dirty="0">
                <a:ln>
                  <a:solidFill>
                    <a:sysClr val="windowText" lastClr="000000"/>
                  </a:solidFill>
                </a:ln>
                <a:solidFill>
                  <a:sysClr val="windowText" lastClr="000000"/>
                </a:solidFill>
              </a:rPr>
              <a:t> , </a:t>
            </a:r>
            <a:endParaRPr lang="ar-SA" dirty="0">
              <a:ln>
                <a:solidFill>
                  <a:sysClr val="windowText" lastClr="000000"/>
                </a:solidFill>
              </a:ln>
              <a:solidFill>
                <a:sysClr val="windowText" lastClr="000000"/>
              </a:solidFill>
            </a:endParaRPr>
          </a:p>
          <a:p>
            <a:r>
              <a:rPr lang="ar-SA" dirty="0">
                <a:ln>
                  <a:solidFill>
                    <a:sysClr val="windowText" lastClr="000000"/>
                  </a:solidFill>
                </a:ln>
                <a:solidFill>
                  <a:sysClr val="windowText" lastClr="000000"/>
                </a:solidFill>
              </a:rPr>
              <a:t>           </a:t>
            </a:r>
            <a:r>
              <a:rPr lang="bn-BD" dirty="0">
                <a:ln>
                  <a:solidFill>
                    <a:sysClr val="windowText" lastClr="000000"/>
                  </a:solidFill>
                </a:ln>
                <a:solidFill>
                  <a:sysClr val="windowText" lastClr="000000"/>
                </a:solidFill>
              </a:rPr>
              <a:t>যার সাথে সম্মন্ধ করা হয় তাকে</a:t>
            </a:r>
            <a:r>
              <a:rPr lang="ar-SA" dirty="0">
                <a:ln>
                  <a:solidFill>
                    <a:sysClr val="windowText" lastClr="000000"/>
                  </a:solidFill>
                </a:ln>
                <a:solidFill>
                  <a:sysClr val="windowText" lastClr="000000"/>
                </a:solidFill>
              </a:rPr>
              <a:t>مضاف اليه </a:t>
            </a:r>
            <a:r>
              <a:rPr lang="bn-BD" dirty="0">
                <a:ln>
                  <a:solidFill>
                    <a:sysClr val="windowText" lastClr="000000"/>
                  </a:solidFill>
                </a:ln>
                <a:solidFill>
                  <a:sysClr val="windowText" lastClr="000000"/>
                </a:solidFill>
              </a:rPr>
              <a:t> বলে।</a:t>
            </a:r>
            <a:endParaRPr lang="en-US" dirty="0">
              <a:ln>
                <a:solidFill>
                  <a:sysClr val="windowText" lastClr="000000"/>
                </a:solidFill>
              </a:ln>
              <a:solidFill>
                <a:sysClr val="windowText" lastClr="000000"/>
              </a:solidFill>
            </a:endParaRPr>
          </a:p>
          <a:p>
            <a:pPr>
              <a:buFont typeface="Wingdings" pitchFamily="2" charset="2"/>
              <a:buChar char="v"/>
            </a:pPr>
            <a:r>
              <a:rPr lang="bn-BD" dirty="0">
                <a:ln>
                  <a:solidFill>
                    <a:sysClr val="windowText" lastClr="000000"/>
                  </a:solidFill>
                </a:ln>
                <a:solidFill>
                  <a:sysClr val="windowText" lastClr="000000"/>
                </a:solidFill>
              </a:rPr>
              <a:t>গ) ১ম টিকে</a:t>
            </a:r>
            <a:r>
              <a:rPr lang="ar-SA" dirty="0">
                <a:ln>
                  <a:solidFill>
                    <a:sysClr val="windowText" lastClr="000000"/>
                  </a:solidFill>
                </a:ln>
                <a:solidFill>
                  <a:sysClr val="windowText" lastClr="000000"/>
                </a:solidFill>
              </a:rPr>
              <a:t>مضاف </a:t>
            </a:r>
            <a:r>
              <a:rPr lang="bn-BD" dirty="0">
                <a:ln>
                  <a:solidFill>
                    <a:sysClr val="windowText" lastClr="000000"/>
                  </a:solidFill>
                </a:ln>
                <a:solidFill>
                  <a:sysClr val="windowText" lastClr="000000"/>
                </a:solidFill>
              </a:rPr>
              <a:t> আর ২য় টিকে</a:t>
            </a:r>
            <a:r>
              <a:rPr lang="ar-SA" dirty="0">
                <a:ln>
                  <a:solidFill>
                    <a:sysClr val="windowText" lastClr="000000"/>
                  </a:solidFill>
                </a:ln>
                <a:solidFill>
                  <a:sysClr val="windowText" lastClr="000000"/>
                </a:solidFill>
              </a:rPr>
              <a:t>مضاف اليه</a:t>
            </a:r>
            <a:r>
              <a:rPr lang="bn-BD" dirty="0">
                <a:ln>
                  <a:solidFill>
                    <a:sysClr val="windowText" lastClr="000000"/>
                  </a:solidFill>
                </a:ln>
                <a:solidFill>
                  <a:sysClr val="windowText" lastClr="000000"/>
                </a:solidFill>
              </a:rPr>
              <a:t> বলে। </a:t>
            </a:r>
            <a:endParaRPr lang="ar-SA" dirty="0">
              <a:ln>
                <a:solidFill>
                  <a:sysClr val="windowText" lastClr="000000"/>
                </a:solidFill>
              </a:ln>
              <a:solidFill>
                <a:sysClr val="windowText" lastClr="000000"/>
              </a:solidFill>
            </a:endParaRPr>
          </a:p>
          <a:p>
            <a:endParaRPr lang="en-US" dirty="0">
              <a:ln>
                <a:solidFill>
                  <a:sysClr val="windowText" lastClr="000000"/>
                </a:solidFill>
              </a:ln>
              <a:solidFill>
                <a:sysClr val="windowText" lastClr="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981200"/>
            <a:ext cx="4076700" cy="1090549"/>
          </a:xfrm>
          <a:prstGeom prst="ellipse">
            <a:avLst/>
          </a:prstGeom>
          <a:ln/>
          <a:effectLst>
            <a:softEdge rad="317500"/>
          </a:effectLst>
        </p:spPr>
        <p:style>
          <a:lnRef idx="2">
            <a:schemeClr val="dk1">
              <a:shade val="50000"/>
            </a:schemeClr>
          </a:lnRef>
          <a:fillRef idx="1">
            <a:schemeClr val="dk1"/>
          </a:fillRef>
          <a:effectRef idx="0">
            <a:schemeClr val="dk1"/>
          </a:effectRef>
          <a:fontRef idx="minor">
            <a:schemeClr val="lt1"/>
          </a:fontRef>
        </p:style>
      </p:pic>
      <p:sp>
        <p:nvSpPr>
          <p:cNvPr id="6" name="Subtitle 2"/>
          <p:cNvSpPr txBox="1">
            <a:spLocks/>
          </p:cNvSpPr>
          <p:nvPr/>
        </p:nvSpPr>
        <p:spPr>
          <a:xfrm>
            <a:off x="7239000" y="6400800"/>
            <a:ext cx="1905000" cy="457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r">
              <a:buNone/>
            </a:pPr>
            <a:r>
              <a:rPr lang="bn-BD" sz="600" dirty="0" smtClean="0">
                <a:solidFill>
                  <a:schemeClr val="accent2">
                    <a:lumMod val="20000"/>
                    <a:lumOff val="80000"/>
                  </a:schemeClr>
                </a:solidFill>
              </a:rPr>
              <a:t>মুহাম্মাদ হাসান মাহমুদ</a:t>
            </a:r>
          </a:p>
          <a:p>
            <a:pPr marL="0" indent="0" algn="r">
              <a:buNone/>
            </a:pPr>
            <a:r>
              <a:rPr lang="bn-BD" sz="600" dirty="0" smtClean="0">
                <a:solidFill>
                  <a:schemeClr val="accent2">
                    <a:lumMod val="20000"/>
                    <a:lumOff val="80000"/>
                  </a:schemeClr>
                </a:solidFill>
              </a:rPr>
              <a:t>প্রভাষক (আরবী)</a:t>
            </a:r>
          </a:p>
          <a:p>
            <a:pPr marL="0" indent="0" algn="r">
              <a:buNone/>
            </a:pPr>
            <a:r>
              <a:rPr lang="bn-BD" sz="600" dirty="0" smtClean="0">
                <a:solidFill>
                  <a:schemeClr val="accent2">
                    <a:lumMod val="20000"/>
                    <a:lumOff val="80000"/>
                  </a:schemeClr>
                </a:solidFill>
              </a:rPr>
              <a:t>বামুজা</a:t>
            </a:r>
            <a:r>
              <a:rPr lang="en-US" sz="600" dirty="0" smtClean="0">
                <a:solidFill>
                  <a:schemeClr val="accent2">
                    <a:lumMod val="20000"/>
                    <a:lumOff val="80000"/>
                  </a:schemeClr>
                </a:solidFill>
              </a:rPr>
              <a:t> </a:t>
            </a:r>
            <a:r>
              <a:rPr lang="bn-BD" sz="600" dirty="0" smtClean="0">
                <a:solidFill>
                  <a:schemeClr val="accent2">
                    <a:lumMod val="20000"/>
                    <a:lumOff val="80000"/>
                  </a:schemeClr>
                </a:solidFill>
              </a:rPr>
              <a:t>সিদ্দিকিয়া </a:t>
            </a:r>
            <a:r>
              <a:rPr lang="bn-BD" sz="600" dirty="0" smtClean="0">
                <a:solidFill>
                  <a:schemeClr val="accent2">
                    <a:lumMod val="20000"/>
                    <a:lumOff val="80000"/>
                  </a:schemeClr>
                </a:solidFill>
              </a:rPr>
              <a:t>(স্নাতক) মাদ্রাসা,কাহালু, বগুড়া</a:t>
            </a:r>
            <a:r>
              <a:rPr lang="bn-BD" sz="900" dirty="0" smtClean="0">
                <a:solidFill>
                  <a:schemeClr val="accent2">
                    <a:lumMod val="20000"/>
                    <a:lumOff val="80000"/>
                  </a:schemeClr>
                </a:solidFill>
              </a:rPr>
              <a:t>।</a:t>
            </a:r>
            <a:endParaRPr lang="en-US" sz="900" dirty="0">
              <a:solidFill>
                <a:schemeClr val="accent2">
                  <a:lumMod val="20000"/>
                  <a:lumOff val="80000"/>
                </a:schemeClr>
              </a:solidFill>
            </a:endParaRPr>
          </a:p>
        </p:txBody>
      </p:sp>
    </p:spTree>
    <p:extLst>
      <p:ext uri="{BB962C8B-B14F-4D97-AF65-F5344CB8AC3E}">
        <p14:creationId xmlns:p14="http://schemas.microsoft.com/office/powerpoint/2010/main" val="224173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21236"/>
          </a:xfrm>
          <a:blipFill>
            <a:blip r:embed="rId2"/>
            <a:tile tx="0" ty="0" sx="100000" sy="100000" flip="none" algn="tl"/>
          </a:blipFill>
          <a:ln>
            <a:noFill/>
          </a:ln>
          <a:effectLst>
            <a:outerShdw blurRad="127000" dist="38100" dir="2700000" algn="ctr">
              <a:srgbClr val="000000">
                <a:alpha val="45000"/>
              </a:srgbClr>
            </a:outerShdw>
          </a:effectLst>
          <a:scene3d>
            <a:camera prst="perspectiveRelaxedModerately"/>
            <a:lightRig rig="soft" dir="t">
              <a:rot lat="0" lon="0" rev="0"/>
            </a:lightRig>
          </a:scene3d>
          <a:sp3d prstMaterial="translucentPowder">
            <a:bevelT w="203200" h="50800" prst="softRound"/>
          </a:sp3d>
        </p:spPr>
        <p:txBody>
          <a:bodyPr>
            <a:noAutofit/>
          </a:bodyPr>
          <a:lstStyle/>
          <a:p>
            <a:pPr marL="457200" indent="-457200" algn="l">
              <a:buFont typeface="Arial" pitchFamily="34" charset="0"/>
              <a:buChar char="•"/>
            </a:pPr>
            <a:r>
              <a:rPr lang="bn-BD" sz="2800" u="sng" dirty="0">
                <a:ln>
                  <a:solidFill>
                    <a:sysClr val="windowText" lastClr="000000"/>
                  </a:solidFill>
                </a:ln>
                <a:solidFill>
                  <a:sysClr val="windowText" lastClr="000000"/>
                </a:solidFill>
              </a:rPr>
              <a:t>চেনার উপায়ঃ</a:t>
            </a:r>
            <a:r>
              <a:rPr lang="en-US" sz="2800" dirty="0">
                <a:ln>
                  <a:solidFill>
                    <a:sysClr val="windowText" lastClr="000000"/>
                  </a:solidFill>
                </a:ln>
                <a:solidFill>
                  <a:sysClr val="windowText" lastClr="000000"/>
                </a:solidFill>
              </a:rPr>
              <a:t/>
            </a:r>
            <a:br>
              <a:rPr lang="en-US" sz="2800" dirty="0">
                <a:ln>
                  <a:solidFill>
                    <a:sysClr val="windowText" lastClr="000000"/>
                  </a:solidFill>
                </a:ln>
                <a:solidFill>
                  <a:sysClr val="windowText" lastClr="000000"/>
                </a:solidFill>
              </a:rPr>
            </a:br>
            <a:r>
              <a:rPr lang="en-US" sz="2800" dirty="0">
                <a:ln>
                  <a:solidFill>
                    <a:sysClr val="windowText" lastClr="000000"/>
                  </a:solidFill>
                </a:ln>
                <a:solidFill>
                  <a:sysClr val="windowText" lastClr="000000"/>
                </a:solidFill>
              </a:rPr>
              <a:t/>
            </a:r>
            <a:br>
              <a:rPr lang="en-US" sz="2800" dirty="0">
                <a:ln>
                  <a:solidFill>
                    <a:sysClr val="windowText" lastClr="000000"/>
                  </a:solidFill>
                </a:ln>
                <a:solidFill>
                  <a:sysClr val="windowText" lastClr="000000"/>
                </a:solidFill>
              </a:rPr>
            </a:br>
            <a:r>
              <a:rPr lang="bn-BD" sz="2800" dirty="0" smtClean="0">
                <a:ln>
                  <a:solidFill>
                    <a:sysClr val="windowText" lastClr="000000"/>
                  </a:solidFill>
                </a:ln>
                <a:solidFill>
                  <a:sysClr val="windowText" lastClr="000000"/>
                </a:solidFill>
              </a:rPr>
              <a:t>ক</a:t>
            </a:r>
            <a:r>
              <a:rPr lang="bn-BD" sz="2800" dirty="0">
                <a:ln>
                  <a:solidFill>
                    <a:sysClr val="windowText" lastClr="000000"/>
                  </a:solidFill>
                </a:ln>
                <a:solidFill>
                  <a:sysClr val="windowText" lastClr="000000"/>
                </a:solidFill>
              </a:rPr>
              <a:t>) আরবী থেকে বাংলায় অনুবাদ করার সময় ২টি </a:t>
            </a:r>
            <a:r>
              <a:rPr lang="en-US" sz="2800" dirty="0" smtClean="0">
                <a:ln>
                  <a:solidFill>
                    <a:sysClr val="windowText" lastClr="000000"/>
                  </a:solidFill>
                </a:ln>
                <a:solidFill>
                  <a:sysClr val="windowText" lastClr="000000"/>
                </a:solidFill>
              </a:rPr>
              <a:t> 	</a:t>
            </a:r>
            <a:r>
              <a:rPr lang="bn-BD" sz="2800" dirty="0" smtClean="0">
                <a:ln>
                  <a:solidFill>
                    <a:sysClr val="windowText" lastClr="000000"/>
                  </a:solidFill>
                </a:ln>
                <a:solidFill>
                  <a:sysClr val="windowText" lastClr="000000"/>
                </a:solidFill>
              </a:rPr>
              <a:t>শব্দের </a:t>
            </a:r>
            <a:r>
              <a:rPr lang="bn-BD" sz="2800" dirty="0">
                <a:ln>
                  <a:solidFill>
                    <a:sysClr val="windowText" lastClr="000000"/>
                  </a:solidFill>
                </a:ln>
                <a:solidFill>
                  <a:sysClr val="windowText" lastClr="000000"/>
                </a:solidFill>
              </a:rPr>
              <a:t>মাঝে ‘র’ বা “এর’ </a:t>
            </a:r>
            <a:r>
              <a:rPr lang="ar-SA" sz="2800" dirty="0">
                <a:ln>
                  <a:solidFill>
                    <a:sysClr val="windowText" lastClr="000000"/>
                  </a:solidFill>
                </a:ln>
                <a:solidFill>
                  <a:sysClr val="windowText" lastClr="000000"/>
                </a:solidFill>
              </a:rPr>
              <a:t>       	</a:t>
            </a:r>
            <a:r>
              <a:rPr lang="bn-BD" sz="2800" dirty="0">
                <a:ln>
                  <a:solidFill>
                    <a:sysClr val="windowText" lastClr="000000"/>
                  </a:solidFill>
                </a:ln>
                <a:solidFill>
                  <a:sysClr val="windowText" lastClr="000000"/>
                </a:solidFill>
              </a:rPr>
              <a:t>আসলে </a:t>
            </a:r>
            <a:r>
              <a:rPr lang="ar-SA" sz="2800" dirty="0">
                <a:ln>
                  <a:solidFill>
                    <a:sysClr val="windowText" lastClr="000000"/>
                  </a:solidFill>
                </a:ln>
                <a:solidFill>
                  <a:sysClr val="windowText" lastClr="000000"/>
                </a:solidFill>
              </a:rPr>
              <a:t>  </a:t>
            </a:r>
            <a:r>
              <a:rPr lang="bn-BD" sz="2800" dirty="0">
                <a:ln>
                  <a:solidFill>
                    <a:sysClr val="windowText" lastClr="000000"/>
                  </a:solidFill>
                </a:ln>
                <a:solidFill>
                  <a:sysClr val="windowText" lastClr="000000"/>
                </a:solidFill>
              </a:rPr>
              <a:t>বুঝতে </a:t>
            </a:r>
            <a:r>
              <a:rPr lang="en-US" sz="2800" dirty="0" smtClean="0">
                <a:ln>
                  <a:solidFill>
                    <a:sysClr val="windowText" lastClr="000000"/>
                  </a:solidFill>
                </a:ln>
                <a:solidFill>
                  <a:sysClr val="windowText" lastClr="000000"/>
                </a:solidFill>
              </a:rPr>
              <a:t>	</a:t>
            </a:r>
            <a:r>
              <a:rPr lang="bn-BD" sz="2800" dirty="0" smtClean="0">
                <a:ln>
                  <a:solidFill>
                    <a:sysClr val="windowText" lastClr="000000"/>
                  </a:solidFill>
                </a:ln>
                <a:solidFill>
                  <a:sysClr val="windowText" lastClr="000000"/>
                </a:solidFill>
              </a:rPr>
              <a:t>হবে </a:t>
            </a:r>
            <a:r>
              <a:rPr lang="bn-BD" sz="2800" dirty="0">
                <a:ln>
                  <a:solidFill>
                    <a:sysClr val="windowText" lastClr="000000"/>
                  </a:solidFill>
                </a:ln>
                <a:solidFill>
                  <a:sysClr val="windowText" lastClr="000000"/>
                </a:solidFill>
              </a:rPr>
              <a:t>শব্দ ২টির মাঝে</a:t>
            </a:r>
            <a:r>
              <a:rPr lang="ar-SA" sz="2800" dirty="0">
                <a:ln>
                  <a:solidFill>
                    <a:sysClr val="windowText" lastClr="000000"/>
                  </a:solidFill>
                </a:ln>
                <a:solidFill>
                  <a:sysClr val="windowText" lastClr="000000"/>
                </a:solidFill>
              </a:rPr>
              <a:t>اضافة </a:t>
            </a:r>
            <a:r>
              <a:rPr lang="bn-BD" sz="2800" dirty="0">
                <a:ln>
                  <a:solidFill>
                    <a:sysClr val="windowText" lastClr="000000"/>
                  </a:solidFill>
                </a:ln>
                <a:solidFill>
                  <a:sysClr val="windowText" lastClr="000000"/>
                </a:solidFill>
              </a:rPr>
              <a:t> এর সম্পর্ক আছে।  </a:t>
            </a:r>
            <a:r>
              <a:rPr lang="ar-SA" sz="2800" dirty="0">
                <a:ln>
                  <a:solidFill>
                    <a:sysClr val="windowText" lastClr="000000"/>
                  </a:solidFill>
                </a:ln>
                <a:solidFill>
                  <a:sysClr val="windowText" lastClr="000000"/>
                </a:solidFill>
              </a:rPr>
              <a:t/>
            </a:r>
            <a:br>
              <a:rPr lang="ar-SA" sz="2800" dirty="0">
                <a:ln>
                  <a:solidFill>
                    <a:sysClr val="windowText" lastClr="000000"/>
                  </a:solidFill>
                </a:ln>
                <a:solidFill>
                  <a:sysClr val="windowText" lastClr="000000"/>
                </a:solidFill>
              </a:rPr>
            </a:br>
            <a:r>
              <a:rPr lang="bn-BD" sz="2800" u="sng" dirty="0">
                <a:ln>
                  <a:solidFill>
                    <a:sysClr val="windowText" lastClr="000000"/>
                  </a:solidFill>
                </a:ln>
                <a:solidFill>
                  <a:sysClr val="windowText" lastClr="000000"/>
                </a:solidFill>
              </a:rPr>
              <a:t>অথবা,  </a:t>
            </a:r>
            <a:r>
              <a:rPr lang="bn-BD" sz="2800" dirty="0">
                <a:ln>
                  <a:solidFill>
                    <a:sysClr val="windowText" lastClr="000000"/>
                  </a:solidFill>
                </a:ln>
                <a:solidFill>
                  <a:sysClr val="windowText" lastClr="000000"/>
                </a:solidFill>
              </a:rPr>
              <a:t>বাংলায় কার বা কিসের প্রশ্নের উত্তর প্রদান </a:t>
            </a:r>
            <a:r>
              <a:rPr lang="en-US" sz="2800" dirty="0" smtClean="0">
                <a:ln>
                  <a:solidFill>
                    <a:sysClr val="windowText" lastClr="000000"/>
                  </a:solidFill>
                </a:ln>
                <a:solidFill>
                  <a:sysClr val="windowText" lastClr="000000"/>
                </a:solidFill>
              </a:rPr>
              <a:t>	</a:t>
            </a:r>
            <a:r>
              <a:rPr lang="bn-BD" sz="2800" dirty="0" smtClean="0">
                <a:ln>
                  <a:solidFill>
                    <a:sysClr val="windowText" lastClr="000000"/>
                  </a:solidFill>
                </a:ln>
                <a:solidFill>
                  <a:sysClr val="windowText" lastClr="000000"/>
                </a:solidFill>
              </a:rPr>
              <a:t>করে</a:t>
            </a:r>
            <a:r>
              <a:rPr lang="bn-BD" sz="2800" dirty="0">
                <a:ln>
                  <a:solidFill>
                    <a:sysClr val="windowText" lastClr="000000"/>
                  </a:solidFill>
                </a:ln>
                <a:solidFill>
                  <a:sysClr val="windowText" lastClr="000000"/>
                </a:solidFill>
              </a:rPr>
              <a:t>। </a:t>
            </a:r>
            <a:r>
              <a:rPr lang="en-US" sz="2800" dirty="0">
                <a:ln>
                  <a:solidFill>
                    <a:sysClr val="windowText" lastClr="000000"/>
                  </a:solidFill>
                </a:ln>
                <a:solidFill>
                  <a:sysClr val="windowText" lastClr="000000"/>
                </a:solidFill>
              </a:rPr>
              <a:t/>
            </a:r>
            <a:br>
              <a:rPr lang="en-US" sz="2800" dirty="0">
                <a:ln>
                  <a:solidFill>
                    <a:sysClr val="windowText" lastClr="000000"/>
                  </a:solidFill>
                </a:ln>
                <a:solidFill>
                  <a:sysClr val="windowText" lastClr="000000"/>
                </a:solidFill>
              </a:rPr>
            </a:br>
            <a:r>
              <a:rPr lang="bn-BD" sz="2800" u="sng" dirty="0">
                <a:ln>
                  <a:solidFill>
                    <a:sysClr val="windowText" lastClr="000000"/>
                  </a:solidFill>
                </a:ln>
                <a:solidFill>
                  <a:sysClr val="windowText" lastClr="000000"/>
                </a:solidFill>
              </a:rPr>
              <a:t>যেমনঃ </a:t>
            </a:r>
            <a:r>
              <a:rPr lang="bn-BD" sz="2800" dirty="0">
                <a:ln>
                  <a:solidFill>
                    <a:sysClr val="windowText" lastClr="000000"/>
                  </a:solidFill>
                </a:ln>
                <a:solidFill>
                  <a:sysClr val="windowText" lastClr="000000"/>
                </a:solidFill>
              </a:rPr>
              <a:t> </a:t>
            </a:r>
            <a:r>
              <a:rPr lang="ar-SA" sz="2800" dirty="0">
                <a:ln>
                  <a:solidFill>
                    <a:sysClr val="windowText" lastClr="000000"/>
                  </a:solidFill>
                </a:ln>
                <a:solidFill>
                  <a:sysClr val="windowText" lastClr="000000"/>
                </a:solidFill>
              </a:rPr>
              <a:t/>
            </a:r>
            <a:br>
              <a:rPr lang="ar-SA" sz="2800" dirty="0">
                <a:ln>
                  <a:solidFill>
                    <a:sysClr val="windowText" lastClr="000000"/>
                  </a:solidFill>
                </a:ln>
                <a:solidFill>
                  <a:sysClr val="windowText" lastClr="000000"/>
                </a:solidFill>
              </a:rPr>
            </a:br>
            <a:r>
              <a:rPr lang="bn-BD" sz="2800" dirty="0">
                <a:ln>
                  <a:solidFill>
                    <a:sysClr val="windowText" lastClr="000000"/>
                  </a:solidFill>
                </a:ln>
                <a:solidFill>
                  <a:sysClr val="windowText" lastClr="000000"/>
                </a:solidFill>
              </a:rPr>
              <a:t>১</a:t>
            </a:r>
            <a:r>
              <a:rPr lang="ar-SA" sz="2800" dirty="0">
                <a:ln>
                  <a:solidFill>
                    <a:sysClr val="windowText" lastClr="000000"/>
                  </a:solidFill>
                </a:ln>
                <a:solidFill>
                  <a:sysClr val="windowText" lastClr="000000"/>
                </a:solidFill>
              </a:rPr>
              <a:t>ابو زيدٍ  </a:t>
            </a:r>
            <a:r>
              <a:rPr lang="bn-BD" sz="2800" dirty="0">
                <a:ln>
                  <a:solidFill>
                    <a:sysClr val="windowText" lastClr="000000"/>
                  </a:solidFill>
                </a:ln>
                <a:solidFill>
                  <a:sysClr val="windowText" lastClr="000000"/>
                </a:solidFill>
              </a:rPr>
              <a:t> যায়েদের পিতা, এখানে প্রশ্ন হল কার পিতা?</a:t>
            </a:r>
            <a:r>
              <a:rPr lang="en-US" sz="2800" dirty="0">
                <a:ln>
                  <a:solidFill>
                    <a:sysClr val="windowText" lastClr="000000"/>
                  </a:solidFill>
                </a:ln>
                <a:solidFill>
                  <a:sysClr val="windowText" lastClr="000000"/>
                </a:solidFill>
              </a:rPr>
              <a:t/>
            </a:r>
            <a:br>
              <a:rPr lang="en-US" sz="2800" dirty="0">
                <a:ln>
                  <a:solidFill>
                    <a:sysClr val="windowText" lastClr="000000"/>
                  </a:solidFill>
                </a:ln>
                <a:solidFill>
                  <a:sysClr val="windowText" lastClr="000000"/>
                </a:solidFill>
              </a:rPr>
            </a:br>
            <a:r>
              <a:rPr lang="bn-BD" sz="2800" dirty="0">
                <a:ln>
                  <a:solidFill>
                    <a:sysClr val="windowText" lastClr="000000"/>
                  </a:solidFill>
                </a:ln>
                <a:solidFill>
                  <a:sysClr val="windowText" lastClr="000000"/>
                </a:solidFill>
              </a:rPr>
              <a:t>২,</a:t>
            </a:r>
            <a:r>
              <a:rPr lang="ar-SA" sz="2800" dirty="0">
                <a:ln>
                  <a:solidFill>
                    <a:sysClr val="windowText" lastClr="000000"/>
                  </a:solidFill>
                </a:ln>
                <a:solidFill>
                  <a:sysClr val="windowText" lastClr="000000"/>
                </a:solidFill>
              </a:rPr>
              <a:t>غلامُ اسدٍ </a:t>
            </a:r>
            <a:r>
              <a:rPr lang="bn-BD" sz="2800" dirty="0">
                <a:ln>
                  <a:solidFill>
                    <a:sysClr val="windowText" lastClr="000000"/>
                  </a:solidFill>
                </a:ln>
                <a:solidFill>
                  <a:sysClr val="windowText" lastClr="000000"/>
                </a:solidFill>
              </a:rPr>
              <a:t> আসাদের গোলাম, এখানে প্রশ্ন হল কার </a:t>
            </a:r>
            <a:r>
              <a:rPr lang="en-US" sz="2800" dirty="0" smtClean="0">
                <a:ln>
                  <a:solidFill>
                    <a:sysClr val="windowText" lastClr="000000"/>
                  </a:solidFill>
                </a:ln>
                <a:solidFill>
                  <a:sysClr val="windowText" lastClr="000000"/>
                </a:solidFill>
              </a:rPr>
              <a:t>		</a:t>
            </a:r>
            <a:r>
              <a:rPr lang="bn-BD" sz="2800" dirty="0" smtClean="0">
                <a:ln>
                  <a:solidFill>
                    <a:sysClr val="windowText" lastClr="000000"/>
                  </a:solidFill>
                </a:ln>
                <a:solidFill>
                  <a:sysClr val="windowText" lastClr="000000"/>
                </a:solidFill>
              </a:rPr>
              <a:t>গোলাম?</a:t>
            </a:r>
            <a:r>
              <a:rPr lang="en-US" sz="2800" dirty="0">
                <a:ln>
                  <a:solidFill>
                    <a:sysClr val="windowText" lastClr="000000"/>
                  </a:solidFill>
                </a:ln>
                <a:solidFill>
                  <a:sysClr val="windowText" lastClr="000000"/>
                </a:solidFill>
              </a:rPr>
              <a:t/>
            </a:r>
            <a:br>
              <a:rPr lang="en-US" sz="2800" dirty="0">
                <a:ln>
                  <a:solidFill>
                    <a:sysClr val="windowText" lastClr="000000"/>
                  </a:solidFill>
                </a:ln>
                <a:solidFill>
                  <a:sysClr val="windowText" lastClr="000000"/>
                </a:solidFill>
              </a:rPr>
            </a:br>
            <a:r>
              <a:rPr lang="bn-BD" sz="2800" dirty="0">
                <a:ln>
                  <a:solidFill>
                    <a:sysClr val="windowText" lastClr="000000"/>
                  </a:solidFill>
                </a:ln>
                <a:solidFill>
                  <a:sysClr val="windowText" lastClr="000000"/>
                </a:solidFill>
              </a:rPr>
              <a:t>৩,  </a:t>
            </a:r>
            <a:r>
              <a:rPr lang="ar-SA" sz="2800" dirty="0">
                <a:ln>
                  <a:solidFill>
                    <a:sysClr val="windowText" lastClr="000000"/>
                  </a:solidFill>
                </a:ln>
                <a:solidFill>
                  <a:sysClr val="windowText" lastClr="000000"/>
                </a:solidFill>
              </a:rPr>
              <a:t>طالبُ المدرسةِ </a:t>
            </a:r>
            <a:r>
              <a:rPr lang="bn-BD" sz="2800" dirty="0">
                <a:ln>
                  <a:solidFill>
                    <a:sysClr val="windowText" lastClr="000000"/>
                  </a:solidFill>
                </a:ln>
                <a:solidFill>
                  <a:sysClr val="windowText" lastClr="000000"/>
                </a:solidFill>
              </a:rPr>
              <a:t>মাদরাসার ছাত্র, এখানে প্রশ্ন হল </a:t>
            </a:r>
            <a:r>
              <a:rPr lang="en-US" sz="2800" dirty="0" smtClean="0">
                <a:ln>
                  <a:solidFill>
                    <a:sysClr val="windowText" lastClr="000000"/>
                  </a:solidFill>
                </a:ln>
                <a:solidFill>
                  <a:sysClr val="windowText" lastClr="000000"/>
                </a:solidFill>
              </a:rPr>
              <a:t>		</a:t>
            </a:r>
            <a:r>
              <a:rPr lang="bn-BD" sz="2800" dirty="0" smtClean="0">
                <a:ln>
                  <a:solidFill>
                    <a:sysClr val="windowText" lastClr="000000"/>
                  </a:solidFill>
                </a:ln>
                <a:solidFill>
                  <a:sysClr val="windowText" lastClr="000000"/>
                </a:solidFill>
              </a:rPr>
              <a:t>কিসের </a:t>
            </a:r>
            <a:r>
              <a:rPr lang="bn-BD" sz="2800" dirty="0">
                <a:ln>
                  <a:solidFill>
                    <a:sysClr val="windowText" lastClr="000000"/>
                  </a:solidFill>
                </a:ln>
                <a:solidFill>
                  <a:sysClr val="windowText" lastClr="000000"/>
                </a:solidFill>
              </a:rPr>
              <a:t>ছাত্র?</a:t>
            </a:r>
            <a:r>
              <a:rPr lang="en-US" sz="2800" dirty="0">
                <a:ln>
                  <a:solidFill>
                    <a:sysClr val="windowText" lastClr="000000"/>
                  </a:solidFill>
                </a:ln>
                <a:solidFill>
                  <a:sysClr val="windowText" lastClr="000000"/>
                </a:solidFill>
              </a:rPr>
              <a:t/>
            </a:r>
            <a:br>
              <a:rPr lang="en-US" sz="2800" dirty="0">
                <a:ln>
                  <a:solidFill>
                    <a:sysClr val="windowText" lastClr="000000"/>
                  </a:solidFill>
                </a:ln>
                <a:solidFill>
                  <a:sysClr val="windowText" lastClr="000000"/>
                </a:solidFill>
              </a:rPr>
            </a:br>
            <a:endParaRPr lang="en-US" sz="2800" dirty="0">
              <a:ln>
                <a:solidFill>
                  <a:sysClr val="windowText" lastClr="000000"/>
                </a:solidFill>
              </a:ln>
              <a:solidFill>
                <a:sysClr val="windowText" lastClr="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762000"/>
            <a:ext cx="4076700" cy="1090549"/>
          </a:xfrm>
          <a:prstGeom prst="ellipse">
            <a:avLst/>
          </a:prstGeom>
          <a:ln/>
          <a:effectLst>
            <a:softEdge rad="317500"/>
          </a:effectLst>
        </p:spPr>
        <p:style>
          <a:lnRef idx="2">
            <a:schemeClr val="dk1">
              <a:shade val="50000"/>
            </a:schemeClr>
          </a:lnRef>
          <a:fillRef idx="1">
            <a:schemeClr val="dk1"/>
          </a:fillRef>
          <a:effectRef idx="0">
            <a:schemeClr val="dk1"/>
          </a:effectRef>
          <a:fontRef idx="minor">
            <a:schemeClr val="lt1"/>
          </a:fontRef>
        </p:style>
      </p:pic>
      <p:sp>
        <p:nvSpPr>
          <p:cNvPr id="5" name="Subtitle 2"/>
          <p:cNvSpPr txBox="1">
            <a:spLocks/>
          </p:cNvSpPr>
          <p:nvPr/>
        </p:nvSpPr>
        <p:spPr>
          <a:xfrm>
            <a:off x="7239000" y="6400800"/>
            <a:ext cx="1905000" cy="457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r">
              <a:buNone/>
            </a:pPr>
            <a:r>
              <a:rPr lang="bn-BD" sz="600" dirty="0" smtClean="0">
                <a:solidFill>
                  <a:schemeClr val="accent2">
                    <a:lumMod val="20000"/>
                    <a:lumOff val="80000"/>
                  </a:schemeClr>
                </a:solidFill>
              </a:rPr>
              <a:t>মুহাম্মাদ হাসান মাহমুদ</a:t>
            </a:r>
          </a:p>
          <a:p>
            <a:pPr marL="0" indent="0" algn="r">
              <a:buNone/>
            </a:pPr>
            <a:r>
              <a:rPr lang="bn-BD" sz="600" dirty="0" smtClean="0">
                <a:solidFill>
                  <a:schemeClr val="accent2">
                    <a:lumMod val="20000"/>
                    <a:lumOff val="80000"/>
                  </a:schemeClr>
                </a:solidFill>
              </a:rPr>
              <a:t>প্রভাষক (আরবী)</a:t>
            </a:r>
          </a:p>
          <a:p>
            <a:pPr marL="0" indent="0" algn="r">
              <a:buNone/>
            </a:pPr>
            <a:r>
              <a:rPr lang="bn-BD" sz="600" dirty="0" smtClean="0">
                <a:solidFill>
                  <a:schemeClr val="accent2">
                    <a:lumMod val="20000"/>
                    <a:lumOff val="80000"/>
                  </a:schemeClr>
                </a:solidFill>
              </a:rPr>
              <a:t>বামুজা</a:t>
            </a:r>
            <a:r>
              <a:rPr lang="en-US" sz="600" dirty="0" smtClean="0">
                <a:solidFill>
                  <a:schemeClr val="accent2">
                    <a:lumMod val="20000"/>
                    <a:lumOff val="80000"/>
                  </a:schemeClr>
                </a:solidFill>
              </a:rPr>
              <a:t> </a:t>
            </a:r>
            <a:r>
              <a:rPr lang="bn-BD" sz="600" dirty="0" smtClean="0">
                <a:solidFill>
                  <a:schemeClr val="accent2">
                    <a:lumMod val="20000"/>
                    <a:lumOff val="80000"/>
                  </a:schemeClr>
                </a:solidFill>
              </a:rPr>
              <a:t>সিদ্দিকিয়া </a:t>
            </a:r>
            <a:r>
              <a:rPr lang="bn-BD" sz="600" dirty="0" smtClean="0">
                <a:solidFill>
                  <a:schemeClr val="accent2">
                    <a:lumMod val="20000"/>
                    <a:lumOff val="80000"/>
                  </a:schemeClr>
                </a:solidFill>
              </a:rPr>
              <a:t>(স্নাতক) মাদ্রাসা,কাহালু, বগুড়া</a:t>
            </a:r>
            <a:r>
              <a:rPr lang="bn-BD" sz="900" dirty="0" smtClean="0">
                <a:solidFill>
                  <a:schemeClr val="accent2">
                    <a:lumMod val="20000"/>
                    <a:lumOff val="80000"/>
                  </a:schemeClr>
                </a:solidFill>
              </a:rPr>
              <a:t>।</a:t>
            </a:r>
            <a:endParaRPr lang="en-US" sz="900" dirty="0">
              <a:solidFill>
                <a:schemeClr val="accent2">
                  <a:lumMod val="20000"/>
                  <a:lumOff val="80000"/>
                </a:schemeClr>
              </a:solidFill>
            </a:endParaRPr>
          </a:p>
        </p:txBody>
      </p:sp>
    </p:spTree>
    <p:extLst>
      <p:ext uri="{BB962C8B-B14F-4D97-AF65-F5344CB8AC3E}">
        <p14:creationId xmlns:p14="http://schemas.microsoft.com/office/powerpoint/2010/main" val="1531983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8382000" cy="5257800"/>
          </a:xfr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l"/>
            <a:r>
              <a:rPr lang="bn-BD" sz="2400" dirty="0" smtClean="0">
                <a:ln>
                  <a:solidFill>
                    <a:sysClr val="windowText" lastClr="000000"/>
                  </a:solidFill>
                </a:ln>
                <a:solidFill>
                  <a:sysClr val="windowText" lastClr="000000"/>
                </a:solidFill>
                <a:effectLst/>
              </a:rPr>
              <a:t>১</a:t>
            </a:r>
            <a:r>
              <a:rPr lang="bn-BD" sz="2400" dirty="0">
                <a:ln>
                  <a:solidFill>
                    <a:sysClr val="windowText" lastClr="000000"/>
                  </a:solidFill>
                </a:ln>
                <a:solidFill>
                  <a:sysClr val="windowText" lastClr="000000"/>
                </a:solidFill>
                <a:effectLst/>
              </a:rPr>
              <a:t>।</a:t>
            </a:r>
            <a:r>
              <a:rPr lang="ar-SA" sz="2400" dirty="0">
                <a:ln>
                  <a:solidFill>
                    <a:sysClr val="windowText" lastClr="000000"/>
                  </a:solidFill>
                </a:ln>
                <a:solidFill>
                  <a:sysClr val="windowText" lastClr="000000"/>
                </a:solidFill>
                <a:effectLst/>
              </a:rPr>
              <a:t>مضاف </a:t>
            </a:r>
            <a:r>
              <a:rPr lang="bn-BD" sz="2400" dirty="0">
                <a:ln>
                  <a:solidFill>
                    <a:sysClr val="windowText" lastClr="000000"/>
                  </a:solidFill>
                </a:ln>
                <a:solidFill>
                  <a:sysClr val="windowText" lastClr="000000"/>
                </a:solidFill>
                <a:effectLst/>
              </a:rPr>
              <a:t> তানবীন মুক্ত হবে , কারন উচ্চারনে সহজ করার জন্য</a:t>
            </a:r>
            <a:r>
              <a:rPr lang="hi-IN" sz="2400" dirty="0">
                <a:ln>
                  <a:solidFill>
                    <a:sysClr val="windowText" lastClr="000000"/>
                  </a:solidFill>
                </a:ln>
                <a:solidFill>
                  <a:sysClr val="windowText" lastClr="000000"/>
                </a:solidFill>
                <a:effectLst/>
              </a:rPr>
              <a:t>। </a:t>
            </a:r>
            <a:r>
              <a:rPr lang="bn-IN" sz="2400" dirty="0">
                <a:ln>
                  <a:solidFill>
                    <a:sysClr val="windowText" lastClr="000000"/>
                  </a:solidFill>
                </a:ln>
                <a:solidFill>
                  <a:sysClr val="windowText" lastClr="000000"/>
                </a:solidFill>
                <a:effectLst/>
              </a:rPr>
              <a:t>যেমনঃ</a:t>
            </a:r>
            <a:r>
              <a:rPr lang="ar-SA" sz="2400" dirty="0">
                <a:ln>
                  <a:solidFill>
                    <a:sysClr val="windowText" lastClr="000000"/>
                  </a:solidFill>
                </a:ln>
                <a:solidFill>
                  <a:sysClr val="windowText" lastClr="000000"/>
                </a:solidFill>
                <a:effectLst/>
              </a:rPr>
              <a:t>,هذا طالبُ العلمِ ,ناصرُ زيدٍ   ابوُ زيدٍ ,شاهدُ الحقِّ </a:t>
            </a:r>
            <a:r>
              <a:rPr lang="en-US" sz="2400" dirty="0">
                <a:ln>
                  <a:solidFill>
                    <a:sysClr val="windowText" lastClr="000000"/>
                  </a:solidFill>
                </a:ln>
                <a:solidFill>
                  <a:sysClr val="windowText" lastClr="000000"/>
                </a:solidFill>
                <a:effectLst/>
              </a:rPr>
              <a:t/>
            </a:r>
            <a:br>
              <a:rPr lang="en-US" sz="2400" dirty="0">
                <a:ln>
                  <a:solidFill>
                    <a:sysClr val="windowText" lastClr="000000"/>
                  </a:solidFill>
                </a:ln>
                <a:solidFill>
                  <a:sysClr val="windowText" lastClr="000000"/>
                </a:solidFill>
                <a:effectLst/>
              </a:rPr>
            </a:br>
            <a:r>
              <a:rPr lang="ar-SA" sz="2400" dirty="0" smtClean="0">
                <a:ln>
                  <a:solidFill>
                    <a:sysClr val="windowText" lastClr="000000"/>
                  </a:solidFill>
                </a:ln>
                <a:solidFill>
                  <a:sysClr val="windowText" lastClr="000000"/>
                </a:solidFill>
                <a:effectLst/>
              </a:rPr>
              <a:t/>
            </a:r>
            <a:br>
              <a:rPr lang="ar-SA" sz="2400" dirty="0" smtClean="0">
                <a:ln>
                  <a:solidFill>
                    <a:sysClr val="windowText" lastClr="000000"/>
                  </a:solidFill>
                </a:ln>
                <a:solidFill>
                  <a:sysClr val="windowText" lastClr="000000"/>
                </a:solidFill>
                <a:effectLst/>
              </a:rPr>
            </a:br>
            <a:r>
              <a:rPr lang="bn-BD" sz="2400" dirty="0" smtClean="0">
                <a:ln>
                  <a:solidFill>
                    <a:sysClr val="windowText" lastClr="000000"/>
                  </a:solidFill>
                </a:ln>
                <a:solidFill>
                  <a:sysClr val="windowText" lastClr="000000"/>
                </a:solidFill>
                <a:effectLst/>
              </a:rPr>
              <a:t>২</a:t>
            </a:r>
            <a:r>
              <a:rPr lang="hi-IN" sz="2400" dirty="0">
                <a:ln>
                  <a:solidFill>
                    <a:sysClr val="windowText" lastClr="000000"/>
                  </a:solidFill>
                </a:ln>
                <a:solidFill>
                  <a:sysClr val="windowText" lastClr="000000"/>
                </a:solidFill>
                <a:effectLst/>
              </a:rPr>
              <a:t>।</a:t>
            </a:r>
            <a:r>
              <a:rPr lang="ar-SA" sz="2400" dirty="0">
                <a:ln>
                  <a:solidFill>
                    <a:sysClr val="windowText" lastClr="000000"/>
                  </a:solidFill>
                </a:ln>
                <a:solidFill>
                  <a:sysClr val="windowText" lastClr="000000"/>
                </a:solidFill>
                <a:effectLst/>
              </a:rPr>
              <a:t>مضاف</a:t>
            </a:r>
            <a:r>
              <a:rPr lang="bn-BD" sz="2400" dirty="0">
                <a:ln>
                  <a:solidFill>
                    <a:sysClr val="windowText" lastClr="000000"/>
                  </a:solidFill>
                </a:ln>
                <a:solidFill>
                  <a:sysClr val="windowText" lastClr="000000"/>
                </a:solidFill>
                <a:effectLst/>
              </a:rPr>
              <a:t> এর </a:t>
            </a:r>
            <a:r>
              <a:rPr lang="ar-SA" sz="2400" dirty="0">
                <a:ln>
                  <a:solidFill>
                    <a:sysClr val="windowText" lastClr="000000"/>
                  </a:solidFill>
                </a:ln>
                <a:solidFill>
                  <a:sysClr val="windowText" lastClr="000000"/>
                </a:solidFill>
                <a:effectLst/>
              </a:rPr>
              <a:t>ال</a:t>
            </a:r>
            <a:r>
              <a:rPr lang="bn-BD" sz="2400" dirty="0">
                <a:ln>
                  <a:solidFill>
                    <a:sysClr val="windowText" lastClr="000000"/>
                  </a:solidFill>
                </a:ln>
                <a:solidFill>
                  <a:sysClr val="windowText" lastClr="000000"/>
                </a:solidFill>
                <a:effectLst/>
              </a:rPr>
              <a:t> বিলুপ্ত হবে। যেমনঃ</a:t>
            </a:r>
            <a:r>
              <a:rPr lang="ar-SA" sz="2400" dirty="0">
                <a:ln>
                  <a:solidFill>
                    <a:sysClr val="windowText" lastClr="000000"/>
                  </a:solidFill>
                </a:ln>
                <a:solidFill>
                  <a:sysClr val="windowText" lastClr="000000"/>
                </a:solidFill>
                <a:effectLst/>
              </a:rPr>
              <a:t>  المدرسةُ مركزُ العلمِ , الاسلامُ دينُ الاخوّةِ ,الدنياَ  مزرعةُ الاخرةِ  </a:t>
            </a:r>
            <a:r>
              <a:rPr lang="en-US" sz="2400" dirty="0">
                <a:ln>
                  <a:solidFill>
                    <a:sysClr val="windowText" lastClr="000000"/>
                  </a:solidFill>
                </a:ln>
                <a:solidFill>
                  <a:sysClr val="windowText" lastClr="000000"/>
                </a:solidFill>
                <a:effectLst/>
              </a:rPr>
              <a:t/>
            </a:r>
            <a:br>
              <a:rPr lang="en-US" sz="2400" dirty="0">
                <a:ln>
                  <a:solidFill>
                    <a:sysClr val="windowText" lastClr="000000"/>
                  </a:solidFill>
                </a:ln>
                <a:solidFill>
                  <a:sysClr val="windowText" lastClr="000000"/>
                </a:solidFill>
                <a:effectLst/>
              </a:rPr>
            </a:br>
            <a:r>
              <a:rPr lang="ar-SA" sz="2400" dirty="0" smtClean="0">
                <a:ln>
                  <a:solidFill>
                    <a:sysClr val="windowText" lastClr="000000"/>
                  </a:solidFill>
                </a:ln>
                <a:solidFill>
                  <a:sysClr val="windowText" lastClr="000000"/>
                </a:solidFill>
                <a:effectLst/>
              </a:rPr>
              <a:t/>
            </a:r>
            <a:br>
              <a:rPr lang="ar-SA" sz="2400" dirty="0" smtClean="0">
                <a:ln>
                  <a:solidFill>
                    <a:sysClr val="windowText" lastClr="000000"/>
                  </a:solidFill>
                </a:ln>
                <a:solidFill>
                  <a:sysClr val="windowText" lastClr="000000"/>
                </a:solidFill>
                <a:effectLst/>
              </a:rPr>
            </a:br>
            <a:r>
              <a:rPr lang="bn-BD" sz="2400" dirty="0" smtClean="0">
                <a:ln>
                  <a:solidFill>
                    <a:sysClr val="windowText" lastClr="000000"/>
                  </a:solidFill>
                </a:ln>
                <a:solidFill>
                  <a:sysClr val="windowText" lastClr="000000"/>
                </a:solidFill>
                <a:effectLst/>
              </a:rPr>
              <a:t>৩</a:t>
            </a:r>
            <a:r>
              <a:rPr lang="bn-BD" sz="2400" dirty="0">
                <a:ln>
                  <a:solidFill>
                    <a:sysClr val="windowText" lastClr="000000"/>
                  </a:solidFill>
                </a:ln>
                <a:solidFill>
                  <a:sysClr val="windowText" lastClr="000000"/>
                </a:solidFill>
                <a:effectLst/>
              </a:rPr>
              <a:t>।  </a:t>
            </a:r>
            <a:r>
              <a:rPr lang="ar-SA" sz="2400" dirty="0">
                <a:ln>
                  <a:solidFill>
                    <a:sysClr val="windowText" lastClr="000000"/>
                  </a:solidFill>
                </a:ln>
                <a:solidFill>
                  <a:sysClr val="windowText" lastClr="000000"/>
                </a:solidFill>
                <a:effectLst/>
              </a:rPr>
              <a:t>مضاف</a:t>
            </a:r>
            <a:r>
              <a:rPr lang="bn-BD" sz="2400" dirty="0">
                <a:ln>
                  <a:solidFill>
                    <a:sysClr val="windowText" lastClr="000000"/>
                  </a:solidFill>
                </a:ln>
                <a:solidFill>
                  <a:sysClr val="windowText" lastClr="000000"/>
                </a:solidFill>
                <a:effectLst/>
              </a:rPr>
              <a:t>এর পূর্বের </a:t>
            </a:r>
            <a:r>
              <a:rPr lang="ar-SA" sz="2400" dirty="0">
                <a:ln>
                  <a:solidFill>
                    <a:sysClr val="windowText" lastClr="000000"/>
                  </a:solidFill>
                </a:ln>
                <a:solidFill>
                  <a:sysClr val="windowText" lastClr="000000"/>
                </a:solidFill>
                <a:effectLst/>
              </a:rPr>
              <a:t>عامل</a:t>
            </a:r>
            <a:r>
              <a:rPr lang="bn-BD" sz="2400" dirty="0">
                <a:ln>
                  <a:solidFill>
                    <a:sysClr val="windowText" lastClr="000000"/>
                  </a:solidFill>
                </a:ln>
                <a:solidFill>
                  <a:sysClr val="windowText" lastClr="000000"/>
                </a:solidFill>
                <a:effectLst/>
              </a:rPr>
              <a:t> এর কারনে</a:t>
            </a:r>
            <a:r>
              <a:rPr lang="ar-SA" sz="2400" dirty="0">
                <a:ln>
                  <a:solidFill>
                    <a:sysClr val="windowText" lastClr="000000"/>
                  </a:solidFill>
                </a:ln>
                <a:solidFill>
                  <a:sysClr val="windowText" lastClr="000000"/>
                </a:solidFill>
                <a:effectLst/>
              </a:rPr>
              <a:t>مضاف </a:t>
            </a:r>
            <a:r>
              <a:rPr lang="bn-BD" sz="2400" dirty="0">
                <a:ln>
                  <a:solidFill>
                    <a:sysClr val="windowText" lastClr="000000"/>
                  </a:solidFill>
                </a:ln>
                <a:solidFill>
                  <a:sysClr val="windowText" lastClr="000000"/>
                </a:solidFill>
                <a:effectLst/>
              </a:rPr>
              <a:t> টিতে বিভিন্ন প্রকার</a:t>
            </a:r>
            <a:r>
              <a:rPr lang="ar-SA" sz="2400" dirty="0">
                <a:ln>
                  <a:solidFill>
                    <a:sysClr val="windowText" lastClr="000000"/>
                  </a:solidFill>
                </a:ln>
                <a:solidFill>
                  <a:sysClr val="windowText" lastClr="000000"/>
                </a:solidFill>
                <a:effectLst/>
              </a:rPr>
              <a:t>اعراب </a:t>
            </a:r>
            <a:r>
              <a:rPr lang="bn-BD" sz="2400" dirty="0">
                <a:ln>
                  <a:solidFill>
                    <a:sysClr val="windowText" lastClr="000000"/>
                  </a:solidFill>
                </a:ln>
                <a:solidFill>
                  <a:sysClr val="windowText" lastClr="000000"/>
                </a:solidFill>
                <a:effectLst/>
              </a:rPr>
              <a:t> হয় তথা শেষ অক্ষরের হরকতের পরিবর্তন হয়। যেমনঃ</a:t>
            </a:r>
            <a:r>
              <a:rPr lang="ar-SA" sz="2400" dirty="0">
                <a:ln>
                  <a:solidFill>
                    <a:sysClr val="windowText" lastClr="000000"/>
                  </a:solidFill>
                </a:ln>
                <a:solidFill>
                  <a:sysClr val="windowText" lastClr="000000"/>
                </a:solidFill>
                <a:effectLst/>
              </a:rPr>
              <a:t>كتبتُ بقلمِ خالدٍ ,هذا استاذُ مدرستِنَا ,ان ابا زيدٍ عالمٌ </a:t>
            </a:r>
            <a:r>
              <a:rPr lang="en-US" sz="2400" dirty="0">
                <a:ln>
                  <a:solidFill>
                    <a:sysClr val="windowText" lastClr="000000"/>
                  </a:solidFill>
                </a:ln>
                <a:solidFill>
                  <a:sysClr val="windowText" lastClr="000000"/>
                </a:solidFill>
                <a:effectLst/>
              </a:rPr>
              <a:t/>
            </a:r>
            <a:br>
              <a:rPr lang="en-US" sz="2400" dirty="0">
                <a:ln>
                  <a:solidFill>
                    <a:sysClr val="windowText" lastClr="000000"/>
                  </a:solidFill>
                </a:ln>
                <a:solidFill>
                  <a:sysClr val="windowText" lastClr="000000"/>
                </a:solidFill>
                <a:effectLst/>
              </a:rPr>
            </a:br>
            <a:r>
              <a:rPr lang="ar-SA" sz="2400" dirty="0" smtClean="0">
                <a:ln>
                  <a:solidFill>
                    <a:sysClr val="windowText" lastClr="000000"/>
                  </a:solidFill>
                </a:ln>
                <a:solidFill>
                  <a:sysClr val="windowText" lastClr="000000"/>
                </a:solidFill>
                <a:effectLst/>
              </a:rPr>
              <a:t/>
            </a:r>
            <a:br>
              <a:rPr lang="ar-SA" sz="2400" dirty="0" smtClean="0">
                <a:ln>
                  <a:solidFill>
                    <a:sysClr val="windowText" lastClr="000000"/>
                  </a:solidFill>
                </a:ln>
                <a:solidFill>
                  <a:sysClr val="windowText" lastClr="000000"/>
                </a:solidFill>
                <a:effectLst/>
              </a:rPr>
            </a:br>
            <a:r>
              <a:rPr lang="bn-BD" sz="2400" dirty="0" smtClean="0">
                <a:ln>
                  <a:solidFill>
                    <a:sysClr val="windowText" lastClr="000000"/>
                  </a:solidFill>
                </a:ln>
                <a:solidFill>
                  <a:sysClr val="windowText" lastClr="000000"/>
                </a:solidFill>
                <a:effectLst/>
              </a:rPr>
              <a:t>৪</a:t>
            </a:r>
            <a:r>
              <a:rPr lang="bn-BD" sz="2400" dirty="0">
                <a:ln>
                  <a:solidFill>
                    <a:sysClr val="windowText" lastClr="000000"/>
                  </a:solidFill>
                </a:ln>
                <a:solidFill>
                  <a:sysClr val="windowText" lastClr="000000"/>
                </a:solidFill>
                <a:effectLst/>
              </a:rPr>
              <a:t>।</a:t>
            </a:r>
            <a:r>
              <a:rPr lang="ar-SA" sz="2400" dirty="0">
                <a:ln>
                  <a:solidFill>
                    <a:sysClr val="windowText" lastClr="000000"/>
                  </a:solidFill>
                </a:ln>
                <a:solidFill>
                  <a:sysClr val="windowText" lastClr="000000"/>
                </a:solidFill>
                <a:effectLst/>
              </a:rPr>
              <a:t>تسنية</a:t>
            </a:r>
            <a:r>
              <a:rPr lang="bn-BD" sz="2400" dirty="0">
                <a:ln>
                  <a:solidFill>
                    <a:sysClr val="windowText" lastClr="000000"/>
                  </a:solidFill>
                </a:ln>
                <a:solidFill>
                  <a:sysClr val="windowText" lastClr="000000"/>
                </a:solidFill>
                <a:effectLst/>
              </a:rPr>
              <a:t> ও </a:t>
            </a:r>
            <a:r>
              <a:rPr lang="ar-SA" sz="2400" dirty="0">
                <a:ln>
                  <a:solidFill>
                    <a:sysClr val="windowText" lastClr="000000"/>
                  </a:solidFill>
                </a:ln>
                <a:solidFill>
                  <a:sysClr val="windowText" lastClr="000000"/>
                </a:solidFill>
                <a:effectLst/>
              </a:rPr>
              <a:t> جمع</a:t>
            </a:r>
            <a:r>
              <a:rPr lang="bn-BD" sz="2400" dirty="0">
                <a:ln>
                  <a:solidFill>
                    <a:sysClr val="windowText" lastClr="000000"/>
                  </a:solidFill>
                </a:ln>
                <a:solidFill>
                  <a:sysClr val="windowText" lastClr="000000"/>
                </a:solidFill>
                <a:effectLst/>
              </a:rPr>
              <a:t>এর শেষের</a:t>
            </a:r>
            <a:r>
              <a:rPr lang="ar-SA" sz="2400" dirty="0">
                <a:ln>
                  <a:solidFill>
                    <a:sysClr val="windowText" lastClr="000000"/>
                  </a:solidFill>
                </a:ln>
                <a:solidFill>
                  <a:sysClr val="windowText" lastClr="000000"/>
                </a:solidFill>
                <a:effectLst/>
              </a:rPr>
              <a:t>نون</a:t>
            </a:r>
            <a:r>
              <a:rPr lang="bn-BD" sz="2400" dirty="0">
                <a:ln>
                  <a:solidFill>
                    <a:sysClr val="windowText" lastClr="000000"/>
                  </a:solidFill>
                </a:ln>
                <a:solidFill>
                  <a:sysClr val="windowText" lastClr="000000"/>
                </a:solidFill>
                <a:effectLst/>
              </a:rPr>
              <a:t> বিলুপ্ত হবে। যেমনঃ</a:t>
            </a:r>
            <a:r>
              <a:rPr lang="ar-SA" sz="2400" dirty="0">
                <a:ln>
                  <a:solidFill>
                    <a:sysClr val="windowText" lastClr="000000"/>
                  </a:solidFill>
                </a:ln>
                <a:solidFill>
                  <a:sysClr val="windowText" lastClr="000000"/>
                </a:solidFill>
                <a:effectLst/>
              </a:rPr>
              <a:t>مدرِّسُو المدرسةِ طيِّبُونَ ,  </a:t>
            </a:r>
            <a:r>
              <a:rPr lang="en-US" sz="2400" dirty="0">
                <a:ln>
                  <a:solidFill>
                    <a:sysClr val="windowText" lastClr="000000"/>
                  </a:solidFill>
                </a:ln>
                <a:solidFill>
                  <a:sysClr val="windowText" lastClr="000000"/>
                </a:solidFill>
                <a:effectLst/>
              </a:rPr>
              <a:t/>
            </a:r>
            <a:br>
              <a:rPr lang="en-US" sz="2400" dirty="0">
                <a:ln>
                  <a:solidFill>
                    <a:sysClr val="windowText" lastClr="000000"/>
                  </a:solidFill>
                </a:ln>
                <a:solidFill>
                  <a:sysClr val="windowText" lastClr="000000"/>
                </a:solidFill>
                <a:effectLst/>
              </a:rPr>
            </a:br>
            <a:r>
              <a:rPr lang="ar-SA" sz="2400" dirty="0" smtClean="0">
                <a:ln>
                  <a:solidFill>
                    <a:sysClr val="windowText" lastClr="000000"/>
                  </a:solidFill>
                </a:ln>
                <a:solidFill>
                  <a:sysClr val="windowText" lastClr="000000"/>
                </a:solidFill>
                <a:effectLst/>
              </a:rPr>
              <a:t/>
            </a:r>
            <a:br>
              <a:rPr lang="ar-SA" sz="2400" dirty="0" smtClean="0">
                <a:ln>
                  <a:solidFill>
                    <a:sysClr val="windowText" lastClr="000000"/>
                  </a:solidFill>
                </a:ln>
                <a:solidFill>
                  <a:sysClr val="windowText" lastClr="000000"/>
                </a:solidFill>
                <a:effectLst/>
              </a:rPr>
            </a:br>
            <a:r>
              <a:rPr lang="bn-BD" sz="2400" dirty="0" smtClean="0">
                <a:ln>
                  <a:solidFill>
                    <a:sysClr val="windowText" lastClr="000000"/>
                  </a:solidFill>
                </a:ln>
                <a:solidFill>
                  <a:sysClr val="windowText" lastClr="000000"/>
                </a:solidFill>
                <a:effectLst/>
              </a:rPr>
              <a:t>৫</a:t>
            </a:r>
            <a:r>
              <a:rPr lang="bn-BD" sz="2400" dirty="0">
                <a:ln>
                  <a:solidFill>
                    <a:sysClr val="windowText" lastClr="000000"/>
                  </a:solidFill>
                </a:ln>
                <a:solidFill>
                  <a:sysClr val="windowText" lastClr="000000"/>
                </a:solidFill>
                <a:effectLst/>
              </a:rPr>
              <a:t>। </a:t>
            </a:r>
            <a:r>
              <a:rPr lang="ar-SA" sz="2400" dirty="0">
                <a:ln>
                  <a:solidFill>
                    <a:sysClr val="windowText" lastClr="000000"/>
                  </a:solidFill>
                </a:ln>
                <a:solidFill>
                  <a:sysClr val="windowText" lastClr="000000"/>
                </a:solidFill>
                <a:effectLst/>
              </a:rPr>
              <a:t>مضاف</a:t>
            </a:r>
            <a:r>
              <a:rPr lang="bn-BD" sz="2400" dirty="0">
                <a:ln>
                  <a:solidFill>
                    <a:sysClr val="windowText" lastClr="000000"/>
                  </a:solidFill>
                </a:ln>
                <a:solidFill>
                  <a:sysClr val="windowText" lastClr="000000"/>
                </a:solidFill>
                <a:effectLst/>
              </a:rPr>
              <a:t> ও</a:t>
            </a:r>
            <a:r>
              <a:rPr lang="ar-SA" sz="2400" dirty="0">
                <a:ln>
                  <a:solidFill>
                    <a:sysClr val="windowText" lastClr="000000"/>
                  </a:solidFill>
                </a:ln>
                <a:solidFill>
                  <a:sysClr val="windowText" lastClr="000000"/>
                </a:solidFill>
                <a:effectLst/>
              </a:rPr>
              <a:t>مضاف اليه </a:t>
            </a:r>
            <a:r>
              <a:rPr lang="bn-BD" sz="2400" dirty="0">
                <a:ln>
                  <a:solidFill>
                    <a:sysClr val="windowText" lastClr="000000"/>
                  </a:solidFill>
                </a:ln>
                <a:solidFill>
                  <a:sysClr val="windowText" lastClr="000000"/>
                </a:solidFill>
                <a:effectLst/>
              </a:rPr>
              <a:t> মিলে একটি পূর্ণবাক্য হয় না , বাক্যের অংশ হয় তাক</a:t>
            </a:r>
            <a:r>
              <a:rPr lang="ar-SA" sz="2400" dirty="0">
                <a:ln>
                  <a:solidFill>
                    <a:sysClr val="windowText" lastClr="000000"/>
                  </a:solidFill>
                </a:ln>
                <a:solidFill>
                  <a:sysClr val="windowText" lastClr="000000"/>
                </a:solidFill>
                <a:effectLst/>
              </a:rPr>
              <a:t>مركب اضافى </a:t>
            </a:r>
            <a:r>
              <a:rPr lang="bn-BD" sz="2400" dirty="0">
                <a:ln>
                  <a:solidFill>
                    <a:sysClr val="windowText" lastClr="000000"/>
                  </a:solidFill>
                </a:ln>
                <a:solidFill>
                  <a:sysClr val="windowText" lastClr="000000"/>
                </a:solidFill>
                <a:effectLst/>
              </a:rPr>
              <a:t> বলে। </a:t>
            </a:r>
            <a:endParaRPr lang="en-US" sz="2400" dirty="0">
              <a:ln>
                <a:solidFill>
                  <a:sysClr val="windowText" lastClr="000000"/>
                </a:solidFill>
              </a:ln>
              <a:solidFill>
                <a:sysClr val="windowText" lastClr="000000"/>
              </a:solidFill>
              <a:effectLst/>
            </a:endParaRPr>
          </a:p>
        </p:txBody>
      </p:sp>
      <p:sp>
        <p:nvSpPr>
          <p:cNvPr id="3" name="Subtitle 2"/>
          <p:cNvSpPr>
            <a:spLocks noGrp="1"/>
          </p:cNvSpPr>
          <p:nvPr>
            <p:ph type="subTitle" idx="1"/>
          </p:nvPr>
        </p:nvSpPr>
        <p:spPr>
          <a:xfrm>
            <a:off x="1143000" y="304800"/>
            <a:ext cx="6400800" cy="533400"/>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ar-SA" u="sng" dirty="0"/>
              <a:t>مضاف </a:t>
            </a:r>
            <a:r>
              <a:rPr lang="bn-BD" u="sng" dirty="0"/>
              <a:t>এর হুকুমঃ</a:t>
            </a:r>
            <a:endParaRPr lang="en-US" dirty="0"/>
          </a:p>
        </p:txBody>
      </p:sp>
      <p:sp>
        <p:nvSpPr>
          <p:cNvPr id="5" name="Subtitle 2"/>
          <p:cNvSpPr txBox="1">
            <a:spLocks/>
          </p:cNvSpPr>
          <p:nvPr/>
        </p:nvSpPr>
        <p:spPr>
          <a:xfrm>
            <a:off x="7239000" y="6400800"/>
            <a:ext cx="1905000" cy="457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r">
              <a:buNone/>
            </a:pPr>
            <a:r>
              <a:rPr lang="bn-BD" sz="600" dirty="0" smtClean="0">
                <a:solidFill>
                  <a:schemeClr val="accent2">
                    <a:lumMod val="20000"/>
                    <a:lumOff val="80000"/>
                  </a:schemeClr>
                </a:solidFill>
              </a:rPr>
              <a:t>মুহাম্মাদ হাসান মাহমুদ</a:t>
            </a:r>
          </a:p>
          <a:p>
            <a:pPr marL="0" indent="0" algn="r">
              <a:buNone/>
            </a:pPr>
            <a:r>
              <a:rPr lang="bn-BD" sz="600" dirty="0" smtClean="0">
                <a:solidFill>
                  <a:schemeClr val="accent2">
                    <a:lumMod val="20000"/>
                    <a:lumOff val="80000"/>
                  </a:schemeClr>
                </a:solidFill>
              </a:rPr>
              <a:t>প্রভাষক (আরবী)</a:t>
            </a:r>
          </a:p>
          <a:p>
            <a:pPr marL="0" indent="0" algn="r">
              <a:buNone/>
            </a:pPr>
            <a:r>
              <a:rPr lang="bn-BD" sz="600" dirty="0" smtClean="0">
                <a:solidFill>
                  <a:schemeClr val="accent2">
                    <a:lumMod val="20000"/>
                    <a:lumOff val="80000"/>
                  </a:schemeClr>
                </a:solidFill>
              </a:rPr>
              <a:t>বামুজা</a:t>
            </a:r>
            <a:r>
              <a:rPr lang="en-US" sz="600" dirty="0" smtClean="0">
                <a:solidFill>
                  <a:schemeClr val="accent2">
                    <a:lumMod val="20000"/>
                    <a:lumOff val="80000"/>
                  </a:schemeClr>
                </a:solidFill>
              </a:rPr>
              <a:t> </a:t>
            </a:r>
            <a:r>
              <a:rPr lang="bn-BD" sz="600" dirty="0" smtClean="0">
                <a:solidFill>
                  <a:schemeClr val="accent2">
                    <a:lumMod val="20000"/>
                    <a:lumOff val="80000"/>
                  </a:schemeClr>
                </a:solidFill>
              </a:rPr>
              <a:t>সিদ্দিকিয়া </a:t>
            </a:r>
            <a:r>
              <a:rPr lang="bn-BD" sz="600" dirty="0" smtClean="0">
                <a:solidFill>
                  <a:schemeClr val="accent2">
                    <a:lumMod val="20000"/>
                    <a:lumOff val="80000"/>
                  </a:schemeClr>
                </a:solidFill>
              </a:rPr>
              <a:t>(স্নাতক) মাদ্রাসা,কাহালু, বগুড়া</a:t>
            </a:r>
            <a:r>
              <a:rPr lang="bn-BD" sz="900" dirty="0" smtClean="0">
                <a:solidFill>
                  <a:schemeClr val="accent2">
                    <a:lumMod val="20000"/>
                    <a:lumOff val="80000"/>
                  </a:schemeClr>
                </a:solidFill>
              </a:rPr>
              <a:t>।</a:t>
            </a:r>
            <a:endParaRPr lang="en-US" sz="900" dirty="0">
              <a:solidFill>
                <a:schemeClr val="accent2">
                  <a:lumMod val="20000"/>
                  <a:lumOff val="80000"/>
                </a:schemeClr>
              </a:solidFill>
            </a:endParaRPr>
          </a:p>
        </p:txBody>
      </p:sp>
    </p:spTree>
    <p:extLst>
      <p:ext uri="{BB962C8B-B14F-4D97-AF65-F5344CB8AC3E}">
        <p14:creationId xmlns:p14="http://schemas.microsoft.com/office/powerpoint/2010/main" val="117093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868362"/>
          </a:xfrm>
          <a:blipFill>
            <a:blip r:embed="rId2"/>
            <a:tile tx="0" ty="0" sx="100000" sy="100000" flip="none" algn="tl"/>
          </a:blipFill>
        </p:spPr>
        <p:txBody>
          <a:bodyPr>
            <a:normAutofit/>
          </a:bodyPr>
          <a:lstStyle/>
          <a:p>
            <a:r>
              <a:rPr lang="ar-SA" sz="2800" u="sng" dirty="0">
                <a:ln>
                  <a:solidFill>
                    <a:srgbClr val="FF0000"/>
                  </a:solidFill>
                </a:ln>
                <a:solidFill>
                  <a:srgbClr val="FF0000"/>
                </a:solidFill>
              </a:rPr>
              <a:t>مضاف اليه</a:t>
            </a:r>
            <a:r>
              <a:rPr lang="en-US" sz="2800" u="sng" dirty="0">
                <a:ln>
                  <a:solidFill>
                    <a:srgbClr val="FF0000"/>
                  </a:solidFill>
                </a:ln>
                <a:solidFill>
                  <a:srgbClr val="FF0000"/>
                </a:solidFill>
              </a:rPr>
              <a:t>  </a:t>
            </a:r>
            <a:r>
              <a:rPr lang="bn-BD" sz="2800" u="sng" dirty="0">
                <a:ln>
                  <a:solidFill>
                    <a:srgbClr val="FF0000"/>
                  </a:solidFill>
                </a:ln>
                <a:solidFill>
                  <a:srgbClr val="FF0000"/>
                </a:solidFill>
              </a:rPr>
              <a:t>এর  হুকুমঃ</a:t>
            </a:r>
            <a:endParaRPr lang="en-US" sz="2800" dirty="0">
              <a:ln>
                <a:solidFill>
                  <a:srgbClr val="FF0000"/>
                </a:solidFill>
              </a:ln>
              <a:solidFill>
                <a:srgbClr val="FF0000"/>
              </a:solidFill>
            </a:endParaRPr>
          </a:p>
        </p:txBody>
      </p:sp>
      <p:sp>
        <p:nvSpPr>
          <p:cNvPr id="3" name="Content Placeholder 2"/>
          <p:cNvSpPr>
            <a:spLocks noGrp="1"/>
          </p:cNvSpPr>
          <p:nvPr>
            <p:ph sz="half" idx="1"/>
          </p:nvPr>
        </p:nvSpPr>
        <p:spPr>
          <a:xfrm>
            <a:off x="152400" y="2438400"/>
            <a:ext cx="8610600" cy="2971800"/>
          </a:xfrm>
          <a:blipFill>
            <a:blip r:embed="rId3"/>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0" indent="0">
              <a:buNone/>
            </a:pPr>
            <a:r>
              <a:rPr lang="bn-BD" sz="4000" dirty="0" smtClean="0"/>
              <a:t>১</a:t>
            </a:r>
            <a:r>
              <a:rPr lang="bn-BD" sz="4000" dirty="0"/>
              <a:t>।</a:t>
            </a:r>
            <a:r>
              <a:rPr lang="bn-BD" sz="4000" u="sng" dirty="0">
                <a:ln>
                  <a:solidFill>
                    <a:srgbClr val="FF0000"/>
                  </a:solidFill>
                </a:ln>
              </a:rPr>
              <a:t> </a:t>
            </a:r>
            <a:r>
              <a:rPr lang="bn-BD" sz="4000" dirty="0">
                <a:ln>
                  <a:solidFill>
                    <a:srgbClr val="FF0000"/>
                  </a:solidFill>
                </a:ln>
              </a:rPr>
              <a:t>বাক্যে  </a:t>
            </a:r>
            <a:r>
              <a:rPr lang="ar-SA" sz="4000" dirty="0">
                <a:ln>
                  <a:solidFill>
                    <a:srgbClr val="FF0000"/>
                  </a:solidFill>
                </a:ln>
              </a:rPr>
              <a:t>مضاف</a:t>
            </a:r>
            <a:r>
              <a:rPr lang="bn-BD" sz="4000" dirty="0">
                <a:ln>
                  <a:solidFill>
                    <a:srgbClr val="FF0000"/>
                  </a:solidFill>
                </a:ln>
              </a:rPr>
              <a:t>আগে বসে আর  </a:t>
            </a:r>
            <a:r>
              <a:rPr lang="ar-SA" sz="4000" dirty="0">
                <a:ln>
                  <a:solidFill>
                    <a:srgbClr val="FF0000"/>
                  </a:solidFill>
                </a:ln>
              </a:rPr>
              <a:t>مضاف اليه</a:t>
            </a:r>
            <a:r>
              <a:rPr lang="bn-BD" sz="4000" dirty="0">
                <a:ln>
                  <a:solidFill>
                    <a:srgbClr val="FF0000"/>
                  </a:solidFill>
                </a:ln>
              </a:rPr>
              <a:t>পরে বসে।</a:t>
            </a:r>
            <a:r>
              <a:rPr lang="en-US" sz="4000" dirty="0"/>
              <a:t/>
            </a:r>
            <a:br>
              <a:rPr lang="en-US" sz="4000" dirty="0"/>
            </a:br>
            <a:r>
              <a:rPr lang="bn-BD" sz="4000" dirty="0"/>
              <a:t>২।</a:t>
            </a:r>
            <a:r>
              <a:rPr lang="bn-BD" sz="4000" dirty="0">
                <a:ln>
                  <a:solidFill>
                    <a:srgbClr val="FF0000"/>
                  </a:solidFill>
                </a:ln>
              </a:rPr>
              <a:t> </a:t>
            </a:r>
            <a:r>
              <a:rPr lang="ar-SA" sz="4000" dirty="0">
                <a:ln>
                  <a:solidFill>
                    <a:srgbClr val="FF0000"/>
                  </a:solidFill>
                </a:ln>
              </a:rPr>
              <a:t>مضاف اليه </a:t>
            </a:r>
            <a:r>
              <a:rPr lang="bn-BD" sz="4000" dirty="0">
                <a:ln>
                  <a:solidFill>
                    <a:srgbClr val="FF0000"/>
                  </a:solidFill>
                </a:ln>
              </a:rPr>
              <a:t>সর্বদা যের বিশিষ্ট হবে</a:t>
            </a:r>
            <a:r>
              <a:rPr lang="bn-BD" sz="4000" dirty="0"/>
              <a:t>। </a:t>
            </a:r>
            <a:r>
              <a:rPr lang="bn-BD" sz="4000" dirty="0" smtClean="0"/>
              <a:t>যেমনঃ</a:t>
            </a:r>
            <a:r>
              <a:rPr lang="ar-SA" sz="4000" dirty="0" smtClean="0"/>
              <a:t>المدرسةُ </a:t>
            </a:r>
            <a:r>
              <a:rPr lang="ar-SA" sz="4000" dirty="0"/>
              <a:t>مركزُ العلمِ ,غلامُ  </a:t>
            </a:r>
            <a:r>
              <a:rPr lang="ar-SA" sz="4000" dirty="0" smtClean="0"/>
              <a:t>زيدٍ  </a:t>
            </a:r>
            <a:endParaRPr lang="en-US" sz="4000" dirty="0"/>
          </a:p>
        </p:txBody>
      </p:sp>
      <p:sp>
        <p:nvSpPr>
          <p:cNvPr id="5" name="Subtitle 2"/>
          <p:cNvSpPr txBox="1">
            <a:spLocks/>
          </p:cNvSpPr>
          <p:nvPr/>
        </p:nvSpPr>
        <p:spPr>
          <a:xfrm>
            <a:off x="7239000" y="6400800"/>
            <a:ext cx="1905000" cy="457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r">
              <a:buNone/>
            </a:pPr>
            <a:r>
              <a:rPr lang="bn-BD" sz="600" dirty="0" smtClean="0">
                <a:solidFill>
                  <a:schemeClr val="accent2">
                    <a:lumMod val="20000"/>
                    <a:lumOff val="80000"/>
                  </a:schemeClr>
                </a:solidFill>
              </a:rPr>
              <a:t>মুহাম্মাদ হাসান মাহমুদ</a:t>
            </a:r>
          </a:p>
          <a:p>
            <a:pPr marL="0" indent="0" algn="r">
              <a:buNone/>
            </a:pPr>
            <a:r>
              <a:rPr lang="bn-BD" sz="600" dirty="0" smtClean="0">
                <a:solidFill>
                  <a:schemeClr val="accent2">
                    <a:lumMod val="20000"/>
                    <a:lumOff val="80000"/>
                  </a:schemeClr>
                </a:solidFill>
              </a:rPr>
              <a:t>প্রভাষক (আরবী)</a:t>
            </a:r>
          </a:p>
          <a:p>
            <a:pPr marL="0" indent="0" algn="r">
              <a:buNone/>
            </a:pPr>
            <a:r>
              <a:rPr lang="bn-BD" sz="600" dirty="0" smtClean="0">
                <a:solidFill>
                  <a:schemeClr val="accent2">
                    <a:lumMod val="20000"/>
                    <a:lumOff val="80000"/>
                  </a:schemeClr>
                </a:solidFill>
              </a:rPr>
              <a:t>বামুজা</a:t>
            </a:r>
            <a:r>
              <a:rPr lang="en-US" sz="600" dirty="0" smtClean="0">
                <a:solidFill>
                  <a:schemeClr val="accent2">
                    <a:lumMod val="20000"/>
                    <a:lumOff val="80000"/>
                  </a:schemeClr>
                </a:solidFill>
              </a:rPr>
              <a:t> </a:t>
            </a:r>
            <a:r>
              <a:rPr lang="bn-BD" sz="600" dirty="0" smtClean="0">
                <a:solidFill>
                  <a:schemeClr val="accent2">
                    <a:lumMod val="20000"/>
                    <a:lumOff val="80000"/>
                  </a:schemeClr>
                </a:solidFill>
              </a:rPr>
              <a:t>সিদ্দিকিয়া </a:t>
            </a:r>
            <a:r>
              <a:rPr lang="bn-BD" sz="600" dirty="0" smtClean="0">
                <a:solidFill>
                  <a:schemeClr val="accent2">
                    <a:lumMod val="20000"/>
                    <a:lumOff val="80000"/>
                  </a:schemeClr>
                </a:solidFill>
              </a:rPr>
              <a:t>(স্নাতক) মাদ্রাসা,কাহালু, বগুড়া</a:t>
            </a:r>
            <a:r>
              <a:rPr lang="bn-BD" sz="900" dirty="0" smtClean="0">
                <a:solidFill>
                  <a:schemeClr val="accent2">
                    <a:lumMod val="20000"/>
                    <a:lumOff val="80000"/>
                  </a:schemeClr>
                </a:solidFill>
              </a:rPr>
              <a:t>।</a:t>
            </a:r>
            <a:endParaRPr lang="en-US" sz="900" dirty="0">
              <a:solidFill>
                <a:schemeClr val="accent2">
                  <a:lumMod val="20000"/>
                  <a:lumOff val="80000"/>
                </a:schemeClr>
              </a:solidFill>
            </a:endParaRPr>
          </a:p>
        </p:txBody>
      </p:sp>
    </p:spTree>
    <p:extLst>
      <p:ext uri="{BB962C8B-B14F-4D97-AF65-F5344CB8AC3E}">
        <p14:creationId xmlns:p14="http://schemas.microsoft.com/office/powerpoint/2010/main" val="1179141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TotalTime>
  <Words>523</Words>
  <Application>Microsoft Office PowerPoint</Application>
  <PresentationFormat>On-screen Show (4:3)</PresentationFormat>
  <Paragraphs>104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بسم الله الرحمن الرحيم</vt:lpstr>
      <vt:lpstr>শিক্ষক পরিচিতি</vt:lpstr>
      <vt:lpstr>PowerPoint Presentation</vt:lpstr>
      <vt:lpstr>PowerPoint Presentation</vt:lpstr>
      <vt:lpstr>تعريف الاضافة</vt:lpstr>
      <vt:lpstr>PowerPoint Presentation</vt:lpstr>
      <vt:lpstr>চেনার উপায়ঃ  ক) আরবী থেকে বাংলায় অনুবাদ করার সময় ২টি   শব্দের মাঝে ‘র’ বা “এর’         আসলে   বুঝতে  হবে শব্দ ২টির মাঝেاضافة  এর সম্পর্ক আছে।   অথবা,  বাংলায় কার বা কিসের প্রশ্নের উত্তর প্রদান  করে।  যেমনঃ   ১ابو زيدٍ   যায়েদের পিতা, এখানে প্রশ্ন হল কার পিতা? ২,غلامُ اسدٍ  আসাদের গোলাম, এখানে প্রশ্ন হল কার   গোলাম? ৩,  طالبُ المدرسةِ মাদরাসার ছাত্র, এখানে প্রশ্ন হল   কিসের ছাত্র? </vt:lpstr>
      <vt:lpstr>১।مضاف  তানবীন মুক্ত হবে , কারন উচ্চারনে সহজ করার জন্য। যেমনঃ,هذا طالبُ العلمِ ,ناصرُ زيدٍ   ابوُ زيدٍ ,شاهدُ الحقِّ   ২।مضاف এর ال বিলুপ্ত হবে। যেমনঃ  المدرسةُ مركزُ العلمِ , الاسلامُ دينُ الاخوّةِ ,الدنياَ  مزرعةُ الاخرةِ    ৩।  مضافএর পূর্বের عامل এর কারনেمضاف  টিতে বিভিন্ন প্রকারاعراب  হয় তথা শেষ অক্ষরের হরকতের পরিবর্তন হয়। যেমনঃكتبتُ بقلمِ خالدٍ ,هذا استاذُ مدرستِنَا ,ان ابا زيدٍ عالمٌ   ৪।تسنية ও  جمعএর শেষেরنون বিলুপ্ত হবে। যেমনঃمدرِّسُو المدرسةِ طيِّبُونَ ,    ৫। مضاف ওمضاف اليه  মিলে একটি পূর্ণবাক্য হয় না , বাক্যের অংশ হয় তাকمركب اضافى  বলে। </vt:lpstr>
      <vt:lpstr>مضاف اليه  এর  হুকুমঃ</vt:lpstr>
      <vt:lpstr>فوئد الاضافة</vt:lpstr>
      <vt:lpstr>PowerPoint Presentation</vt:lpstr>
      <vt:lpstr>PowerPoint Presentation</vt:lpstr>
      <vt:lpstr>PowerPoint Presentation</vt:lpstr>
      <vt:lpstr>PowerPoint Presentation</vt:lpstr>
      <vt:lpstr>الله حافظ     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HASAN</dc:creator>
  <cp:lastModifiedBy>HASAN</cp:lastModifiedBy>
  <cp:revision>13</cp:revision>
  <dcterms:created xsi:type="dcterms:W3CDTF">2006-08-16T00:00:00Z</dcterms:created>
  <dcterms:modified xsi:type="dcterms:W3CDTF">2020-09-01T04:59:36Z</dcterms:modified>
</cp:coreProperties>
</file>