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111E83-E4E4-4DD3-B6A6-312BD35EB8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F0B2E-0A2B-4CFA-B511-EE71AB22F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159B4-BAD7-4AB6-B232-FBD27EEB5939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F189B-BE63-49E8-8593-3354A8840A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E7281-EB5E-4157-8A6F-FEDAE15ED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D357-2A01-49B2-86AC-986DCCBE1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9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C683-6C09-4802-A302-BEE588C0429A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24E3B-DAB3-4BA1-B179-9FF222A4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7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5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1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901D-1317-42AF-8F18-DB857A23DECB}" type="datetimeFigureOut">
              <a:rPr lang="en-US" smtClean="0"/>
              <a:t>01-Sep-20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8D5D-3D8E-4362-919B-67050437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2.xm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slide" Target="slide16.xml"/><Relationship Id="rId7" Type="http://schemas.openxmlformats.org/officeDocument/2006/relationships/image" Target="../media/image20.png"/><Relationship Id="rId12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image" Target="../media/image24.jfif"/><Relationship Id="rId7" Type="http://schemas.openxmlformats.org/officeDocument/2006/relationships/image" Target="../media/image28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fif"/><Relationship Id="rId5" Type="http://schemas.openxmlformats.org/officeDocument/2006/relationships/image" Target="../media/image26.jfif"/><Relationship Id="rId4" Type="http://schemas.openxmlformats.org/officeDocument/2006/relationships/image" Target="../media/image25.png"/><Relationship Id="rId9" Type="http://schemas.openxmlformats.org/officeDocument/2006/relationships/image" Target="../media/image30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image" Target="../media/image24.jfif"/><Relationship Id="rId7" Type="http://schemas.openxmlformats.org/officeDocument/2006/relationships/image" Target="../media/image28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fif"/><Relationship Id="rId5" Type="http://schemas.openxmlformats.org/officeDocument/2006/relationships/image" Target="../media/image26.jfif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5" Type="http://schemas.openxmlformats.org/officeDocument/2006/relationships/slide" Target="slide3.xml"/><Relationship Id="rId1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slide" Target="slide8.xml"/><Relationship Id="rId7" Type="http://schemas.openxmlformats.org/officeDocument/2006/relationships/image" Target="../media/image11.png"/><Relationship Id="rId12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9C6353-1653-49F1-ADE8-2C03F3D8E0D2}"/>
              </a:ext>
            </a:extLst>
          </p:cNvPr>
          <p:cNvGrpSpPr/>
          <p:nvPr/>
        </p:nvGrpSpPr>
        <p:grpSpPr>
          <a:xfrm>
            <a:off x="2016690" y="0"/>
            <a:ext cx="7965510" cy="6858000"/>
            <a:chOff x="3194878" y="878753"/>
            <a:chExt cx="3344904" cy="33449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4878" y="878753"/>
              <a:ext cx="3344904" cy="334490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45258" y="1861943"/>
              <a:ext cx="2844145" cy="12909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সু-স্বাগতম</a:t>
              </a:r>
              <a:endParaRPr lang="en-US" sz="1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7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6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B566FB-4FD4-4C03-BC64-39E5C44BF687}"/>
              </a:ext>
            </a:extLst>
          </p:cNvPr>
          <p:cNvSpPr txBox="1"/>
          <p:nvPr/>
        </p:nvSpPr>
        <p:spPr>
          <a:xfrm>
            <a:off x="2771169" y="2767280"/>
            <a:ext cx="8698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গ্রহ, নক্ষত্র, উপগ্রহ, সুর্য, গ্যালাক্সি তারকারাজি ইত্যাদি থাকে।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6FE76B7-9441-4931-A995-F2B55069A2DF}"/>
              </a:ext>
            </a:extLst>
          </p:cNvPr>
          <p:cNvSpPr/>
          <p:nvPr/>
        </p:nvSpPr>
        <p:spPr>
          <a:xfrm>
            <a:off x="113661" y="583488"/>
            <a:ext cx="4839073" cy="17239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শের কয়েকটি উপাদানের নাম বল।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0DF879-EEA9-44CB-90D2-4ECE68FEA22D}"/>
              </a:ext>
            </a:extLst>
          </p:cNvPr>
          <p:cNvCxnSpPr>
            <a:cxnSpLocks/>
          </p:cNvCxnSpPr>
          <p:nvPr/>
        </p:nvCxnSpPr>
        <p:spPr>
          <a:xfrm flipH="1">
            <a:off x="2878373" y="1118217"/>
            <a:ext cx="1952733" cy="15768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6BF928-D943-47BB-988C-7422D623F85D}"/>
              </a:ext>
            </a:extLst>
          </p:cNvPr>
          <p:cNvCxnSpPr>
            <a:cxnSpLocks/>
          </p:cNvCxnSpPr>
          <p:nvPr/>
        </p:nvCxnSpPr>
        <p:spPr>
          <a:xfrm rot="-2700000" flipH="1">
            <a:off x="3704542" y="1577687"/>
            <a:ext cx="1952733" cy="15768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D3117F-A5C2-443E-BD7A-7FE0658FAD65}"/>
              </a:ext>
            </a:extLst>
          </p:cNvPr>
          <p:cNvCxnSpPr>
            <a:cxnSpLocks/>
          </p:cNvCxnSpPr>
          <p:nvPr/>
        </p:nvCxnSpPr>
        <p:spPr>
          <a:xfrm>
            <a:off x="4831106" y="1126141"/>
            <a:ext cx="2529787" cy="17894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69ED37B-E82D-444D-B4B5-A4125283DE03}"/>
              </a:ext>
            </a:extLst>
          </p:cNvPr>
          <p:cNvSpPr/>
          <p:nvPr/>
        </p:nvSpPr>
        <p:spPr>
          <a:xfrm>
            <a:off x="2063134" y="364474"/>
            <a:ext cx="5329766" cy="1122712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 ব্যাখ্যা করতে পারবে</a:t>
            </a:r>
            <a:endParaRPr lang="en-US" sz="36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50E4F7DC-AF5B-4D97-A5CA-E333CFBC42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7614228"/>
                  </p:ext>
                </p:extLst>
              </p:nvPr>
            </p:nvGraphicFramePr>
            <p:xfrm>
              <a:off x="795053" y="2695073"/>
              <a:ext cx="2706414" cy="1714500"/>
            </p:xfrm>
            <a:graphic>
              <a:graphicData uri="http://schemas.microsoft.com/office/powerpoint/2016/slidezoom">
                <pslz:sldZm>
                  <pslz:sldZmObj sldId="268" cId="643899537">
                    <pslz:zmPr id="{D0164498-F033-4332-8F3B-4033541E1B0D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6414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0E4F7DC-AF5B-4D97-A5CA-E333CFBC42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053" y="2695073"/>
                <a:ext cx="2706414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D0C3E42D-C5D2-4CB0-A606-F179A43C76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3332114"/>
                  </p:ext>
                </p:extLst>
              </p:nvPr>
            </p:nvGraphicFramePr>
            <p:xfrm>
              <a:off x="3742819" y="3711908"/>
              <a:ext cx="2341061" cy="1714500"/>
            </p:xfrm>
            <a:graphic>
              <a:graphicData uri="http://schemas.microsoft.com/office/powerpoint/2016/slidezoom">
                <pslz:sldZm>
                  <pslz:sldZmObj sldId="269" cId="2709527610">
                    <pslz:zmPr id="{B5526A50-D20C-4AF7-8731-C20381C4C0C6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41061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0C3E42D-C5D2-4CB0-A606-F179A43C76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2819" y="3711908"/>
                <a:ext cx="2341061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DA1712DC-DC1F-4BD5-B8C5-38D20C5A679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88426556"/>
                  </p:ext>
                </p:extLst>
              </p:nvPr>
            </p:nvGraphicFramePr>
            <p:xfrm>
              <a:off x="6914426" y="2638719"/>
              <a:ext cx="2710229" cy="1714500"/>
            </p:xfrm>
            <a:graphic>
              <a:graphicData uri="http://schemas.microsoft.com/office/powerpoint/2016/slidezoom">
                <pslz:sldZm>
                  <pslz:sldZmObj sldId="270" cId="4078476880">
                    <pslz:zmPr id="{A9B10BAA-B700-4BBC-AAAA-2365881828DA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10229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A1712DC-DC1F-4BD5-B8C5-38D20C5A67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4426" y="2638719"/>
                <a:ext cx="2710229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1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6E9DF4F-2ABF-4051-855F-FBBCE788AB48}"/>
              </a:ext>
            </a:extLst>
          </p:cNvPr>
          <p:cNvSpPr/>
          <p:nvPr/>
        </p:nvSpPr>
        <p:spPr>
          <a:xfrm>
            <a:off x="905205" y="990502"/>
            <a:ext cx="2495798" cy="1576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FAAEE-6EB5-42AE-A5AE-2A742A5FD5D1}"/>
              </a:ext>
            </a:extLst>
          </p:cNvPr>
          <p:cNvSpPr txBox="1"/>
          <p:nvPr/>
        </p:nvSpPr>
        <p:spPr>
          <a:xfrm>
            <a:off x="2153104" y="3013370"/>
            <a:ext cx="8743880" cy="3170099"/>
          </a:xfrm>
          <a:prstGeom prst="rect">
            <a:avLst/>
          </a:prstGeom>
          <a:noFill/>
          <a:ln w="241300">
            <a:solidFill>
              <a:schemeClr val="accent1">
                <a:alpha val="62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জগতে যা কিছু আছে সবকিছু মিলেই মহাবিশ্ব তৈরি।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পোকামাকড় ও ধুলিকণা থেকে শুরু করে গ্রহ, নক্ষত্র দেখা না দেখা সবকিছু নিয়ে মহাবিশ্ব।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1EC59-5ED0-422C-9100-FFD560CD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33" y="184291"/>
            <a:ext cx="4592998" cy="25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9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FBA5A61-1A16-4855-A52E-9628AC1D377A}"/>
              </a:ext>
            </a:extLst>
          </p:cNvPr>
          <p:cNvSpPr/>
          <p:nvPr/>
        </p:nvSpPr>
        <p:spPr>
          <a:xfrm>
            <a:off x="624623" y="917981"/>
            <a:ext cx="2495798" cy="1576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 বা নক্ষত্রজগৎ কি?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C804A-6087-4934-BDCE-86C81C56F73C}"/>
              </a:ext>
            </a:extLst>
          </p:cNvPr>
          <p:cNvSpPr txBox="1"/>
          <p:nvPr/>
        </p:nvSpPr>
        <p:spPr>
          <a:xfrm>
            <a:off x="3335678" y="3080230"/>
            <a:ext cx="6996224" cy="2554545"/>
          </a:xfrm>
          <a:prstGeom prst="rect">
            <a:avLst/>
          </a:prstGeom>
          <a:noFill/>
          <a:ln w="203200" cmpd="thickThin">
            <a:solidFill>
              <a:schemeClr val="bg1">
                <a:lumMod val="65000"/>
                <a:alpha val="5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উপাদানগুলো কোনো কোনো জায়গায় একটু বেশি জড়ু থাকে। যেসব  জায়গায় পদার্থ বা বস্তু বেশি জড়ো থাকে তাকে বলা গ্যালাক্সি বা নক্ষত্রজগৎ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5179F-2A8A-4AF6-8E44-8FB243C2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204" y="0"/>
            <a:ext cx="4699591" cy="2918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52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5401EFE-8E3E-4222-A4B3-EF840E7E054A}"/>
              </a:ext>
            </a:extLst>
          </p:cNvPr>
          <p:cNvSpPr/>
          <p:nvPr/>
        </p:nvSpPr>
        <p:spPr>
          <a:xfrm>
            <a:off x="416076" y="697831"/>
            <a:ext cx="2495798" cy="157685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মিল্কিওয়ে বা ছায়াপথ কী?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3F775-9D1B-4223-8192-53FF79579D67}"/>
              </a:ext>
            </a:extLst>
          </p:cNvPr>
          <p:cNvSpPr txBox="1"/>
          <p:nvPr/>
        </p:nvSpPr>
        <p:spPr>
          <a:xfrm>
            <a:off x="3220733" y="2628861"/>
            <a:ext cx="6996224" cy="1938992"/>
          </a:xfrm>
          <a:prstGeom prst="rect">
            <a:avLst/>
          </a:prstGeom>
          <a:noFill/>
          <a:ln w="161925">
            <a:solidFill>
              <a:schemeClr val="accent3">
                <a:alpha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গ্যালাক্সি হচ্ছে গ্রহ নক্ষত্রের একটি বৃহৎ দল। আমাদের পৃথিবী যে গ্যালাক্সিতে অবস্থিত তাকে মিল্কিওয়ে বা ছায়াপথ বলে।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7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6DBC70-60F8-4080-A644-43688632FF9F}"/>
              </a:ext>
            </a:extLst>
          </p:cNvPr>
          <p:cNvCxnSpPr>
            <a:cxnSpLocks/>
          </p:cNvCxnSpPr>
          <p:nvPr/>
        </p:nvCxnSpPr>
        <p:spPr>
          <a:xfrm>
            <a:off x="5111913" y="1330119"/>
            <a:ext cx="2978074" cy="71840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C7B540-1E72-407D-9D47-2D440EA1503D}"/>
              </a:ext>
            </a:extLst>
          </p:cNvPr>
          <p:cNvCxnSpPr>
            <a:cxnSpLocks/>
          </p:cNvCxnSpPr>
          <p:nvPr/>
        </p:nvCxnSpPr>
        <p:spPr>
          <a:xfrm>
            <a:off x="4872504" y="1058779"/>
            <a:ext cx="0" cy="26950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E211CA-5308-4612-AD96-894725A5DFA3}"/>
              </a:ext>
            </a:extLst>
          </p:cNvPr>
          <p:cNvCxnSpPr>
            <a:cxnSpLocks/>
          </p:cNvCxnSpPr>
          <p:nvPr/>
        </p:nvCxnSpPr>
        <p:spPr>
          <a:xfrm rot="2700000">
            <a:off x="3919651" y="664095"/>
            <a:ext cx="0" cy="26950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65E601-7BAD-4805-B1EF-694588530093}"/>
              </a:ext>
            </a:extLst>
          </p:cNvPr>
          <p:cNvCxnSpPr>
            <a:cxnSpLocks/>
          </p:cNvCxnSpPr>
          <p:nvPr/>
        </p:nvCxnSpPr>
        <p:spPr>
          <a:xfrm rot="-2700000">
            <a:off x="5825358" y="664095"/>
            <a:ext cx="0" cy="26950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19963C51-B073-4D94-AE94-1117FFB8100D}"/>
              </a:ext>
            </a:extLst>
          </p:cNvPr>
          <p:cNvSpPr/>
          <p:nvPr/>
        </p:nvSpPr>
        <p:spPr>
          <a:xfrm>
            <a:off x="2015007" y="225851"/>
            <a:ext cx="5714995" cy="1375607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গ্রহ উপগ্রহ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FEA044CA-A024-4E0E-9BBA-15E7E3F169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6199367"/>
                  </p:ext>
                </p:extLst>
              </p:nvPr>
            </p:nvGraphicFramePr>
            <p:xfrm>
              <a:off x="886269" y="3036266"/>
              <a:ext cx="2613713" cy="1714500"/>
            </p:xfrm>
            <a:graphic>
              <a:graphicData uri="http://schemas.microsoft.com/office/powerpoint/2016/slidezoom">
                <pslz:sldZm>
                  <pslz:sldZmObj sldId="273" cId="3410098689">
                    <pslz:zmPr id="{77D2D0DE-966B-4E94-BDF1-234A543E246D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3713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EA044CA-A024-4E0E-9BBA-15E7E3F169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269" y="3036266"/>
                <a:ext cx="2613713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69813F77-2A95-4391-81A0-6ED8E95C6A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9560642"/>
                  </p:ext>
                </p:extLst>
              </p:nvPr>
            </p:nvGraphicFramePr>
            <p:xfrm>
              <a:off x="3805057" y="4487930"/>
              <a:ext cx="2613713" cy="1714500"/>
            </p:xfrm>
            <a:graphic>
              <a:graphicData uri="http://schemas.microsoft.com/office/powerpoint/2016/slidezoom">
                <pslz:sldZm>
                  <pslz:sldZmObj sldId="274" cId="3695586306">
                    <pslz:zmPr id="{ED2EF46C-96BF-478A-8385-27E6BB46ADDC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13713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9813F77-2A95-4391-81A0-6ED8E95C6A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5057" y="4487930"/>
                <a:ext cx="2613713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1D18567C-3FE6-42E2-A640-37D8154C70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38353"/>
                  </p:ext>
                </p:extLst>
              </p:nvPr>
            </p:nvGraphicFramePr>
            <p:xfrm>
              <a:off x="6589088" y="3238003"/>
              <a:ext cx="3001799" cy="1714500"/>
            </p:xfrm>
            <a:graphic>
              <a:graphicData uri="http://schemas.microsoft.com/office/powerpoint/2016/slidezoom">
                <pslz:sldZm>
                  <pslz:sldZmObj sldId="275" cId="3673844961">
                    <pslz:zmPr id="{55CCD964-72C0-4A81-9DFA-F9EB61BF4129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01799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D18567C-3FE6-42E2-A640-37D8154C70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9088" y="3238003"/>
                <a:ext cx="3001799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EEDF9930-C18B-4258-BDC7-FF47F62A63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4322030"/>
                  </p:ext>
                </p:extLst>
              </p:nvPr>
            </p:nvGraphicFramePr>
            <p:xfrm>
              <a:off x="8089987" y="1071701"/>
              <a:ext cx="2971799" cy="1714500"/>
            </p:xfrm>
            <a:graphic>
              <a:graphicData uri="http://schemas.microsoft.com/office/powerpoint/2016/slidezoom">
                <pslz:sldZm>
                  <pslz:sldZmObj sldId="277" cId="289401374">
                    <pslz:zmPr id="{F1B6C0AF-1910-422C-B060-CD63B897B915}" returnToParent="0" imageType="cover" transitionDur="1000">
                      <p166:blipFill xmlns:p166="http://schemas.microsoft.com/office/powerpoint/2016/6/main"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71799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EEDF9930-C18B-4258-BDC7-FF47F62A63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9987" y="1071701"/>
                <a:ext cx="2971799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29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08FC828-B194-4BC9-BCC1-806D71E9163F}"/>
              </a:ext>
            </a:extLst>
          </p:cNvPr>
          <p:cNvSpPr/>
          <p:nvPr/>
        </p:nvSpPr>
        <p:spPr>
          <a:xfrm>
            <a:off x="545434" y="888684"/>
            <a:ext cx="2645954" cy="17325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গ্রহ বলতে কী বুঝায়?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42276-704A-4777-8A82-63DC14CD9AEB}"/>
              </a:ext>
            </a:extLst>
          </p:cNvPr>
          <p:cNvSpPr txBox="1"/>
          <p:nvPr/>
        </p:nvSpPr>
        <p:spPr>
          <a:xfrm>
            <a:off x="2211095" y="4443574"/>
            <a:ext cx="8490858" cy="1754326"/>
          </a:xfrm>
          <a:prstGeom prst="rect">
            <a:avLst/>
          </a:prstGeom>
          <a:noFill/>
          <a:ln w="171450">
            <a:solidFill>
              <a:srgbClr val="002060">
                <a:alpha val="69000"/>
              </a:srgb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গ্রহগুলো সূর্যের চারদিকে নিজ নিজ কক্ষপথে ঘুরছে। কোনো কোনো গ্রহের আবার উপগ্রহও রয়েছে। কোনো কোনো গ্রহের একাধিক উপগ্রহও রয়েছে।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64EAFC-8CEC-4DF1-9D28-EB09A39AF2BB}"/>
              </a:ext>
            </a:extLst>
          </p:cNvPr>
          <p:cNvGrpSpPr/>
          <p:nvPr/>
        </p:nvGrpSpPr>
        <p:grpSpPr>
          <a:xfrm>
            <a:off x="3399783" y="527589"/>
            <a:ext cx="6542314" cy="3484083"/>
            <a:chOff x="250371" y="652489"/>
            <a:chExt cx="11296647" cy="582451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966B8FAD-E8C9-4686-8A88-ED6DA51FA89F}"/>
                </a:ext>
              </a:extLst>
            </p:cNvPr>
            <p:cNvSpPr/>
            <p:nvPr/>
          </p:nvSpPr>
          <p:spPr>
            <a:xfrm>
              <a:off x="2911933" y="2277686"/>
              <a:ext cx="782410" cy="781939"/>
            </a:xfrm>
            <a:prstGeom prst="flowChartConnector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438E700-5BB1-467E-A33D-36565AAC950A}"/>
                </a:ext>
              </a:extLst>
            </p:cNvPr>
            <p:cNvSpPr/>
            <p:nvPr/>
          </p:nvSpPr>
          <p:spPr>
            <a:xfrm>
              <a:off x="6498773" y="652489"/>
              <a:ext cx="1567542" cy="1184709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D71161CF-72AC-4EAD-9276-8D4DC0F73AA3}"/>
                </a:ext>
              </a:extLst>
            </p:cNvPr>
            <p:cNvSpPr/>
            <p:nvPr/>
          </p:nvSpPr>
          <p:spPr>
            <a:xfrm>
              <a:off x="2193471" y="2133600"/>
              <a:ext cx="7788728" cy="2699474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B82A5F-F81A-41B3-8E1F-FCED682421BE}"/>
                </a:ext>
              </a:extLst>
            </p:cNvPr>
            <p:cNvGrpSpPr/>
            <p:nvPr/>
          </p:nvGrpSpPr>
          <p:grpSpPr>
            <a:xfrm>
              <a:off x="2941865" y="2481943"/>
              <a:ext cx="6308270" cy="1883228"/>
              <a:chOff x="2941865" y="239485"/>
              <a:chExt cx="6308270" cy="6368144"/>
            </a:xfrm>
          </p:grpSpPr>
          <p:sp>
            <p:nvSpPr>
              <p:cNvPr id="18" name="Sun 17">
                <a:extLst>
                  <a:ext uri="{FF2B5EF4-FFF2-40B4-BE49-F238E27FC236}">
                    <a16:creationId xmlns:a16="http://schemas.microsoft.com/office/drawing/2014/main" id="{9046FF44-9A75-47A6-94BA-4BD33DFD6892}"/>
                  </a:ext>
                </a:extLst>
              </p:cNvPr>
              <p:cNvSpPr/>
              <p:nvPr/>
            </p:nvSpPr>
            <p:spPr>
              <a:xfrm>
                <a:off x="5774872" y="3167743"/>
                <a:ext cx="582386" cy="511628"/>
              </a:xfrm>
              <a:prstGeom prst="sun">
                <a:avLst>
                  <a:gd name="adj" fmla="val 32477"/>
                </a:avLst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7F120CE6-67A2-4AD2-8353-08E00F20F687}"/>
                  </a:ext>
                </a:extLst>
              </p:cNvPr>
              <p:cNvSpPr/>
              <p:nvPr/>
            </p:nvSpPr>
            <p:spPr>
              <a:xfrm>
                <a:off x="5404760" y="2715985"/>
                <a:ext cx="1322610" cy="1415144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96A294D3-6CBE-452F-BD44-2CCBF3D24F74}"/>
                  </a:ext>
                </a:extLst>
              </p:cNvPr>
              <p:cNvSpPr/>
              <p:nvPr/>
            </p:nvSpPr>
            <p:spPr>
              <a:xfrm>
                <a:off x="4849586" y="1932750"/>
                <a:ext cx="2432958" cy="2748105"/>
              </a:xfrm>
              <a:prstGeom prst="flowChartConnector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9332C259-051A-42CA-9D07-DF93C6564A53}"/>
                  </a:ext>
                </a:extLst>
              </p:cNvPr>
              <p:cNvSpPr/>
              <p:nvPr/>
            </p:nvSpPr>
            <p:spPr>
              <a:xfrm>
                <a:off x="4267200" y="1578428"/>
                <a:ext cx="3657600" cy="3690258"/>
              </a:xfrm>
              <a:prstGeom prst="flowChartConnector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0861CA94-8E7B-4E04-A3C5-DCDA164811A3}"/>
                  </a:ext>
                </a:extLst>
              </p:cNvPr>
              <p:cNvSpPr/>
              <p:nvPr/>
            </p:nvSpPr>
            <p:spPr>
              <a:xfrm>
                <a:off x="3521530" y="870857"/>
                <a:ext cx="5089070" cy="5105400"/>
              </a:xfrm>
              <a:prstGeom prst="flowChartConnector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A3583707-120F-40B2-B6DF-5DAA83E10CF3}"/>
                  </a:ext>
                </a:extLst>
              </p:cNvPr>
              <p:cNvSpPr/>
              <p:nvPr/>
            </p:nvSpPr>
            <p:spPr>
              <a:xfrm>
                <a:off x="2941865" y="239485"/>
                <a:ext cx="6308270" cy="6368144"/>
              </a:xfrm>
              <a:prstGeom prst="flowChartConnector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31560B11-A36E-4B2B-8D69-53595B39E88C}"/>
                </a:ext>
              </a:extLst>
            </p:cNvPr>
            <p:cNvSpPr/>
            <p:nvPr/>
          </p:nvSpPr>
          <p:spPr>
            <a:xfrm>
              <a:off x="6932840" y="2823140"/>
              <a:ext cx="446314" cy="457200"/>
            </a:xfrm>
            <a:prstGeom prst="flowChartConnector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2E0C5089-5DB4-4732-BC7C-D5C9F5F5FCFE}"/>
                </a:ext>
              </a:extLst>
            </p:cNvPr>
            <p:cNvSpPr/>
            <p:nvPr/>
          </p:nvSpPr>
          <p:spPr>
            <a:xfrm>
              <a:off x="4165146" y="2982686"/>
              <a:ext cx="587830" cy="631372"/>
            </a:xfrm>
            <a:prstGeom prst="flowChartConnector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D298E5F-ED8A-41B7-9D77-B1AC49826ACB}"/>
                </a:ext>
              </a:extLst>
            </p:cNvPr>
            <p:cNvSpPr/>
            <p:nvPr/>
          </p:nvSpPr>
          <p:spPr>
            <a:xfrm>
              <a:off x="8127544" y="2765054"/>
              <a:ext cx="579666" cy="573371"/>
            </a:xfrm>
            <a:prstGeom prst="flowChartConnector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80A566AA-377F-49E5-AF33-BD71028A28E1}"/>
                </a:ext>
              </a:extLst>
            </p:cNvPr>
            <p:cNvSpPr/>
            <p:nvPr/>
          </p:nvSpPr>
          <p:spPr>
            <a:xfrm>
              <a:off x="5404760" y="3840258"/>
              <a:ext cx="1246414" cy="1317019"/>
            </a:xfrm>
            <a:prstGeom prst="flowChartConnector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8D5DFF5B-B5F9-4768-9355-01BFBCD6C530}"/>
                </a:ext>
              </a:extLst>
            </p:cNvPr>
            <p:cNvSpPr/>
            <p:nvPr/>
          </p:nvSpPr>
          <p:spPr>
            <a:xfrm>
              <a:off x="1649182" y="1655788"/>
              <a:ext cx="8986158" cy="3852384"/>
            </a:xfrm>
            <a:prstGeom prst="flowChartConnector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54E87679-8CBB-47A5-869C-696008B40C91}"/>
                </a:ext>
              </a:extLst>
            </p:cNvPr>
            <p:cNvSpPr/>
            <p:nvPr/>
          </p:nvSpPr>
          <p:spPr>
            <a:xfrm>
              <a:off x="1023257" y="1263249"/>
              <a:ext cx="10221686" cy="4942262"/>
            </a:xfrm>
            <a:prstGeom prst="flowChartConnector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905828F1-34F2-4B9F-A713-AC6D16F86B1D}"/>
                </a:ext>
              </a:extLst>
            </p:cNvPr>
            <p:cNvSpPr/>
            <p:nvPr/>
          </p:nvSpPr>
          <p:spPr>
            <a:xfrm>
              <a:off x="8036377" y="5230080"/>
              <a:ext cx="762000" cy="729342"/>
            </a:xfrm>
            <a:prstGeom prst="flowChartConnector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1F24612D-DB9C-4399-8627-19581BEE5A43}"/>
                </a:ext>
              </a:extLst>
            </p:cNvPr>
            <p:cNvSpPr/>
            <p:nvPr/>
          </p:nvSpPr>
          <p:spPr>
            <a:xfrm>
              <a:off x="737504" y="991759"/>
              <a:ext cx="10809514" cy="5485240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D25604F4-84E8-43E1-BE77-0130DC7DB2F1}"/>
                </a:ext>
              </a:extLst>
            </p:cNvPr>
            <p:cNvSpPr/>
            <p:nvPr/>
          </p:nvSpPr>
          <p:spPr>
            <a:xfrm>
              <a:off x="250371" y="3633310"/>
              <a:ext cx="783771" cy="783771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009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42276-704A-4777-8A82-63DC14CD9AEB}"/>
              </a:ext>
            </a:extLst>
          </p:cNvPr>
          <p:cNvSpPr txBox="1"/>
          <p:nvPr/>
        </p:nvSpPr>
        <p:spPr>
          <a:xfrm>
            <a:off x="2331835" y="3053729"/>
            <a:ext cx="8490858" cy="1200329"/>
          </a:xfrm>
          <a:prstGeom prst="rect">
            <a:avLst/>
          </a:prstGeom>
          <a:noFill/>
          <a:ln w="155575" cmpd="dbl">
            <a:solidFill>
              <a:schemeClr val="accent2">
                <a:alpha val="87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৮টি গ্রহ রয়েছে। এদের একাধিক উপগ্রহ রয়েছে। উপগ্রহগুলো তার গ্রহকে কেন্দ্র করে ঘুরছে।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5C4D946-FAEA-42BF-8188-A56C3EE8A4CF}"/>
              </a:ext>
            </a:extLst>
          </p:cNvPr>
          <p:cNvSpPr/>
          <p:nvPr/>
        </p:nvSpPr>
        <p:spPr>
          <a:xfrm>
            <a:off x="260895" y="524823"/>
            <a:ext cx="2645954" cy="17325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গ্রহ কয়টি?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8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E134575-0B6B-4EF3-9B49-094717A2341C}"/>
              </a:ext>
            </a:extLst>
          </p:cNvPr>
          <p:cNvSpPr/>
          <p:nvPr/>
        </p:nvSpPr>
        <p:spPr>
          <a:xfrm>
            <a:off x="423319" y="461915"/>
            <a:ext cx="2865314" cy="208878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 বলতে কী বুঝায়?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6BB3C-B91A-4EC7-8D67-B8BE2405F3D4}"/>
              </a:ext>
            </a:extLst>
          </p:cNvPr>
          <p:cNvSpPr txBox="1"/>
          <p:nvPr/>
        </p:nvSpPr>
        <p:spPr>
          <a:xfrm>
            <a:off x="3288633" y="4370671"/>
            <a:ext cx="849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 সম্প্রসারনশীল। উপগ্রগুলো গ্রহকে কেন্দ্র করে চার দিকে ঘুরতে থাকে। আমাদের পৃথিবীর একটি উপগ্রহ রয়েছে যার নাম হচ্ছে চাঁদ। চাঁদ পৃথিবীর চারদিকে ঘুরতে থাকে। চাঁদের নিজের কোনো আলো নাই।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957410-90EB-4C56-991F-458494F1B497}"/>
              </a:ext>
            </a:extLst>
          </p:cNvPr>
          <p:cNvGrpSpPr/>
          <p:nvPr/>
        </p:nvGrpSpPr>
        <p:grpSpPr>
          <a:xfrm>
            <a:off x="3792246" y="761885"/>
            <a:ext cx="3741816" cy="2906602"/>
            <a:chOff x="250371" y="652489"/>
            <a:chExt cx="11296647" cy="5824510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8633055-5989-40EE-9431-5C97D2E76A44}"/>
                </a:ext>
              </a:extLst>
            </p:cNvPr>
            <p:cNvSpPr/>
            <p:nvPr/>
          </p:nvSpPr>
          <p:spPr>
            <a:xfrm>
              <a:off x="2911933" y="2277686"/>
              <a:ext cx="782410" cy="781939"/>
            </a:xfrm>
            <a:prstGeom prst="flowChartConnector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F647E1DE-A279-45C2-A002-DAE96E0BA20B}"/>
                </a:ext>
              </a:extLst>
            </p:cNvPr>
            <p:cNvSpPr/>
            <p:nvPr/>
          </p:nvSpPr>
          <p:spPr>
            <a:xfrm>
              <a:off x="6498773" y="652489"/>
              <a:ext cx="1567542" cy="1184709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30A6958B-246C-4D15-9037-A3ADFDDA4EF8}"/>
                </a:ext>
              </a:extLst>
            </p:cNvPr>
            <p:cNvSpPr/>
            <p:nvPr/>
          </p:nvSpPr>
          <p:spPr>
            <a:xfrm>
              <a:off x="2193471" y="2133600"/>
              <a:ext cx="7788728" cy="2699474"/>
            </a:xfrm>
            <a:prstGeom prst="flowChartConnector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0C4CA1-9297-49FD-9879-CE73AD0F650E}"/>
                </a:ext>
              </a:extLst>
            </p:cNvPr>
            <p:cNvGrpSpPr/>
            <p:nvPr/>
          </p:nvGrpSpPr>
          <p:grpSpPr>
            <a:xfrm>
              <a:off x="2941865" y="2481943"/>
              <a:ext cx="6308270" cy="1883228"/>
              <a:chOff x="2941865" y="239485"/>
              <a:chExt cx="6308270" cy="6368144"/>
            </a:xfrm>
          </p:grpSpPr>
          <p:sp>
            <p:nvSpPr>
              <p:cNvPr id="21" name="Sun 20">
                <a:extLst>
                  <a:ext uri="{FF2B5EF4-FFF2-40B4-BE49-F238E27FC236}">
                    <a16:creationId xmlns:a16="http://schemas.microsoft.com/office/drawing/2014/main" id="{3AA2BF63-53EC-42B1-AEB2-C76371076592}"/>
                  </a:ext>
                </a:extLst>
              </p:cNvPr>
              <p:cNvSpPr/>
              <p:nvPr/>
            </p:nvSpPr>
            <p:spPr>
              <a:xfrm>
                <a:off x="5774872" y="3167743"/>
                <a:ext cx="582386" cy="511628"/>
              </a:xfrm>
              <a:prstGeom prst="sun">
                <a:avLst>
                  <a:gd name="adj" fmla="val 32477"/>
                </a:avLst>
              </a:pr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F482E19E-1412-45BC-BCC3-332EE60CB465}"/>
                  </a:ext>
                </a:extLst>
              </p:cNvPr>
              <p:cNvSpPr/>
              <p:nvPr/>
            </p:nvSpPr>
            <p:spPr>
              <a:xfrm>
                <a:off x="5404760" y="2715985"/>
                <a:ext cx="1322610" cy="1415144"/>
              </a:xfrm>
              <a:prstGeom prst="flowChartConnector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F4B1BAD-40F4-4FFF-AE62-EB7DFC5E1EB6}"/>
                  </a:ext>
                </a:extLst>
              </p:cNvPr>
              <p:cNvSpPr/>
              <p:nvPr/>
            </p:nvSpPr>
            <p:spPr>
              <a:xfrm>
                <a:off x="4849586" y="1932750"/>
                <a:ext cx="2432958" cy="2748105"/>
              </a:xfrm>
              <a:prstGeom prst="flowChartConnector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3649CAEE-3177-47BD-B1B3-19145AC29E98}"/>
                  </a:ext>
                </a:extLst>
              </p:cNvPr>
              <p:cNvSpPr/>
              <p:nvPr/>
            </p:nvSpPr>
            <p:spPr>
              <a:xfrm>
                <a:off x="4267200" y="1578428"/>
                <a:ext cx="3657600" cy="3690258"/>
              </a:xfrm>
              <a:prstGeom prst="flowChartConnector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BBD4E197-EBE9-4646-AF41-271C4DE008C4}"/>
                  </a:ext>
                </a:extLst>
              </p:cNvPr>
              <p:cNvSpPr/>
              <p:nvPr/>
            </p:nvSpPr>
            <p:spPr>
              <a:xfrm>
                <a:off x="3521530" y="870857"/>
                <a:ext cx="5089070" cy="5105400"/>
              </a:xfrm>
              <a:prstGeom prst="flowChartConnector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5E4589A7-318E-4300-96AC-A3D9D16D8894}"/>
                  </a:ext>
                </a:extLst>
              </p:cNvPr>
              <p:cNvSpPr/>
              <p:nvPr/>
            </p:nvSpPr>
            <p:spPr>
              <a:xfrm>
                <a:off x="2941865" y="239485"/>
                <a:ext cx="6308270" cy="6368144"/>
              </a:xfrm>
              <a:prstGeom prst="flowChartConnector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70D5814B-F51F-4CA1-9857-BA24CBB6DF17}"/>
                </a:ext>
              </a:extLst>
            </p:cNvPr>
            <p:cNvSpPr/>
            <p:nvPr/>
          </p:nvSpPr>
          <p:spPr>
            <a:xfrm>
              <a:off x="6932840" y="2823140"/>
              <a:ext cx="446314" cy="457200"/>
            </a:xfrm>
            <a:prstGeom prst="flowChartConnector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B98F67-C8FA-40DC-84C6-A518E8ED591D}"/>
                </a:ext>
              </a:extLst>
            </p:cNvPr>
            <p:cNvSpPr/>
            <p:nvPr/>
          </p:nvSpPr>
          <p:spPr>
            <a:xfrm>
              <a:off x="4165146" y="2982686"/>
              <a:ext cx="587830" cy="631372"/>
            </a:xfrm>
            <a:prstGeom prst="flowChartConnector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A789BC11-9C53-4F9C-8AE7-3CC143B1BE27}"/>
                </a:ext>
              </a:extLst>
            </p:cNvPr>
            <p:cNvSpPr/>
            <p:nvPr/>
          </p:nvSpPr>
          <p:spPr>
            <a:xfrm>
              <a:off x="8127544" y="2765054"/>
              <a:ext cx="579666" cy="573371"/>
            </a:xfrm>
            <a:prstGeom prst="flowChartConnector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A0B16F9-4C11-4960-8F42-C88FFE91D268}"/>
                </a:ext>
              </a:extLst>
            </p:cNvPr>
            <p:cNvSpPr/>
            <p:nvPr/>
          </p:nvSpPr>
          <p:spPr>
            <a:xfrm>
              <a:off x="5404760" y="3840258"/>
              <a:ext cx="1246414" cy="1317019"/>
            </a:xfrm>
            <a:prstGeom prst="flowChartConnector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5D63F8F-ABB2-42C9-82CB-73623EBD028F}"/>
                </a:ext>
              </a:extLst>
            </p:cNvPr>
            <p:cNvSpPr/>
            <p:nvPr/>
          </p:nvSpPr>
          <p:spPr>
            <a:xfrm>
              <a:off x="1649182" y="1655788"/>
              <a:ext cx="8986158" cy="3852384"/>
            </a:xfrm>
            <a:prstGeom prst="flowChartConnector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71FC31E0-10F7-49EE-8C2C-E50F51C12AA9}"/>
                </a:ext>
              </a:extLst>
            </p:cNvPr>
            <p:cNvSpPr/>
            <p:nvPr/>
          </p:nvSpPr>
          <p:spPr>
            <a:xfrm>
              <a:off x="1023257" y="1263249"/>
              <a:ext cx="10221686" cy="4942262"/>
            </a:xfrm>
            <a:prstGeom prst="flowChartConnector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BF1B616-CFF9-44FE-8D7A-5F9896CA575F}"/>
                </a:ext>
              </a:extLst>
            </p:cNvPr>
            <p:cNvSpPr/>
            <p:nvPr/>
          </p:nvSpPr>
          <p:spPr>
            <a:xfrm>
              <a:off x="8036377" y="5230080"/>
              <a:ext cx="762000" cy="729342"/>
            </a:xfrm>
            <a:prstGeom prst="flowChartConnector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9637EF77-0E9B-4313-93C0-B969F85668D0}"/>
                </a:ext>
              </a:extLst>
            </p:cNvPr>
            <p:cNvSpPr/>
            <p:nvPr/>
          </p:nvSpPr>
          <p:spPr>
            <a:xfrm>
              <a:off x="737504" y="991759"/>
              <a:ext cx="10809514" cy="5485240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3F247C0F-C901-4F9A-95E0-47B9C4F287A5}"/>
                </a:ext>
              </a:extLst>
            </p:cNvPr>
            <p:cNvSpPr/>
            <p:nvPr/>
          </p:nvSpPr>
          <p:spPr>
            <a:xfrm>
              <a:off x="250371" y="3633310"/>
              <a:ext cx="783771" cy="783771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8172F34-B4BE-44D1-94C3-BBA6529588DF}"/>
              </a:ext>
            </a:extLst>
          </p:cNvPr>
          <p:cNvSpPr/>
          <p:nvPr/>
        </p:nvSpPr>
        <p:spPr>
          <a:xfrm>
            <a:off x="8162057" y="237435"/>
            <a:ext cx="3091542" cy="3374572"/>
          </a:xfrm>
          <a:prstGeom prst="flowChartConnec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D7153B77-285A-4964-B3A3-773EADC8D226}"/>
              </a:ext>
            </a:extLst>
          </p:cNvPr>
          <p:cNvSpPr/>
          <p:nvPr/>
        </p:nvSpPr>
        <p:spPr>
          <a:xfrm>
            <a:off x="9418755" y="1664180"/>
            <a:ext cx="578146" cy="521082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399CFBC-98A5-4BD2-8C52-4255B4457855}"/>
              </a:ext>
            </a:extLst>
          </p:cNvPr>
          <p:cNvGrpSpPr/>
          <p:nvPr/>
        </p:nvGrpSpPr>
        <p:grpSpPr>
          <a:xfrm rot="3240407">
            <a:off x="9510593" y="307023"/>
            <a:ext cx="533136" cy="3402118"/>
            <a:chOff x="9688286" y="500744"/>
            <a:chExt cx="990600" cy="910045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98201B2-2C96-4BBA-B6D4-8CA536B30856}"/>
                </a:ext>
              </a:extLst>
            </p:cNvPr>
            <p:cNvGrpSpPr/>
            <p:nvPr/>
          </p:nvGrpSpPr>
          <p:grpSpPr>
            <a:xfrm>
              <a:off x="9688286" y="500744"/>
              <a:ext cx="990600" cy="4550228"/>
              <a:chOff x="9688286" y="500744"/>
              <a:chExt cx="990600" cy="4550228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00DFEEF-B027-4179-9BFA-F11CF9101A86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9C9DB901-F139-4756-BE3C-4E91230FD623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D62515-5301-4D66-BAE3-71DF5853F9BC}"/>
                </a:ext>
              </a:extLst>
            </p:cNvPr>
            <p:cNvGrpSpPr/>
            <p:nvPr/>
          </p:nvGrpSpPr>
          <p:grpSpPr>
            <a:xfrm rot="10800000">
              <a:off x="9688286" y="5050972"/>
              <a:ext cx="990600" cy="4550228"/>
              <a:chOff x="9688286" y="500744"/>
              <a:chExt cx="990600" cy="455022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966923-A82B-462D-820B-5584CF9C22FF}"/>
                  </a:ext>
                </a:extLst>
              </p:cNvPr>
              <p:cNvSpPr/>
              <p:nvPr/>
            </p:nvSpPr>
            <p:spPr>
              <a:xfrm>
                <a:off x="9688286" y="936172"/>
                <a:ext cx="990600" cy="411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924059C0-EDC8-4615-971E-6E5CFEECED20}"/>
                  </a:ext>
                </a:extLst>
              </p:cNvPr>
              <p:cNvSpPr/>
              <p:nvPr/>
            </p:nvSpPr>
            <p:spPr>
              <a:xfrm>
                <a:off x="9720944" y="500744"/>
                <a:ext cx="957942" cy="870856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38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A6BB3C-B91A-4EC7-8D67-B8BE2405F3D4}"/>
              </a:ext>
            </a:extLst>
          </p:cNvPr>
          <p:cNvSpPr txBox="1"/>
          <p:nvPr/>
        </p:nvSpPr>
        <p:spPr>
          <a:xfrm>
            <a:off x="2228765" y="3013501"/>
            <a:ext cx="8490858" cy="830997"/>
          </a:xfrm>
          <a:prstGeom prst="rect">
            <a:avLst/>
          </a:prstGeom>
          <a:noFill/>
          <a:ln w="298450">
            <a:solidFill>
              <a:srgbClr val="00B0F0">
                <a:alpha val="57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সৌরগজগতের একটি ডায়াগ্রাম অংকন কর।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E4A41529-67DD-4F64-A336-0CB54A83EC4F}"/>
              </a:ext>
            </a:extLst>
          </p:cNvPr>
          <p:cNvSpPr/>
          <p:nvPr/>
        </p:nvSpPr>
        <p:spPr>
          <a:xfrm>
            <a:off x="416380" y="641162"/>
            <a:ext cx="2839080" cy="163654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B31659-95DB-4A34-98FE-9BF611CA272C}"/>
              </a:ext>
            </a:extLst>
          </p:cNvPr>
          <p:cNvCxnSpPr>
            <a:cxnSpLocks/>
          </p:cNvCxnSpPr>
          <p:nvPr/>
        </p:nvCxnSpPr>
        <p:spPr>
          <a:xfrm>
            <a:off x="6052424" y="2367687"/>
            <a:ext cx="2691303" cy="5155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23D09C-6C00-4F82-8BEE-4A2B486295EE}"/>
              </a:ext>
            </a:extLst>
          </p:cNvPr>
          <p:cNvCxnSpPr>
            <a:cxnSpLocks/>
          </p:cNvCxnSpPr>
          <p:nvPr/>
        </p:nvCxnSpPr>
        <p:spPr>
          <a:xfrm rot="2700000">
            <a:off x="5511492" y="3255309"/>
            <a:ext cx="2691303" cy="5155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392998-21CE-4B48-8E35-EF04DB4338A2}"/>
              </a:ext>
            </a:extLst>
          </p:cNvPr>
          <p:cNvCxnSpPr>
            <a:cxnSpLocks/>
          </p:cNvCxnSpPr>
          <p:nvPr/>
        </p:nvCxnSpPr>
        <p:spPr>
          <a:xfrm rot="5400000">
            <a:off x="4436305" y="3260329"/>
            <a:ext cx="2691303" cy="5155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782E60-18C8-4E37-9412-784DC7947B00}"/>
              </a:ext>
            </a:extLst>
          </p:cNvPr>
          <p:cNvCxnSpPr>
            <a:cxnSpLocks/>
          </p:cNvCxnSpPr>
          <p:nvPr/>
        </p:nvCxnSpPr>
        <p:spPr>
          <a:xfrm rot="7800000">
            <a:off x="3624846" y="2997313"/>
            <a:ext cx="2691303" cy="5155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C6353-1653-49F1-ADE8-2C03F3D8E0D2}"/>
              </a:ext>
            </a:extLst>
          </p:cNvPr>
          <p:cNvGrpSpPr/>
          <p:nvPr/>
        </p:nvGrpSpPr>
        <p:grpSpPr>
          <a:xfrm>
            <a:off x="4283450" y="0"/>
            <a:ext cx="3344904" cy="3344904"/>
            <a:chOff x="3194878" y="878753"/>
            <a:chExt cx="3344904" cy="33449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4878" y="878753"/>
              <a:ext cx="3344904" cy="334490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65342" y="1766375"/>
              <a:ext cx="280397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সু-স্বাগতম</a:t>
              </a:r>
              <a:endPara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901BE200-2D09-4683-B15A-3BC352D68435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388680" y="3802961"/>
              <a:ext cx="1782401" cy="1714500"/>
            </p:xfrm>
            <a:graphic>
              <a:graphicData uri="http://schemas.microsoft.com/office/powerpoint/2016/slidezoom">
                <pslz:sldZm>
                  <pslz:sldZmObj sldId="257" cId="1798948989">
                    <pslz:zmPr id="{9F0F40E8-8AE7-4747-81D4-62A6CBF2CA04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82401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01BE200-2D09-4683-B15A-3BC352D684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680" y="3802961"/>
                <a:ext cx="1782401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15EF4B49-668B-4B99-8760-7C6E2C1A8746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635796" y="4875376"/>
              <a:ext cx="1776743" cy="1714500"/>
            </p:xfrm>
            <a:graphic>
              <a:graphicData uri="http://schemas.microsoft.com/office/powerpoint/2016/slidezoom">
                <pslz:sldZm>
                  <pslz:sldZmObj sldId="258" cId="1676463446">
                    <pslz:zmPr id="{C5B92872-8381-4065-BD1A-40744907CE6D}" returnToParent="0" imageType="cover" transitionDur="1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6743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5EF4B49-668B-4B99-8760-7C6E2C1A87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5796" y="4875376"/>
                <a:ext cx="1776743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DD050F2D-70CC-403E-BA43-B77B395BAA44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357887" y="4519172"/>
              <a:ext cx="1782401" cy="1714500"/>
            </p:xfrm>
            <a:graphic>
              <a:graphicData uri="http://schemas.microsoft.com/office/powerpoint/2016/slidezoom">
                <pslz:sldZm>
                  <pslz:sldZmObj sldId="259" cId="3692832638">
                    <pslz:zmPr id="{A2EC26C1-3D71-418D-9E2B-CD168CC8EC8B}" returnToParent="0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82401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DD050F2D-70CC-403E-BA43-B77B395BAA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7887" y="4519172"/>
                <a:ext cx="1782401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A3316253-66FC-4A38-A676-E43F0E096D82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757518" y="2367687"/>
              <a:ext cx="1782401" cy="1714500"/>
            </p:xfrm>
            <a:graphic>
              <a:graphicData uri="http://schemas.microsoft.com/office/powerpoint/2016/slidezoom">
                <pslz:sldZm>
                  <pslz:sldZmObj sldId="260" cId="1048964418">
                    <pslz:zmPr id="{DD5FAF27-2C4F-461D-ADAC-09E4F6D29024}" returnToParent="0" imageType="cover" transitionDur="100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82401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A3316253-66FC-4A38-A676-E43F0E096D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7518" y="2367687"/>
                <a:ext cx="1782401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7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16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70D8BD1-B61D-4668-B252-BD81EC06277B}"/>
              </a:ext>
            </a:extLst>
          </p:cNvPr>
          <p:cNvSpPr/>
          <p:nvPr/>
        </p:nvSpPr>
        <p:spPr>
          <a:xfrm>
            <a:off x="625641" y="1191126"/>
            <a:ext cx="9801727" cy="4475747"/>
          </a:xfrm>
          <a:prstGeom prst="cloud">
            <a:avLst/>
          </a:prstGeom>
          <a:solidFill>
            <a:schemeClr val="tx1"/>
          </a:solidFill>
          <a:ln w="701675" cmpd="thinThick">
            <a:solidFill>
              <a:srgbClr val="00B0F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5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025D570-91A2-4DB9-9E6D-4307D15CE3A7}"/>
              </a:ext>
            </a:extLst>
          </p:cNvPr>
          <p:cNvSpPr/>
          <p:nvPr/>
        </p:nvSpPr>
        <p:spPr>
          <a:xfrm>
            <a:off x="1367250" y="1236293"/>
            <a:ext cx="1915886" cy="184703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0842AC2-AD4E-40C8-9FED-B613E99B8587}"/>
              </a:ext>
            </a:extLst>
          </p:cNvPr>
          <p:cNvSpPr/>
          <p:nvPr/>
        </p:nvSpPr>
        <p:spPr>
          <a:xfrm>
            <a:off x="3283136" y="2159812"/>
            <a:ext cx="7541613" cy="4023274"/>
          </a:xfrm>
          <a:prstGeom prst="cloud">
            <a:avLst/>
          </a:prstGeom>
          <a:solidFill>
            <a:srgbClr val="00B050"/>
          </a:solidFill>
          <a:ln w="276225">
            <a:solidFill>
              <a:schemeClr val="accent2"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ফেরদৌস ওয়াহিদ 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4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C0842AC2-AD4E-40C8-9FED-B613E99B8587}"/>
              </a:ext>
            </a:extLst>
          </p:cNvPr>
          <p:cNvSpPr/>
          <p:nvPr/>
        </p:nvSpPr>
        <p:spPr>
          <a:xfrm>
            <a:off x="3283136" y="2159812"/>
            <a:ext cx="7541613" cy="4023274"/>
          </a:xfrm>
          <a:prstGeom prst="cloud">
            <a:avLst/>
          </a:prstGeom>
          <a:solidFill>
            <a:srgbClr val="00B050"/>
          </a:solidFill>
          <a:ln w="276225">
            <a:solidFill>
              <a:srgbClr val="00B0F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অষ্টম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মহাকাশ ও উপগ্রহ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1BF10E6-5C7E-4559-B1EC-AA6EA41362BC}"/>
              </a:ext>
            </a:extLst>
          </p:cNvPr>
          <p:cNvSpPr/>
          <p:nvPr/>
        </p:nvSpPr>
        <p:spPr>
          <a:xfrm>
            <a:off x="537086" y="891205"/>
            <a:ext cx="1915886" cy="184703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6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35EFF04-E161-4F7C-A476-14A2DF66BB0B}"/>
              </a:ext>
            </a:extLst>
          </p:cNvPr>
          <p:cNvSpPr/>
          <p:nvPr/>
        </p:nvSpPr>
        <p:spPr>
          <a:xfrm>
            <a:off x="487689" y="674292"/>
            <a:ext cx="1915886" cy="184703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DFE67B-8BC7-41C8-BD37-83F99E86692A}"/>
              </a:ext>
            </a:extLst>
          </p:cNvPr>
          <p:cNvGrpSpPr/>
          <p:nvPr/>
        </p:nvGrpSpPr>
        <p:grpSpPr>
          <a:xfrm>
            <a:off x="2993572" y="1075296"/>
            <a:ext cx="5747658" cy="4023274"/>
            <a:chOff x="4278086" y="1597811"/>
            <a:chExt cx="5747658" cy="4023274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C0842AC2-AD4E-40C8-9FED-B613E99B8587}"/>
                </a:ext>
              </a:extLst>
            </p:cNvPr>
            <p:cNvSpPr/>
            <p:nvPr/>
          </p:nvSpPr>
          <p:spPr>
            <a:xfrm>
              <a:off x="4278086" y="1597811"/>
              <a:ext cx="5747658" cy="4023274"/>
            </a:xfrm>
            <a:prstGeom prst="cloud">
              <a:avLst/>
            </a:prstGeom>
            <a:solidFill>
              <a:srgbClr val="00B050"/>
            </a:solidFill>
            <a:ln w="276225">
              <a:solidFill>
                <a:srgbClr val="00B0F0">
                  <a:alpha val="6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FC142D-1085-4D98-A156-D80283032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3859" y="2079993"/>
              <a:ext cx="4817880" cy="26980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0BB23D4-0B70-4785-A101-6D11469AA255}"/>
              </a:ext>
            </a:extLst>
          </p:cNvPr>
          <p:cNvSpPr txBox="1"/>
          <p:nvPr/>
        </p:nvSpPr>
        <p:spPr>
          <a:xfrm>
            <a:off x="3964172" y="5367205"/>
            <a:ext cx="4263656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3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DEE2D8-188F-406B-AA0C-56321975F60C}"/>
              </a:ext>
            </a:extLst>
          </p:cNvPr>
          <p:cNvCxnSpPr>
            <a:cxnSpLocks/>
          </p:cNvCxnSpPr>
          <p:nvPr/>
        </p:nvCxnSpPr>
        <p:spPr>
          <a:xfrm flipV="1">
            <a:off x="2122714" y="3226150"/>
            <a:ext cx="3015344" cy="108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69349B-4C83-4300-ABBE-DF975DC89050}"/>
              </a:ext>
            </a:extLst>
          </p:cNvPr>
          <p:cNvCxnSpPr>
            <a:cxnSpLocks/>
          </p:cNvCxnSpPr>
          <p:nvPr/>
        </p:nvCxnSpPr>
        <p:spPr>
          <a:xfrm rot="1800000" flipV="1">
            <a:off x="1923445" y="4048022"/>
            <a:ext cx="3015344" cy="108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CA65C5-C73D-4AEE-99E3-C1FA9953EF4D}"/>
              </a:ext>
            </a:extLst>
          </p:cNvPr>
          <p:cNvCxnSpPr>
            <a:cxnSpLocks/>
          </p:cNvCxnSpPr>
          <p:nvPr/>
        </p:nvCxnSpPr>
        <p:spPr>
          <a:xfrm rot="-1800000" flipV="1">
            <a:off x="1923445" y="2407734"/>
            <a:ext cx="3015344" cy="108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89DACE5-F422-42B7-BEA1-38ABB7718338}"/>
              </a:ext>
            </a:extLst>
          </p:cNvPr>
          <p:cNvSpPr/>
          <p:nvPr/>
        </p:nvSpPr>
        <p:spPr>
          <a:xfrm>
            <a:off x="348344" y="1654626"/>
            <a:ext cx="3200398" cy="3287488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E4451424-1334-4F39-9300-F327A012C6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1258853"/>
                  </p:ext>
                </p:extLst>
              </p:nvPr>
            </p:nvGraphicFramePr>
            <p:xfrm>
              <a:off x="4739521" y="478971"/>
              <a:ext cx="5482163" cy="1668837"/>
            </p:xfrm>
            <a:graphic>
              <a:graphicData uri="http://schemas.microsoft.com/office/powerpoint/2016/slidezoom">
                <pslz:sldZm>
                  <pslz:sldZmObj sldId="262" cId="721633756">
                    <pslz:zmPr id="{257F7D43-9271-4A80-95C5-CFC1576A5BE0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482163" cy="16688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4451424-1334-4F39-9300-F327A012C6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9521" y="478971"/>
                <a:ext cx="5482163" cy="16688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0615C086-3D69-45DC-AF38-1F86119A3A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3025927"/>
                  </p:ext>
                </p:extLst>
              </p:nvPr>
            </p:nvGraphicFramePr>
            <p:xfrm>
              <a:off x="5323110" y="2558143"/>
              <a:ext cx="5355775" cy="1757818"/>
            </p:xfrm>
            <a:graphic>
              <a:graphicData uri="http://schemas.microsoft.com/office/powerpoint/2016/slidezoom">
                <pslz:sldZm>
                  <pslz:sldZmObj sldId="267" cId="351211403">
                    <pslz:zmPr id="{F232EB29-EDBB-401A-80E5-D023747A93B6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355775" cy="175781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615C086-3D69-45DC-AF38-1F86119A3A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3110" y="2558143"/>
                <a:ext cx="5355775" cy="175781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3D6691D3-8E76-4CC9-A27E-AE86B879BD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8043936"/>
                  </p:ext>
                </p:extLst>
              </p:nvPr>
            </p:nvGraphicFramePr>
            <p:xfrm>
              <a:off x="4952997" y="4582150"/>
              <a:ext cx="5725888" cy="1525688"/>
            </p:xfrm>
            <a:graphic>
              <a:graphicData uri="http://schemas.microsoft.com/office/powerpoint/2016/slidezoom">
                <pslz:sldZm>
                  <pslz:sldZmObj sldId="272" cId="4051293718">
                    <pslz:zmPr id="{204A95D6-81A7-4B59-83A4-D8EFC9DC4535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725888" cy="15256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D6691D3-8E76-4CC9-A27E-AE86B879BDD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2997" y="4582150"/>
                <a:ext cx="5725888" cy="15256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96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BEED4D-C81A-4132-81DD-30D8CD3F7570}"/>
              </a:ext>
            </a:extLst>
          </p:cNvPr>
          <p:cNvCxnSpPr>
            <a:cxnSpLocks/>
          </p:cNvCxnSpPr>
          <p:nvPr/>
        </p:nvCxnSpPr>
        <p:spPr>
          <a:xfrm>
            <a:off x="6114585" y="1122551"/>
            <a:ext cx="0" cy="230644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B2956D-AF2E-4E52-96D0-0D34D425B5FF}"/>
              </a:ext>
            </a:extLst>
          </p:cNvPr>
          <p:cNvCxnSpPr>
            <a:cxnSpLocks/>
          </p:cNvCxnSpPr>
          <p:nvPr/>
        </p:nvCxnSpPr>
        <p:spPr>
          <a:xfrm rot="2400000">
            <a:off x="5336137" y="908499"/>
            <a:ext cx="0" cy="230644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38D335-3CD0-426F-9320-7289CBEBA862}"/>
              </a:ext>
            </a:extLst>
          </p:cNvPr>
          <p:cNvCxnSpPr>
            <a:cxnSpLocks/>
          </p:cNvCxnSpPr>
          <p:nvPr/>
        </p:nvCxnSpPr>
        <p:spPr>
          <a:xfrm rot="-2400000">
            <a:off x="6855864" y="861439"/>
            <a:ext cx="0" cy="230644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D88CA2D7-254C-4E48-808F-E7359AEF9A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6715801"/>
                  </p:ext>
                </p:extLst>
              </p:nvPr>
            </p:nvGraphicFramePr>
            <p:xfrm>
              <a:off x="1642038" y="2594756"/>
              <a:ext cx="2878156" cy="1714500"/>
            </p:xfrm>
            <a:graphic>
              <a:graphicData uri="http://schemas.microsoft.com/office/powerpoint/2016/slidezoom">
                <pslz:sldZm>
                  <pslz:sldZmObj sldId="263" cId="2903300275">
                    <pslz:zmPr id="{C57B068F-23AD-4908-B146-7921D4352B0C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78156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88CA2D7-254C-4E48-808F-E7359AEF9A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2038" y="2594756"/>
                <a:ext cx="2878156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11D098FC-F244-4003-81A9-788702FE83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5988601"/>
                  </p:ext>
                </p:extLst>
              </p:nvPr>
            </p:nvGraphicFramePr>
            <p:xfrm>
              <a:off x="4623808" y="4072038"/>
              <a:ext cx="3048000" cy="1392621"/>
            </p:xfrm>
            <a:graphic>
              <a:graphicData uri="http://schemas.microsoft.com/office/powerpoint/2016/slidezoom">
                <pslz:sldZm>
                  <pslz:sldZmObj sldId="264" cId="1445216741">
                    <pslz:zmPr id="{860F19BD-5DD5-4D47-90D0-D32DFAA1D724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39262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1D098FC-F244-4003-81A9-788702FE83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3808" y="4072038"/>
                <a:ext cx="3048000" cy="139262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1ED7E39C-3CAE-4B8A-81D3-A1F35E9565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4192802"/>
                  </p:ext>
                </p:extLst>
              </p:nvPr>
            </p:nvGraphicFramePr>
            <p:xfrm>
              <a:off x="7501962" y="2871229"/>
              <a:ext cx="3048000" cy="1091307"/>
            </p:xfrm>
            <a:graphic>
              <a:graphicData uri="http://schemas.microsoft.com/office/powerpoint/2016/slidezoom">
                <pslz:sldZm>
                  <pslz:sldZmObj sldId="265" cId="2383023431">
                    <pslz:zmPr id="{21919F19-C930-41B2-8EB0-9AB63C19791D}" returnToParent="0" imageType="cover" transitionDur="1000">
                      <p166:blipFill xmlns:p166="http://schemas.microsoft.com/office/powerpoint/2016/6/main"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0913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ED7E39C-3CAE-4B8A-81D3-A1F35E9565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962" y="2871229"/>
                <a:ext cx="3048000" cy="10913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CD52AD23-C223-45AD-9EC5-C97C15B180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5030596"/>
                  </p:ext>
                </p:extLst>
              </p:nvPr>
            </p:nvGraphicFramePr>
            <p:xfrm>
              <a:off x="2750569" y="122900"/>
              <a:ext cx="7019068" cy="1988340"/>
            </p:xfrm>
            <a:graphic>
              <a:graphicData uri="http://schemas.microsoft.com/office/powerpoint/2016/slidezoom">
                <pslz:sldZm>
                  <pslz:sldZmObj sldId="260" cId="1048964418">
                    <pslz:zmPr id="{AA992A04-58A7-4B66-97BC-B68B45E452AF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019068" cy="1988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D52AD23-C223-45AD-9EC5-C97C15B180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0569" y="122900"/>
                <a:ext cx="7019068" cy="1988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63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20FBF85-525E-4A4D-80AA-4CEEE12DDF2F}"/>
              </a:ext>
            </a:extLst>
          </p:cNvPr>
          <p:cNvSpPr/>
          <p:nvPr/>
        </p:nvSpPr>
        <p:spPr>
          <a:xfrm>
            <a:off x="283013" y="479052"/>
            <a:ext cx="2772422" cy="22976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566FB-4FD4-4C03-BC64-39E5C44BF687}"/>
              </a:ext>
            </a:extLst>
          </p:cNvPr>
          <p:cNvSpPr txBox="1"/>
          <p:nvPr/>
        </p:nvSpPr>
        <p:spPr>
          <a:xfrm>
            <a:off x="2803253" y="2593296"/>
            <a:ext cx="8698937" cy="3785652"/>
          </a:xfrm>
          <a:prstGeom prst="rect">
            <a:avLst/>
          </a:prstGeom>
          <a:noFill/>
          <a:ln w="209550">
            <a:solidFill>
              <a:schemeClr val="accent6">
                <a:lumMod val="60000"/>
                <a:lumOff val="40000"/>
                <a:alpha val="66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আকাশের দিকে তাকালে আমরা অনেক কিছুই দেখতে পাই। গ্রহ, নক্ষত্র, ছায়াপথ, গ্যালাক্সি ইত্যাদির মাঝে যে ফাকা জায়গা দেখা যায় তাই হচ্ছে মহাকাশ বা মহাশূন্য।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গ্রহ, নক্ষত্র, উপগ্রহ, সুর্য, গ্যালাক্সি তারকারাজি ইত্যাদি থাকে।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8454-6E1D-4ACE-9C33-2C460B4B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39" y="396519"/>
            <a:ext cx="3454632" cy="19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B566FB-4FD4-4C03-BC64-39E5C44BF687}"/>
              </a:ext>
            </a:extLst>
          </p:cNvPr>
          <p:cNvSpPr txBox="1"/>
          <p:nvPr/>
        </p:nvSpPr>
        <p:spPr>
          <a:xfrm>
            <a:off x="2771169" y="2767280"/>
            <a:ext cx="8698937" cy="2554545"/>
          </a:xfrm>
          <a:prstGeom prst="rect">
            <a:avLst/>
          </a:prstGeom>
          <a:noFill/>
          <a:ln w="174625">
            <a:solidFill>
              <a:srgbClr val="92D050">
                <a:alpha val="74000"/>
              </a:srgb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গ্রহ, নক্ষত্র, উপগ্রহ, সুর্য, গ্যালাক্সি তারকারাজি ইত্যাদি থাকে।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অন্যান্য আরো অনেক উপাদান থাকে। যার অনেক কিছুই এখনো আমাদের অজানা রয়েগেছে।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C501E90D-757E-41C8-A3FD-584790AC8890}"/>
              </a:ext>
            </a:extLst>
          </p:cNvPr>
          <p:cNvSpPr/>
          <p:nvPr/>
        </p:nvSpPr>
        <p:spPr>
          <a:xfrm>
            <a:off x="278554" y="747855"/>
            <a:ext cx="3522672" cy="15684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মহাকা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শে কী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 থাকে 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E4021-6F77-4AAA-AD16-AC3B85A6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48" y="441431"/>
            <a:ext cx="3465684" cy="18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1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332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57</cp:revision>
  <dcterms:created xsi:type="dcterms:W3CDTF">2020-08-15T12:55:55Z</dcterms:created>
  <dcterms:modified xsi:type="dcterms:W3CDTF">2020-09-01T13:17:56Z</dcterms:modified>
</cp:coreProperties>
</file>