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5" r:id="rId4"/>
    <p:sldId id="264" r:id="rId5"/>
    <p:sldId id="263" r:id="rId6"/>
    <p:sldId id="262" r:id="rId7"/>
    <p:sldId id="261" r:id="rId8"/>
    <p:sldId id="272" r:id="rId9"/>
    <p:sldId id="271" r:id="rId10"/>
    <p:sldId id="270" r:id="rId11"/>
    <p:sldId id="260" r:id="rId12"/>
    <p:sldId id="269" r:id="rId13"/>
    <p:sldId id="268" r:id="rId14"/>
    <p:sldId id="258" r:id="rId15"/>
    <p:sldId id="267"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9900"/>
    <a:srgbClr val="7E0000"/>
    <a:srgbClr val="3333FF"/>
    <a:srgbClr val="00FF00"/>
    <a:srgbClr val="339933"/>
    <a:srgbClr val="1AE410"/>
    <a:srgbClr val="006600"/>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8" name="Rectangle 7"/>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4597" y="173865"/>
              <a:ext cx="11831392" cy="6497392"/>
            </a:xfrm>
            <a:prstGeom prst="rect">
              <a:avLst/>
            </a:prstGeom>
            <a:noFill/>
            <a:ln w="762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23235" y="5743977"/>
            <a:ext cx="11766998" cy="884834"/>
            <a:chOff x="134470" y="2374526"/>
            <a:chExt cx="11164901" cy="140970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470" y="2374526"/>
              <a:ext cx="6185647" cy="140970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3724" y="2374526"/>
              <a:ext cx="6185647" cy="1409700"/>
            </a:xfrm>
            <a:prstGeom prst="rect">
              <a:avLst/>
            </a:prstGeom>
          </p:spPr>
        </p:pic>
      </p:grpSp>
      <p:pic>
        <p:nvPicPr>
          <p:cNvPr id="14" name="Pictur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9064304">
            <a:off x="129288" y="142294"/>
            <a:ext cx="721353" cy="663280"/>
          </a:xfrm>
          <a:prstGeom prst="rect">
            <a:avLst/>
          </a:prstGeom>
        </p:spPr>
      </p:pic>
      <p:pic>
        <p:nvPicPr>
          <p:cNvPr id="15" name="Pictur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705941">
            <a:off x="11310830" y="171653"/>
            <a:ext cx="788047" cy="634968"/>
          </a:xfrm>
          <a:prstGeom prst="rect">
            <a:avLst/>
          </a:prstGeom>
        </p:spPr>
      </p:pic>
    </p:spTree>
    <p:extLst>
      <p:ext uri="{BB962C8B-B14F-4D97-AF65-F5344CB8AC3E}">
        <p14:creationId xmlns:p14="http://schemas.microsoft.com/office/powerpoint/2010/main" val="34290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8621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543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53407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E71EF6-A0F7-4132-858A-9D11CB64787E}"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1157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E71EF6-A0F7-4132-858A-9D11CB64787E}"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6651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E71EF6-A0F7-4132-858A-9D11CB64787E}"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18279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E71EF6-A0F7-4132-858A-9D11CB64787E}"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414645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71EF6-A0F7-4132-858A-9D11CB64787E}"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9643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70369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5026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71EF6-A0F7-4132-858A-9D11CB64787E}" type="datetimeFigureOut">
              <a:rPr lang="en-US" smtClean="0"/>
              <a:t>9/1/2020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8BC4C-3091-4F13-B2C8-04DF4AD83E9A}" type="slidenum">
              <a:rPr lang="en-US" smtClean="0"/>
              <a:t>‹#›</a:t>
            </a:fld>
            <a:endParaRPr lang="en-US"/>
          </a:p>
        </p:txBody>
      </p:sp>
    </p:spTree>
    <p:extLst>
      <p:ext uri="{BB962C8B-B14F-4D97-AF65-F5344CB8AC3E}">
        <p14:creationId xmlns:p14="http://schemas.microsoft.com/office/powerpoint/2010/main" val="30769612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fif"/><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8015" y="848039"/>
            <a:ext cx="793690" cy="5397938"/>
            <a:chOff x="208015" y="860918"/>
            <a:chExt cx="793690" cy="539793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6" y="5488804"/>
              <a:ext cx="793689" cy="77005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6" y="4718752"/>
              <a:ext cx="793689" cy="770052"/>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6" y="3954009"/>
              <a:ext cx="793689" cy="770052"/>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6" y="3183957"/>
              <a:ext cx="793689" cy="770052"/>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5" y="2413905"/>
              <a:ext cx="793689" cy="770052"/>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5" y="1632360"/>
              <a:ext cx="793689" cy="770052"/>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5" y="860918"/>
              <a:ext cx="793689" cy="770052"/>
            </a:xfrm>
            <a:prstGeom prst="rect">
              <a:avLst/>
            </a:prstGeom>
          </p:spPr>
        </p:pic>
      </p:grpSp>
      <p:grpSp>
        <p:nvGrpSpPr>
          <p:cNvPr id="13" name="Group 12"/>
          <p:cNvGrpSpPr/>
          <p:nvPr/>
        </p:nvGrpSpPr>
        <p:grpSpPr>
          <a:xfrm>
            <a:off x="11155057" y="857135"/>
            <a:ext cx="806569" cy="5397938"/>
            <a:chOff x="208015" y="860918"/>
            <a:chExt cx="806569" cy="5397938"/>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6" y="5488804"/>
              <a:ext cx="793689" cy="770052"/>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95" y="4718752"/>
              <a:ext cx="793689" cy="770052"/>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6" y="3954009"/>
              <a:ext cx="793689" cy="770052"/>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6" y="3183957"/>
              <a:ext cx="793689" cy="770052"/>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5" y="2413905"/>
              <a:ext cx="793689" cy="770052"/>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5" y="1632360"/>
              <a:ext cx="793689" cy="770052"/>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15" y="860918"/>
              <a:ext cx="793689" cy="770052"/>
            </a:xfrm>
            <a:prstGeom prst="rect">
              <a:avLst/>
            </a:prstGeom>
          </p:spPr>
        </p:pic>
      </p:gr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04" y="5615188"/>
            <a:ext cx="1754134" cy="661859"/>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842" y="5606093"/>
            <a:ext cx="1587378" cy="661859"/>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224" y="5596996"/>
            <a:ext cx="1587378" cy="661859"/>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603" y="5606093"/>
            <a:ext cx="1587378" cy="661859"/>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983" y="5596996"/>
            <a:ext cx="1587378" cy="661859"/>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363" y="5606093"/>
            <a:ext cx="2049693" cy="661859"/>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20894" y="206425"/>
            <a:ext cx="1587378" cy="643000"/>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808272" y="206425"/>
            <a:ext cx="1638894" cy="643000"/>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47166" y="206425"/>
            <a:ext cx="1733002" cy="643000"/>
          </a:xfrm>
          <a:prstGeom prst="rect">
            <a:avLst/>
          </a:prstGeom>
        </p:spPr>
      </p:pic>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172341" y="201256"/>
            <a:ext cx="1745881" cy="643000"/>
          </a:xfrm>
          <a:prstGeom prst="rect">
            <a:avLst/>
          </a:prstGeom>
        </p:spPr>
      </p:pic>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918009" y="214135"/>
            <a:ext cx="1752648" cy="643000"/>
          </a:xfrm>
          <a:prstGeom prst="rect">
            <a:avLst/>
          </a:prstGeom>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651665" y="210098"/>
            <a:ext cx="1752649" cy="643000"/>
          </a:xfrm>
          <a:prstGeom prst="rect">
            <a:avLst/>
          </a:prstGeom>
        </p:spPr>
      </p:pic>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403659" y="206425"/>
            <a:ext cx="1587378" cy="64300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83" y="885224"/>
            <a:ext cx="10127595" cy="4679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Rectangle 35"/>
          <p:cNvSpPr/>
          <p:nvPr/>
        </p:nvSpPr>
        <p:spPr>
          <a:xfrm>
            <a:off x="1001705" y="414273"/>
            <a:ext cx="6813326" cy="3154710"/>
          </a:xfrm>
          <a:prstGeom prst="rect">
            <a:avLst/>
          </a:prstGeom>
        </p:spPr>
        <p:txBody>
          <a:bodyPr wrap="square">
            <a:spAutoFit/>
          </a:bodyPr>
          <a:lstStyle/>
          <a:p>
            <a:pPr algn="ctr"/>
            <a:r>
              <a:rPr lang="en-US" sz="19900" b="1" dirty="0">
                <a:ln w="13462">
                  <a:solidFill>
                    <a:schemeClr val="bg1"/>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dist="38100" dir="2700000" algn="bl" rotWithShape="0">
                    <a:schemeClr val="accent5"/>
                  </a:outerShdw>
                </a:effectLst>
                <a:latin typeface="NikoshBAN" panose="02000000000000000000" pitchFamily="2" charset="0"/>
                <a:cs typeface="NikoshBAN" panose="02000000000000000000" pitchFamily="2" charset="0"/>
              </a:rPr>
              <a:t>স্বাগতম</a:t>
            </a:r>
          </a:p>
        </p:txBody>
      </p:sp>
      <p:pic>
        <p:nvPicPr>
          <p:cNvPr id="37" name="Picture 36" descr="yF9bvZz1_w200_h200_s40709.gif"/>
          <p:cNvPicPr>
            <a:picLocks noChangeAspect="1"/>
          </p:cNvPicPr>
          <p:nvPr/>
        </p:nvPicPr>
        <p:blipFill>
          <a:blip r:embed="rId5"/>
          <a:stretch>
            <a:fillRect/>
          </a:stretch>
        </p:blipFill>
        <p:spPr>
          <a:xfrm>
            <a:off x="7673827" y="1086204"/>
            <a:ext cx="1431534" cy="1431534"/>
          </a:xfrm>
          <a:prstGeom prst="rect">
            <a:avLst/>
          </a:prstGeom>
        </p:spPr>
      </p:pic>
    </p:spTree>
    <p:extLst>
      <p:ext uri="{BB962C8B-B14F-4D97-AF65-F5344CB8AC3E}">
        <p14:creationId xmlns:p14="http://schemas.microsoft.com/office/powerpoint/2010/main" val="7729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plus(out)">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7513" y="614830"/>
            <a:ext cx="6400800" cy="5943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4" name="Group 23"/>
          <p:cNvGrpSpPr/>
          <p:nvPr/>
        </p:nvGrpSpPr>
        <p:grpSpPr>
          <a:xfrm>
            <a:off x="2506742" y="64122"/>
            <a:ext cx="6774287" cy="523220"/>
            <a:chOff x="2370277" y="748323"/>
            <a:chExt cx="2590800" cy="523220"/>
          </a:xfrm>
          <a:solidFill>
            <a:srgbClr val="00CC00"/>
          </a:solidFill>
        </p:grpSpPr>
        <p:sp>
          <p:nvSpPr>
            <p:cNvPr id="5" name="Rounded Rectangle 4"/>
            <p:cNvSpPr/>
            <p:nvPr/>
          </p:nvSpPr>
          <p:spPr>
            <a:xfrm>
              <a:off x="2370277" y="775811"/>
              <a:ext cx="2590800" cy="4572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extBox 5"/>
            <p:cNvSpPr txBox="1"/>
            <p:nvPr/>
          </p:nvSpPr>
          <p:spPr>
            <a:xfrm>
              <a:off x="2829270" y="748323"/>
              <a:ext cx="1514302" cy="523220"/>
            </a:xfrm>
            <a:prstGeom prst="rect">
              <a:avLst/>
            </a:prstGeom>
            <a:grpFill/>
          </p:spPr>
          <p:txBody>
            <a:bodyPr wrap="square" rtlCol="0">
              <a:spAutoFit/>
            </a:bodyPr>
            <a:lstStyle/>
            <a:p>
              <a:r>
                <a:rPr lang="bn-BD" sz="2800" dirty="0" smtClean="0">
                  <a:latin typeface="NikoshBAN" pitchFamily="2" charset="0"/>
                  <a:cs typeface="NikoshBAN" pitchFamily="2" charset="0"/>
                </a:rPr>
                <a:t>আবেদন পত্রের নমূনা</a:t>
              </a:r>
              <a:endParaRPr lang="en-US" sz="2800" dirty="0">
                <a:latin typeface="NikoshBAN" pitchFamily="2" charset="0"/>
                <a:cs typeface="NikoshBAN" pitchFamily="2" charset="0"/>
              </a:endParaRPr>
            </a:p>
          </p:txBody>
        </p:sp>
      </p:grpSp>
      <p:sp>
        <p:nvSpPr>
          <p:cNvPr id="7" name="TextBox 6"/>
          <p:cNvSpPr txBox="1"/>
          <p:nvPr/>
        </p:nvSpPr>
        <p:spPr>
          <a:xfrm>
            <a:off x="4370842" y="2440755"/>
            <a:ext cx="838200" cy="369332"/>
          </a:xfrm>
          <a:prstGeom prst="rect">
            <a:avLst/>
          </a:prstGeom>
          <a:noFill/>
        </p:spPr>
        <p:txBody>
          <a:bodyPr wrap="square" rtlCol="0">
            <a:spAutoFit/>
          </a:bodyPr>
          <a:lstStyle/>
          <a:p>
            <a:r>
              <a:rPr lang="bn-BD" dirty="0" smtClean="0">
                <a:latin typeface="NikoshBAN" pitchFamily="2" charset="0"/>
                <a:cs typeface="NikoshBAN" pitchFamily="2" charset="0"/>
              </a:rPr>
              <a:t>জনাব,</a:t>
            </a:r>
            <a:endParaRPr lang="en-US" dirty="0">
              <a:latin typeface="NikoshBAN" pitchFamily="2" charset="0"/>
              <a:cs typeface="NikoshBAN" pitchFamily="2" charset="0"/>
            </a:endParaRPr>
          </a:p>
        </p:txBody>
      </p:sp>
      <p:sp>
        <p:nvSpPr>
          <p:cNvPr id="8" name="TextBox 7"/>
          <p:cNvSpPr txBox="1"/>
          <p:nvPr/>
        </p:nvSpPr>
        <p:spPr>
          <a:xfrm>
            <a:off x="4339198" y="1120809"/>
            <a:ext cx="4216791" cy="923330"/>
          </a:xfrm>
          <a:prstGeom prst="rect">
            <a:avLst/>
          </a:prstGeom>
          <a:noFill/>
        </p:spPr>
        <p:txBody>
          <a:bodyPr wrap="square" rtlCol="0">
            <a:spAutoFit/>
          </a:bodyPr>
          <a:lstStyle/>
          <a:p>
            <a:r>
              <a:rPr lang="bn-BD" dirty="0" smtClean="0">
                <a:latin typeface="NikoshBAN" pitchFamily="2" charset="0"/>
                <a:cs typeface="NikoshBAN" pitchFamily="2" charset="0"/>
              </a:rPr>
              <a:t>বরাবর</a:t>
            </a:r>
          </a:p>
          <a:p>
            <a:r>
              <a:rPr lang="bn-BD" dirty="0" smtClean="0">
                <a:latin typeface="NikoshBAN" pitchFamily="2" charset="0"/>
                <a:cs typeface="NikoshBAN" pitchFamily="2" charset="0"/>
              </a:rPr>
              <a:t>প্রধান শিক্ষক</a:t>
            </a:r>
          </a:p>
          <a:p>
            <a:r>
              <a:rPr lang="bn-BD" dirty="0" smtClean="0">
                <a:latin typeface="NikoshBAN" pitchFamily="2" charset="0"/>
                <a:cs typeface="NikoshBAN" pitchFamily="2" charset="0"/>
              </a:rPr>
              <a:t>‘ক’ </a:t>
            </a:r>
            <a:r>
              <a:rPr lang="bn-IN" dirty="0" smtClean="0">
                <a:latin typeface="NikoshBAN" pitchFamily="2" charset="0"/>
                <a:cs typeface="NikoshBAN" pitchFamily="2" charset="0"/>
              </a:rPr>
              <a:t>মাধ্যমিক</a:t>
            </a:r>
            <a:r>
              <a:rPr lang="bn-BD" dirty="0" smtClean="0">
                <a:latin typeface="NikoshBAN" pitchFamily="2" charset="0"/>
                <a:cs typeface="NikoshBAN" pitchFamily="2" charset="0"/>
              </a:rPr>
              <a:t> বিদ্যালয়, </a:t>
            </a:r>
            <a:r>
              <a:rPr lang="bn-IN" dirty="0" smtClean="0">
                <a:latin typeface="NikoshBAN" pitchFamily="2" charset="0"/>
                <a:cs typeface="NikoshBAN" pitchFamily="2" charset="0"/>
              </a:rPr>
              <a:t>খুলনা</a:t>
            </a:r>
            <a:r>
              <a:rPr lang="bn-BD" dirty="0" smtClean="0">
                <a:latin typeface="NikoshBAN" pitchFamily="2" charset="0"/>
                <a:cs typeface="NikoshBAN" pitchFamily="2" charset="0"/>
              </a:rPr>
              <a:t>।</a:t>
            </a:r>
            <a:r>
              <a:rPr lang="bn-IN" sz="1400" dirty="0" smtClean="0">
                <a:latin typeface="NikoshBAN" pitchFamily="2" charset="0"/>
                <a:cs typeface="NikoshBAN" pitchFamily="2" charset="0"/>
              </a:rPr>
              <a:t> </a:t>
            </a:r>
            <a:endParaRPr lang="en-US" sz="1400" dirty="0">
              <a:latin typeface="NikoshBAN" pitchFamily="2" charset="0"/>
              <a:cs typeface="NikoshBAN" pitchFamily="2" charset="0"/>
            </a:endParaRPr>
          </a:p>
        </p:txBody>
      </p:sp>
      <p:sp>
        <p:nvSpPr>
          <p:cNvPr id="9" name="TextBox 8"/>
          <p:cNvSpPr txBox="1"/>
          <p:nvPr/>
        </p:nvSpPr>
        <p:spPr>
          <a:xfrm>
            <a:off x="4300491" y="2009240"/>
            <a:ext cx="4191000" cy="369332"/>
          </a:xfrm>
          <a:prstGeom prst="rect">
            <a:avLst/>
          </a:prstGeom>
          <a:noFill/>
        </p:spPr>
        <p:txBody>
          <a:bodyPr wrap="square" rtlCol="0">
            <a:spAutoFit/>
          </a:bodyPr>
          <a:lstStyle/>
          <a:p>
            <a:r>
              <a:rPr lang="bn-BD" dirty="0" smtClean="0">
                <a:latin typeface="NikoshBAN" pitchFamily="2" charset="0"/>
                <a:cs typeface="NikoshBAN" pitchFamily="2" charset="0"/>
              </a:rPr>
              <a:t> বিষয়ঃ </a:t>
            </a:r>
            <a:r>
              <a:rPr lang="bn-IN" dirty="0" smtClean="0">
                <a:latin typeface="NikoshBAN" pitchFamily="2" charset="0"/>
                <a:cs typeface="NikoshBAN" pitchFamily="2" charset="0"/>
              </a:rPr>
              <a:t>বিনা বেতনে অধ্যায়নের জন্য আবেদন</a:t>
            </a:r>
            <a:r>
              <a:rPr lang="bn-BD" dirty="0" smtClean="0">
                <a:latin typeface="NikoshBAN" pitchFamily="2" charset="0"/>
                <a:cs typeface="NikoshBAN" pitchFamily="2" charset="0"/>
              </a:rPr>
              <a:t>।</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10" name="TextBox 9"/>
          <p:cNvSpPr txBox="1"/>
          <p:nvPr/>
        </p:nvSpPr>
        <p:spPr>
          <a:xfrm>
            <a:off x="4370842" y="3015313"/>
            <a:ext cx="5867400" cy="830997"/>
          </a:xfrm>
          <a:prstGeom prst="rect">
            <a:avLst/>
          </a:prstGeom>
          <a:noFill/>
        </p:spPr>
        <p:txBody>
          <a:bodyPr wrap="square" rtlCol="0">
            <a:spAutoFit/>
          </a:bodyPr>
          <a:lstStyle/>
          <a:p>
            <a:pPr algn="just"/>
            <a:r>
              <a:rPr lang="bn-IN" sz="1600" dirty="0" smtClean="0">
                <a:latin typeface="NikoshBAN" pitchFamily="2" charset="0"/>
                <a:cs typeface="NikoshBAN" pitchFamily="2" charset="0"/>
              </a:rPr>
              <a:t>যথা বিহীত সম্মান প্রদর্শন পূর্বক বিনীত নিবেদন এই যে আমি আপনার স্কুলের একজন নিয়মিত ছাত্র। আমার বাবা একজন দরিদ্র কৃষক ,তার পক্ষে আমার লেখাপড়া খরচ চালানো অসম্ভব হয়ে পড়েছে। তার পর ও আমার আরো দুই ভাই বোন আপনার বিদ্যালয়ে অধ্যায়ন করছে।</a:t>
            </a:r>
          </a:p>
        </p:txBody>
      </p:sp>
      <p:sp>
        <p:nvSpPr>
          <p:cNvPr id="11" name="TextBox 10"/>
          <p:cNvSpPr txBox="1"/>
          <p:nvPr/>
        </p:nvSpPr>
        <p:spPr>
          <a:xfrm>
            <a:off x="4350913" y="3769224"/>
            <a:ext cx="5867400" cy="584775"/>
          </a:xfrm>
          <a:prstGeom prst="rect">
            <a:avLst/>
          </a:prstGeom>
          <a:noFill/>
        </p:spPr>
        <p:txBody>
          <a:bodyPr wrap="square" rtlCol="0">
            <a:spAutoFit/>
          </a:bodyPr>
          <a:lstStyle/>
          <a:p>
            <a:pPr algn="just"/>
            <a:r>
              <a:rPr lang="bn-BD" sz="1600" dirty="0" smtClean="0">
                <a:latin typeface="NikoshBAN" pitchFamily="2" charset="0"/>
                <a:cs typeface="NikoshBAN" pitchFamily="2" charset="0"/>
              </a:rPr>
              <a:t>অতএব, উপরিউক্ত বিষয়টি বিবেচনা করে আমাকে </a:t>
            </a:r>
            <a:r>
              <a:rPr lang="bn-IN" sz="1600" dirty="0" smtClean="0">
                <a:latin typeface="NikoshBAN" pitchFamily="2" charset="0"/>
                <a:cs typeface="NikoshBAN" pitchFamily="2" charset="0"/>
              </a:rPr>
              <a:t>বিনা বেতনে অধ্য্যয়নের সুযোগ দিলে আপনার কাছে কৃতজ্ঞ থাকব।</a:t>
            </a:r>
            <a:endParaRPr lang="en-US" sz="1600" dirty="0">
              <a:latin typeface="NikoshBAN" pitchFamily="2" charset="0"/>
              <a:cs typeface="NikoshBAN" pitchFamily="2" charset="0"/>
            </a:endParaRPr>
          </a:p>
        </p:txBody>
      </p:sp>
      <p:sp>
        <p:nvSpPr>
          <p:cNvPr id="12" name="TextBox 11"/>
          <p:cNvSpPr txBox="1"/>
          <p:nvPr/>
        </p:nvSpPr>
        <p:spPr>
          <a:xfrm>
            <a:off x="4399200" y="5018282"/>
            <a:ext cx="4216791" cy="1538883"/>
          </a:xfrm>
          <a:prstGeom prst="rect">
            <a:avLst/>
          </a:prstGeom>
          <a:noFill/>
        </p:spPr>
        <p:txBody>
          <a:bodyPr wrap="square" rtlCol="0">
            <a:spAutoFit/>
          </a:bodyPr>
          <a:lstStyle/>
          <a:p>
            <a:r>
              <a:rPr lang="bn-IN" sz="1600" dirty="0" smtClean="0">
                <a:latin typeface="NikoshBAN" pitchFamily="2" charset="0"/>
                <a:cs typeface="NikoshBAN" pitchFamily="2" charset="0"/>
              </a:rPr>
              <a:t> বিনীত </a:t>
            </a:r>
            <a:r>
              <a:rPr lang="bn-BD" sz="1600" dirty="0" smtClean="0">
                <a:latin typeface="NikoshBAN" pitchFamily="2" charset="0"/>
                <a:cs typeface="NikoshBAN" pitchFamily="2" charset="0"/>
              </a:rPr>
              <a:t>নিবেদক</a:t>
            </a:r>
          </a:p>
          <a:p>
            <a:r>
              <a:rPr lang="bn-BD" sz="1600" dirty="0" smtClean="0">
                <a:latin typeface="NikoshBAN" pitchFamily="2" charset="0"/>
                <a:cs typeface="NikoshBAN" pitchFamily="2" charset="0"/>
              </a:rPr>
              <a:t>আপনার একান্ত অনুগত ছাত্র</a:t>
            </a:r>
          </a:p>
          <a:p>
            <a:r>
              <a:rPr lang="bn-BD" sz="1600" dirty="0" smtClean="0">
                <a:latin typeface="NikoshBAN" pitchFamily="2" charset="0"/>
                <a:cs typeface="NikoshBAN" pitchFamily="2" charset="0"/>
              </a:rPr>
              <a:t>‘খ’</a:t>
            </a:r>
          </a:p>
          <a:p>
            <a:r>
              <a:rPr lang="bn-BD" sz="1600" dirty="0" smtClean="0">
                <a:latin typeface="NikoshBAN" pitchFamily="2" charset="0"/>
                <a:cs typeface="NikoshBAN" pitchFamily="2" charset="0"/>
              </a:rPr>
              <a:t>শ্রেণিঃ </a:t>
            </a:r>
            <a:r>
              <a:rPr lang="bn-IN" sz="1600" dirty="0" smtClean="0">
                <a:latin typeface="NikoshBAN" pitchFamily="2" charset="0"/>
                <a:cs typeface="NikoshBAN" pitchFamily="2" charset="0"/>
              </a:rPr>
              <a:t>নবম</a:t>
            </a:r>
            <a:endParaRPr lang="bn-BD" sz="1600" dirty="0" smtClean="0">
              <a:latin typeface="NikoshBAN" pitchFamily="2" charset="0"/>
              <a:cs typeface="NikoshBAN" pitchFamily="2" charset="0"/>
            </a:endParaRPr>
          </a:p>
          <a:p>
            <a:r>
              <a:rPr lang="bn-BD" sz="1600" dirty="0" smtClean="0">
                <a:latin typeface="NikoshBAN" pitchFamily="2" charset="0"/>
                <a:cs typeface="NikoshBAN" pitchFamily="2" charset="0"/>
              </a:rPr>
              <a:t>রোলঃ </a:t>
            </a:r>
            <a:r>
              <a:rPr lang="bn-IN" sz="1600" dirty="0" smtClean="0">
                <a:latin typeface="NikoshBAN" pitchFamily="2" charset="0"/>
                <a:cs typeface="NikoshBAN" pitchFamily="2" charset="0"/>
              </a:rPr>
              <a:t>১</a:t>
            </a:r>
            <a:endParaRPr lang="bn-BD" sz="1600" dirty="0" smtClean="0">
              <a:latin typeface="NikoshBAN" pitchFamily="2" charset="0"/>
              <a:cs typeface="NikoshBAN" pitchFamily="2" charset="0"/>
            </a:endParaRPr>
          </a:p>
          <a:p>
            <a:endParaRPr lang="en-US" sz="1400" dirty="0">
              <a:latin typeface="NikoshBAN" pitchFamily="2" charset="0"/>
              <a:cs typeface="NikoshBAN" pitchFamily="2" charset="0"/>
            </a:endParaRPr>
          </a:p>
        </p:txBody>
      </p:sp>
      <p:sp>
        <p:nvSpPr>
          <p:cNvPr id="13" name="TextBox 12"/>
          <p:cNvSpPr txBox="1"/>
          <p:nvPr/>
        </p:nvSpPr>
        <p:spPr>
          <a:xfrm>
            <a:off x="4338216" y="809475"/>
            <a:ext cx="2311791" cy="338554"/>
          </a:xfrm>
          <a:prstGeom prst="rect">
            <a:avLst/>
          </a:prstGeom>
          <a:noFill/>
        </p:spPr>
        <p:txBody>
          <a:bodyPr wrap="square" rtlCol="0">
            <a:spAutoFit/>
          </a:bodyPr>
          <a:lstStyle/>
          <a:p>
            <a:r>
              <a:rPr lang="bn-BD" sz="1600" dirty="0" smtClean="0">
                <a:latin typeface="NikoshBAN" pitchFamily="2" charset="0"/>
                <a:cs typeface="NikoshBAN" pitchFamily="2" charset="0"/>
              </a:rPr>
              <a:t>তারিখঃ </a:t>
            </a:r>
            <a:r>
              <a:rPr lang="bn-IN" sz="1600" dirty="0" smtClean="0">
                <a:latin typeface="NikoshBAN" pitchFamily="2" charset="0"/>
                <a:cs typeface="NikoshBAN" pitchFamily="2" charset="0"/>
              </a:rPr>
              <a:t>১২/০৯/২০২০</a:t>
            </a:r>
            <a:r>
              <a:rPr lang="bn-BD" sz="1600" dirty="0" smtClean="0">
                <a:latin typeface="NikoshBAN" pitchFamily="2" charset="0"/>
                <a:cs typeface="NikoshBAN" pitchFamily="2" charset="0"/>
              </a:rPr>
              <a:t> ইং</a:t>
            </a:r>
            <a:endParaRPr lang="en-US" sz="1600" dirty="0">
              <a:latin typeface="NikoshBAN" pitchFamily="2" charset="0"/>
              <a:cs typeface="NikoshBAN" pitchFamily="2" charset="0"/>
            </a:endParaRPr>
          </a:p>
        </p:txBody>
      </p:sp>
      <p:sp>
        <p:nvSpPr>
          <p:cNvPr id="15" name="Left Bracket 14"/>
          <p:cNvSpPr/>
          <p:nvPr/>
        </p:nvSpPr>
        <p:spPr>
          <a:xfrm>
            <a:off x="4274713" y="1177175"/>
            <a:ext cx="152400" cy="838200"/>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6" name="Left Bracket 15"/>
          <p:cNvSpPr/>
          <p:nvPr/>
        </p:nvSpPr>
        <p:spPr>
          <a:xfrm>
            <a:off x="4285933" y="3073605"/>
            <a:ext cx="296428" cy="1349687"/>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7" name="Left Bracket 16"/>
          <p:cNvSpPr/>
          <p:nvPr/>
        </p:nvSpPr>
        <p:spPr>
          <a:xfrm>
            <a:off x="4338216" y="4904540"/>
            <a:ext cx="152400" cy="1371600"/>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nvGrpSpPr>
          <p:cNvPr id="18" name="Group 17"/>
          <p:cNvGrpSpPr/>
          <p:nvPr/>
        </p:nvGrpSpPr>
        <p:grpSpPr>
          <a:xfrm>
            <a:off x="1516143" y="759767"/>
            <a:ext cx="2769790" cy="5434894"/>
            <a:chOff x="0" y="671155"/>
            <a:chExt cx="2769790" cy="5434894"/>
          </a:xfrm>
        </p:grpSpPr>
        <p:sp>
          <p:nvSpPr>
            <p:cNvPr id="19" name="TextBox 18"/>
            <p:cNvSpPr txBox="1"/>
            <p:nvPr/>
          </p:nvSpPr>
          <p:spPr>
            <a:xfrm>
              <a:off x="0" y="1204555"/>
              <a:ext cx="2209800" cy="523220"/>
            </a:xfrm>
            <a:prstGeom prst="rect">
              <a:avLst/>
            </a:prstGeom>
            <a:noFill/>
          </p:spPr>
          <p:txBody>
            <a:bodyPr wrap="square" rtlCol="0">
              <a:spAutoFit/>
            </a:bodyPr>
            <a:lstStyle/>
            <a:p>
              <a:r>
                <a:rPr lang="bn-BD" sz="1400" dirty="0" smtClean="0">
                  <a:latin typeface="NikoshBAN" pitchFamily="2" charset="0"/>
                  <a:cs typeface="NikoshBAN" pitchFamily="2" charset="0"/>
                </a:rPr>
                <a:t>২। পত্র প্রাপকের নাম </a:t>
              </a:r>
            </a:p>
            <a:p>
              <a:r>
                <a:rPr lang="bn-BD" sz="1400" dirty="0" smtClean="0">
                  <a:latin typeface="NikoshBAN" pitchFamily="2" charset="0"/>
                  <a:cs typeface="NikoshBAN" pitchFamily="2" charset="0"/>
                </a:rPr>
                <a:t>    ও ঠিকানাঃ</a:t>
              </a:r>
              <a:endParaRPr lang="en-US" sz="1400" dirty="0">
                <a:latin typeface="NikoshBAN" pitchFamily="2" charset="0"/>
                <a:cs typeface="NikoshBAN" pitchFamily="2" charset="0"/>
              </a:endParaRPr>
            </a:p>
          </p:txBody>
        </p:sp>
        <p:sp>
          <p:nvSpPr>
            <p:cNvPr id="20" name="TextBox 19"/>
            <p:cNvSpPr txBox="1"/>
            <p:nvPr/>
          </p:nvSpPr>
          <p:spPr>
            <a:xfrm>
              <a:off x="0" y="1890355"/>
              <a:ext cx="1219200" cy="307777"/>
            </a:xfrm>
            <a:prstGeom prst="rect">
              <a:avLst/>
            </a:prstGeom>
            <a:noFill/>
          </p:spPr>
          <p:txBody>
            <a:bodyPr wrap="square" rtlCol="0">
              <a:spAutoFit/>
            </a:bodyPr>
            <a:lstStyle/>
            <a:p>
              <a:r>
                <a:rPr lang="bn-BD" sz="1400" dirty="0" smtClean="0">
                  <a:latin typeface="NikoshBAN" pitchFamily="2" charset="0"/>
                  <a:cs typeface="NikoshBAN" pitchFamily="2" charset="0"/>
                </a:rPr>
                <a:t>৩। বিষয়ঃ</a:t>
              </a:r>
              <a:endParaRPr lang="en-US" sz="1400" dirty="0">
                <a:latin typeface="NikoshBAN" pitchFamily="2" charset="0"/>
                <a:cs typeface="NikoshBAN" pitchFamily="2" charset="0"/>
              </a:endParaRPr>
            </a:p>
          </p:txBody>
        </p:sp>
        <p:sp>
          <p:nvSpPr>
            <p:cNvPr id="21" name="TextBox 20"/>
            <p:cNvSpPr txBox="1"/>
            <p:nvPr/>
          </p:nvSpPr>
          <p:spPr>
            <a:xfrm>
              <a:off x="76200" y="2343090"/>
              <a:ext cx="1524000" cy="307777"/>
            </a:xfrm>
            <a:prstGeom prst="rect">
              <a:avLst/>
            </a:prstGeom>
            <a:noFill/>
          </p:spPr>
          <p:txBody>
            <a:bodyPr wrap="square" rtlCol="0">
              <a:spAutoFit/>
            </a:bodyPr>
            <a:lstStyle/>
            <a:p>
              <a:r>
                <a:rPr lang="bn-BD" sz="1400" dirty="0" smtClean="0">
                  <a:latin typeface="NikoshBAN" pitchFamily="2" charset="0"/>
                  <a:cs typeface="NikoshBAN" pitchFamily="2" charset="0"/>
                </a:rPr>
                <a:t>৪। সম্বোধনঃ</a:t>
              </a:r>
              <a:endParaRPr lang="en-US" sz="1400" dirty="0">
                <a:latin typeface="NikoshBAN" pitchFamily="2" charset="0"/>
                <a:cs typeface="NikoshBAN" pitchFamily="2" charset="0"/>
              </a:endParaRPr>
            </a:p>
          </p:txBody>
        </p:sp>
        <p:sp>
          <p:nvSpPr>
            <p:cNvPr id="22" name="TextBox 21"/>
            <p:cNvSpPr txBox="1"/>
            <p:nvPr/>
          </p:nvSpPr>
          <p:spPr>
            <a:xfrm>
              <a:off x="0" y="3163669"/>
              <a:ext cx="2133600" cy="523220"/>
            </a:xfrm>
            <a:prstGeom prst="rect">
              <a:avLst/>
            </a:prstGeom>
            <a:noFill/>
          </p:spPr>
          <p:txBody>
            <a:bodyPr wrap="square" rtlCol="0">
              <a:spAutoFit/>
            </a:bodyPr>
            <a:lstStyle/>
            <a:p>
              <a:r>
                <a:rPr lang="bn-BD" sz="1400" dirty="0">
                  <a:latin typeface="NikoshBAN" pitchFamily="2" charset="0"/>
                  <a:cs typeface="NikoshBAN" pitchFamily="2" charset="0"/>
                </a:rPr>
                <a:t> ৫</a:t>
              </a:r>
              <a:r>
                <a:rPr lang="bn-BD" sz="1400" dirty="0" smtClean="0">
                  <a:latin typeface="NikoshBAN" pitchFamily="2" charset="0"/>
                  <a:cs typeface="NikoshBAN" pitchFamily="2" charset="0"/>
                </a:rPr>
                <a:t>। পত্রের মূল    </a:t>
              </a:r>
            </a:p>
            <a:p>
              <a:r>
                <a:rPr lang="bn-BD" sz="1400" dirty="0" smtClean="0">
                  <a:latin typeface="NikoshBAN" pitchFamily="2" charset="0"/>
                  <a:cs typeface="NikoshBAN" pitchFamily="2" charset="0"/>
                </a:rPr>
                <a:t>     বক্তব্যবিষয়ঃ</a:t>
              </a:r>
              <a:endParaRPr lang="en-US" sz="1400" dirty="0">
                <a:latin typeface="NikoshBAN" pitchFamily="2" charset="0"/>
                <a:cs typeface="NikoshBAN" pitchFamily="2" charset="0"/>
              </a:endParaRPr>
            </a:p>
          </p:txBody>
        </p:sp>
        <p:sp>
          <p:nvSpPr>
            <p:cNvPr id="23" name="TextBox 22"/>
            <p:cNvSpPr txBox="1"/>
            <p:nvPr/>
          </p:nvSpPr>
          <p:spPr>
            <a:xfrm>
              <a:off x="0" y="5048190"/>
              <a:ext cx="1981200" cy="307777"/>
            </a:xfrm>
            <a:prstGeom prst="rect">
              <a:avLst/>
            </a:prstGeom>
            <a:noFill/>
          </p:spPr>
          <p:txBody>
            <a:bodyPr wrap="square" rtlCol="0">
              <a:spAutoFit/>
            </a:bodyPr>
            <a:lstStyle/>
            <a:p>
              <a:r>
                <a:rPr lang="bn-BD" sz="1400" dirty="0">
                  <a:latin typeface="NikoshBAN" pitchFamily="2" charset="0"/>
                  <a:cs typeface="NikoshBAN" pitchFamily="2" charset="0"/>
                </a:rPr>
                <a:t>৬</a:t>
              </a:r>
              <a:r>
                <a:rPr lang="bn-BD" sz="1400" dirty="0" smtClean="0">
                  <a:latin typeface="NikoshBAN" pitchFamily="2" charset="0"/>
                  <a:cs typeface="NikoshBAN" pitchFamily="2" charset="0"/>
                </a:rPr>
                <a:t>। বিদায় সম্ভাষণঃ</a:t>
              </a:r>
              <a:endParaRPr lang="en-US" sz="1400" dirty="0">
                <a:latin typeface="NikoshBAN" pitchFamily="2" charset="0"/>
                <a:cs typeface="NikoshBAN" pitchFamily="2" charset="0"/>
              </a:endParaRPr>
            </a:p>
          </p:txBody>
        </p:sp>
        <p:sp>
          <p:nvSpPr>
            <p:cNvPr id="24" name="TextBox 23"/>
            <p:cNvSpPr txBox="1"/>
            <p:nvPr/>
          </p:nvSpPr>
          <p:spPr>
            <a:xfrm>
              <a:off x="0" y="671155"/>
              <a:ext cx="1371600" cy="307777"/>
            </a:xfrm>
            <a:prstGeom prst="rect">
              <a:avLst/>
            </a:prstGeom>
            <a:noFill/>
          </p:spPr>
          <p:txBody>
            <a:bodyPr wrap="square" rtlCol="0">
              <a:spAutoFit/>
            </a:bodyPr>
            <a:lstStyle/>
            <a:p>
              <a:r>
                <a:rPr lang="bn-BD" sz="1400" dirty="0" smtClean="0">
                  <a:latin typeface="NikoshBAN" pitchFamily="2" charset="0"/>
                  <a:cs typeface="NikoshBAN" pitchFamily="2" charset="0"/>
                </a:rPr>
                <a:t> ১। তারিখঃ</a:t>
              </a:r>
              <a:endParaRPr lang="en-US" sz="1400" dirty="0">
                <a:latin typeface="NikoshBAN" pitchFamily="2" charset="0"/>
                <a:cs typeface="NikoshBAN" pitchFamily="2" charset="0"/>
              </a:endParaRPr>
            </a:p>
          </p:txBody>
        </p:sp>
        <p:sp>
          <p:nvSpPr>
            <p:cNvPr id="25" name="TextBox 24"/>
            <p:cNvSpPr txBox="1"/>
            <p:nvPr/>
          </p:nvSpPr>
          <p:spPr>
            <a:xfrm>
              <a:off x="159617" y="5798272"/>
              <a:ext cx="1447800" cy="307777"/>
            </a:xfrm>
            <a:prstGeom prst="rect">
              <a:avLst/>
            </a:prstGeom>
            <a:noFill/>
          </p:spPr>
          <p:txBody>
            <a:bodyPr wrap="square" rtlCol="0">
              <a:spAutoFit/>
            </a:bodyPr>
            <a:lstStyle/>
            <a:p>
              <a:r>
                <a:rPr lang="bn-BD" sz="1400" dirty="0" smtClean="0">
                  <a:latin typeface="NikoshBAN" pitchFamily="2" charset="0"/>
                  <a:cs typeface="NikoshBAN" pitchFamily="2" charset="0"/>
                </a:rPr>
                <a:t> ৭। </a:t>
              </a:r>
              <a:r>
                <a:rPr lang="bn-IN" sz="1400" dirty="0" smtClean="0">
                  <a:latin typeface="NikoshBAN" pitchFamily="2" charset="0"/>
                  <a:cs typeface="NikoshBAN" pitchFamily="2" charset="0"/>
                </a:rPr>
                <a:t>নাম স্বাক্ষর</a:t>
              </a:r>
              <a:endParaRPr lang="en-US" sz="1400" dirty="0">
                <a:latin typeface="NikoshBAN" pitchFamily="2" charset="0"/>
                <a:cs typeface="NikoshBAN" pitchFamily="2" charset="0"/>
              </a:endParaRPr>
            </a:p>
          </p:txBody>
        </p:sp>
        <p:cxnSp>
          <p:nvCxnSpPr>
            <p:cNvPr id="26" name="Straight Arrow Connector 25"/>
            <p:cNvCxnSpPr/>
            <p:nvPr/>
          </p:nvCxnSpPr>
          <p:spPr>
            <a:xfrm flipV="1">
              <a:off x="1219200" y="899755"/>
              <a:ext cx="14859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206500" y="1661755"/>
              <a:ext cx="1480429" cy="2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219200" y="2138005"/>
              <a:ext cx="14859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55700" y="2525355"/>
              <a:ext cx="1531229" cy="85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47800" y="3638852"/>
              <a:ext cx="1239129" cy="41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638300" y="5243155"/>
              <a:ext cx="1104900" cy="12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41212" y="6030552"/>
              <a:ext cx="1228578" cy="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8563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000" fill="hold"/>
                                        <p:tgtEl>
                                          <p:spTgt spid="18"/>
                                        </p:tgtEl>
                                        <p:attrNameLst>
                                          <p:attrName>ppt_x</p:attrName>
                                        </p:attrNameLst>
                                      </p:cBhvr>
                                      <p:tavLst>
                                        <p:tav tm="0">
                                          <p:val>
                                            <p:strVal val="0-#ppt_w/2"/>
                                          </p:val>
                                        </p:tav>
                                        <p:tav tm="100000">
                                          <p:val>
                                            <p:strVal val="#ppt_x"/>
                                          </p:val>
                                        </p:tav>
                                      </p:tavLst>
                                    </p:anim>
                                    <p:anim calcmode="lin" valueType="num">
                                      <p:cBhvr additive="base">
                                        <p:cTn id="19"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ppt_x</p:attrName>
                                        </p:attrNameLst>
                                      </p:cBhvr>
                                      <p:tavLst>
                                        <p:tav tm="0">
                                          <p:val>
                                            <p:strVal val="#ppt_x-.2"/>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5"/>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ppt_x</p:attrName>
                                        </p:attrNameLst>
                                      </p:cBhvr>
                                      <p:tavLst>
                                        <p:tav tm="0">
                                          <p:val>
                                            <p:strVal val="#ppt_x-.2"/>
                                          </p:val>
                                        </p:tav>
                                        <p:tav tm="100000">
                                          <p:val>
                                            <p:strVal val="#ppt_x"/>
                                          </p:val>
                                        </p:tav>
                                      </p:tavLst>
                                    </p:anim>
                                    <p:anim calcmode="lin" valueType="num">
                                      <p:cBhvr>
                                        <p:cTn id="3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ppt_x</p:attrName>
                                        </p:attrNameLst>
                                      </p:cBhvr>
                                      <p:tavLst>
                                        <p:tav tm="0">
                                          <p:val>
                                            <p:strVal val="#ppt_x-.2"/>
                                          </p:val>
                                        </p:tav>
                                        <p:tav tm="100000">
                                          <p:val>
                                            <p:strVal val="#ppt_x"/>
                                          </p:val>
                                        </p:tav>
                                      </p:tavLst>
                                    </p:anim>
                                    <p:anim calcmode="lin" valueType="num">
                                      <p:cBhvr>
                                        <p:cTn id="4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ppt_x</p:attrName>
                                        </p:attrNameLst>
                                      </p:cBhvr>
                                      <p:tavLst>
                                        <p:tav tm="0">
                                          <p:val>
                                            <p:strVal val="#ppt_x-.2"/>
                                          </p:val>
                                        </p:tav>
                                        <p:tav tm="100000">
                                          <p:val>
                                            <p:strVal val="#ppt_x"/>
                                          </p:val>
                                        </p:tav>
                                      </p:tavLst>
                                    </p:anim>
                                    <p:anim calcmode="lin" valueType="num">
                                      <p:cBhvr>
                                        <p:cTn id="5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ppt_x</p:attrName>
                                        </p:attrNameLst>
                                      </p:cBhvr>
                                      <p:tavLst>
                                        <p:tav tm="0">
                                          <p:val>
                                            <p:strVal val="#ppt_x-.2"/>
                                          </p:val>
                                        </p:tav>
                                        <p:tav tm="100000">
                                          <p:val>
                                            <p:strVal val="#ppt_x"/>
                                          </p:val>
                                        </p:tav>
                                      </p:tavLst>
                                    </p:anim>
                                    <p:anim calcmode="lin" valueType="num">
                                      <p:cBhvr>
                                        <p:cTn id="5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6"/>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ppt_x</p:attrName>
                                        </p:attrNameLst>
                                      </p:cBhvr>
                                      <p:tavLst>
                                        <p:tav tm="0">
                                          <p:val>
                                            <p:strVal val="#ppt_x-.2"/>
                                          </p:val>
                                        </p:tav>
                                        <p:tav tm="100000">
                                          <p:val>
                                            <p:strVal val="#ppt_x"/>
                                          </p:val>
                                        </p:tav>
                                      </p:tavLst>
                                    </p:anim>
                                    <p:anim calcmode="lin" valueType="num">
                                      <p:cBhvr>
                                        <p:cTn id="6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0"/>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1000" fill="hold"/>
                                        <p:tgtEl>
                                          <p:spTgt spid="11"/>
                                        </p:tgtEl>
                                        <p:attrNameLst>
                                          <p:attrName>ppt_x</p:attrName>
                                        </p:attrNameLst>
                                      </p:cBhvr>
                                      <p:tavLst>
                                        <p:tav tm="0">
                                          <p:val>
                                            <p:strVal val="#ppt_x-.2"/>
                                          </p:val>
                                        </p:tav>
                                        <p:tav tm="100000">
                                          <p:val>
                                            <p:strVal val="#ppt_x"/>
                                          </p:val>
                                        </p:tav>
                                      </p:tavLst>
                                    </p:anim>
                                    <p:anim calcmode="lin" valueType="num">
                                      <p:cBhvr>
                                        <p:cTn id="6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ppt_x</p:attrName>
                                        </p:attrNameLst>
                                      </p:cBhvr>
                                      <p:tavLst>
                                        <p:tav tm="0">
                                          <p:val>
                                            <p:strVal val="#ppt_x-.2"/>
                                          </p:val>
                                        </p:tav>
                                        <p:tav tm="100000">
                                          <p:val>
                                            <p:strVal val="#ppt_x"/>
                                          </p:val>
                                        </p:tav>
                                      </p:tavLst>
                                    </p:anim>
                                    <p:anim calcmode="lin" valueType="num">
                                      <p:cBhvr>
                                        <p:cTn id="7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7"/>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000" fill="hold"/>
                                        <p:tgtEl>
                                          <p:spTgt spid="12"/>
                                        </p:tgtEl>
                                        <p:attrNameLst>
                                          <p:attrName>ppt_x</p:attrName>
                                        </p:attrNameLst>
                                      </p:cBhvr>
                                      <p:tavLst>
                                        <p:tav tm="0">
                                          <p:val>
                                            <p:strVal val="#ppt_x-.2"/>
                                          </p:val>
                                        </p:tav>
                                        <p:tav tm="100000">
                                          <p:val>
                                            <p:strVal val="#ppt_x"/>
                                          </p:val>
                                        </p:tav>
                                      </p:tavLst>
                                    </p:anim>
                                    <p:anim calcmode="lin" valueType="num">
                                      <p:cBhvr>
                                        <p:cTn id="8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P spid="13" grpId="0"/>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4156" y="536121"/>
            <a:ext cx="5336275" cy="830997"/>
          </a:xfrm>
          <a:prstGeom prst="rect">
            <a:avLst/>
          </a:prstGeom>
          <a:noFill/>
          <a:ln w="28575">
            <a:solidFill>
              <a:schemeClr val="tx1"/>
            </a:solidFill>
          </a:ln>
        </p:spPr>
        <p:txBody>
          <a:bodyPr wrap="square" rtlCol="0">
            <a:spAutoFit/>
          </a:bodyPr>
          <a:lstStyle/>
          <a:p>
            <a:pPr algn="ctr"/>
            <a:r>
              <a:rPr lang="bn-IN" sz="4800" dirty="0" smtClean="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দলগত কাজ</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138" y="2006116"/>
            <a:ext cx="5336275" cy="2815265"/>
          </a:xfrm>
          <a:prstGeom prst="rect">
            <a:avLst/>
          </a:prstGeom>
          <a:ln w="38100" cap="sq" cmpd="thickThin">
            <a:solidFill>
              <a:srgbClr val="000000"/>
            </a:solidFill>
            <a:prstDash val="solid"/>
            <a:miter lim="800000"/>
          </a:ln>
          <a:effectLst>
            <a:innerShdw blurRad="76200">
              <a:srgbClr val="000000"/>
            </a:innerShdw>
          </a:effectLst>
        </p:spPr>
      </p:pic>
      <p:sp>
        <p:nvSpPr>
          <p:cNvPr id="4" name="Rectangle 3"/>
          <p:cNvSpPr/>
          <p:nvPr/>
        </p:nvSpPr>
        <p:spPr>
          <a:xfrm>
            <a:off x="1081826" y="5052678"/>
            <a:ext cx="9731431" cy="1129181"/>
          </a:xfrm>
          <a:prstGeom prst="rect">
            <a:avLst/>
          </a:prstGeom>
          <a:ln w="15875" cmpd="thickThin">
            <a:solidFill>
              <a:schemeClr val="tx1"/>
            </a:solidFill>
            <a:prstDash val="lgDashDotDot"/>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buFont typeface="Wingdings" pitchFamily="2" charset="2"/>
              <a:buChar char="v"/>
            </a:pPr>
            <a:r>
              <a:rPr lang="bn-IN" sz="3200" b="1"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IN" sz="2800" dirty="0" smtClean="0">
                <a:ln>
                  <a:solidFill>
                    <a:schemeClr val="tx1"/>
                  </a:solidFill>
                </a:ln>
                <a:latin typeface="NikoshBAN" pitchFamily="2" charset="0"/>
                <a:cs typeface="NikoshBAN" pitchFamily="2" charset="0"/>
              </a:rPr>
              <a:t>বোনের বিবাহ উপলক্ষ্যে তিন দিনের ছুটি চেয়ে প্রধান শিক্ষকের নিকট দরখাস্থ লিখ (দলে আলোচনা করে) ।    </a:t>
            </a:r>
            <a:endParaRPr lang="en-US" sz="3600" b="1"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778451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2974" y="383516"/>
            <a:ext cx="5336275" cy="830997"/>
          </a:xfrm>
          <a:prstGeom prst="rect">
            <a:avLst/>
          </a:prstGeom>
          <a:noFill/>
          <a:ln w="28575">
            <a:solidFill>
              <a:schemeClr val="tx1"/>
            </a:solidFill>
          </a:ln>
        </p:spPr>
        <p:txBody>
          <a:bodyPr wrap="square" rtlCol="0">
            <a:spAutoFit/>
          </a:bodyPr>
          <a:lstStyle/>
          <a:p>
            <a:pPr algn="ctr"/>
            <a:r>
              <a:rPr lang="bn-IN" sz="4800" dirty="0" smtClean="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 </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7882057" y="1553918"/>
            <a:ext cx="341194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  টি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869783" y="1514791"/>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আবেদন পত্রের কতটি অংশ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869783" y="2386721"/>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প্রাতিষ্ঠানিক পত্র কোন ধরনের পত্র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869783" y="3245808"/>
            <a:ext cx="6384476"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আবেদন পত্রে পত্র লেখকের ঠিকানা কোথায় থাকে? </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869783" y="4163910"/>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আবেদন পত্রে তারিখ কোথায় লিখতে হয়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869782" y="4933958"/>
            <a:ext cx="6384477"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আবেদন পত্রের ভাষা কেমন হতে হবে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7882057" y="2386721"/>
            <a:ext cx="341194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ব্যবহারিক পত্র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7882057" y="3234884"/>
            <a:ext cx="341194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শেষে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7882057" y="4159064"/>
            <a:ext cx="341194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সবার  উপরে</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7882057" y="4933958"/>
            <a:ext cx="3411940"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সহজ-সরল ও প্রাঞ্জল</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0086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8580" y="357758"/>
            <a:ext cx="5336275" cy="830997"/>
          </a:xfrm>
          <a:prstGeom prst="rect">
            <a:avLst/>
          </a:prstGeom>
          <a:noFill/>
          <a:ln w="28575">
            <a:solidFill>
              <a:schemeClr val="tx1"/>
            </a:solidFill>
          </a:ln>
        </p:spPr>
        <p:txBody>
          <a:bodyPr wrap="square" rtlCol="0">
            <a:spAutoFit/>
          </a:bodyPr>
          <a:lstStyle/>
          <a:p>
            <a:pPr algn="ctr"/>
            <a:r>
              <a:rPr lang="bn-IN" sz="4800" dirty="0" smtClean="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 </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62885" y="1416677"/>
            <a:ext cx="7959143" cy="584775"/>
          </a:xfrm>
          <a:prstGeom prst="rect">
            <a:avLst/>
          </a:prstGeom>
          <a:noFill/>
        </p:spPr>
        <p:txBody>
          <a:bodyPr wrap="square" rtlCol="0">
            <a:spAutoFit/>
          </a:bodyPr>
          <a:lstStyle/>
          <a:p>
            <a:r>
              <a:rPr lang="bn-BD" sz="3200" dirty="0">
                <a:ln w="0">
                  <a:solidFill>
                    <a:sysClr val="windowText" lastClr="000000"/>
                  </a:solidFill>
                </a:ln>
                <a:effectLst>
                  <a:outerShdw blurRad="38100" dist="19050" dir="2700000" algn="tl" rotWithShape="0">
                    <a:schemeClr val="dk1">
                      <a:alpha val="40000"/>
                    </a:schemeClr>
                  </a:outerShdw>
                </a:effectLst>
                <a:latin typeface="NikoshBAN" pitchFamily="2" charset="0"/>
                <a:cs typeface="NikoshBAN" pitchFamily="2" charset="0"/>
              </a:rPr>
              <a:t>১। আবেদন পত্র কী? </a:t>
            </a:r>
          </a:p>
        </p:txBody>
      </p:sp>
      <p:sp>
        <p:nvSpPr>
          <p:cNvPr id="4" name="TextBox 3"/>
          <p:cNvSpPr txBox="1"/>
          <p:nvPr/>
        </p:nvSpPr>
        <p:spPr>
          <a:xfrm>
            <a:off x="888643" y="2008225"/>
            <a:ext cx="8963695" cy="1569660"/>
          </a:xfrm>
          <a:prstGeom prst="rect">
            <a:avLst/>
          </a:prstGeom>
          <a:noFill/>
        </p:spPr>
        <p:txBody>
          <a:bodyPr wrap="square" rtlCol="0">
            <a:spAutoFit/>
          </a:bodyPr>
          <a:lstStyle/>
          <a:p>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সাধারণ </a:t>
            </a: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 পদে নিয়োগ প্রাপ্তির জন্য বা ছুটি ,বা বদলি,সাহায্য চেয়ে উপযুক্ত কর্তৃপক্ষের কাছে যে আনুষ্ঠানিক পত্র রচনা করা হয় তাকে আবেদনপত্র বা দরখাস্থ বলে</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888643" y="3491456"/>
            <a:ext cx="7301999"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২। আবেদনপত্রে শিরোনাম বা খামের প্রয়োজন আছে কি? </a:t>
            </a:r>
          </a:p>
        </p:txBody>
      </p:sp>
      <p:sp>
        <p:nvSpPr>
          <p:cNvPr id="6" name="Rectangle 5"/>
          <p:cNvSpPr/>
          <p:nvPr/>
        </p:nvSpPr>
        <p:spPr>
          <a:xfrm>
            <a:off x="1304890" y="4076231"/>
            <a:ext cx="7095212" cy="584775"/>
          </a:xfrm>
          <a:prstGeom prst="rect">
            <a:avLst/>
          </a:prstGeom>
        </p:spPr>
        <p:txBody>
          <a:bodyPr wrap="none">
            <a:spAutoFit/>
          </a:bodyPr>
          <a:lstStyle/>
          <a:p>
            <a:r>
              <a:rPr lang="bn-IN" sz="3200" dirty="0" smtClean="0">
                <a:latin typeface="NikoshBAN" pitchFamily="2" charset="0"/>
                <a:cs typeface="NikoshBAN" pitchFamily="2" charset="0"/>
              </a:rPr>
              <a:t>উত্তরঃ </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আবেদনপত্রে শিরোনাম বা খামের প্রয়োজন </a:t>
            </a:r>
            <a:r>
              <a:rPr lang="bn-IN" sz="3200" dirty="0" smtClean="0">
                <a:latin typeface="NikoshBAN" pitchFamily="2" charset="0"/>
                <a:cs typeface="NikoshBAN" pitchFamily="2" charset="0"/>
              </a:rPr>
              <a:t>নেই।</a:t>
            </a:r>
            <a:endParaRPr lang="bn-BD" sz="3200" dirty="0">
              <a:latin typeface="NikoshBAN" pitchFamily="2" charset="0"/>
              <a:cs typeface="NikoshBAN" pitchFamily="2" charset="0"/>
            </a:endParaRPr>
          </a:p>
        </p:txBody>
      </p:sp>
      <p:sp>
        <p:nvSpPr>
          <p:cNvPr id="7" name="Rectangle 6"/>
          <p:cNvSpPr/>
          <p:nvPr/>
        </p:nvSpPr>
        <p:spPr>
          <a:xfrm>
            <a:off x="888643" y="4500170"/>
            <a:ext cx="7734655" cy="584775"/>
          </a:xfrm>
          <a:prstGeom prst="rect">
            <a:avLst/>
          </a:prstGeom>
        </p:spPr>
        <p:txBody>
          <a:bodyPr wrap="squar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৩। আবেদন পত্রের কাঠামোগুলো ধারাবাহিকভাবে বর্ণনা কর</a:t>
            </a:r>
            <a:r>
              <a:rPr lang="bn-BD" dirty="0">
                <a:latin typeface="NikoshBAN" pitchFamily="2" charset="0"/>
                <a:cs typeface="NikoshBAN" pitchFamily="2" charset="0"/>
              </a:rPr>
              <a:t>।</a:t>
            </a:r>
          </a:p>
        </p:txBody>
      </p:sp>
      <p:sp>
        <p:nvSpPr>
          <p:cNvPr id="8" name="Rectangle 7"/>
          <p:cNvSpPr/>
          <p:nvPr/>
        </p:nvSpPr>
        <p:spPr>
          <a:xfrm>
            <a:off x="1396403" y="5122820"/>
            <a:ext cx="10373353" cy="1077218"/>
          </a:xfrm>
          <a:prstGeom prst="rect">
            <a:avLst/>
          </a:prstGeom>
        </p:spPr>
        <p:txBody>
          <a:bodyPr wrap="none">
            <a:spAutoFit/>
          </a:bodyPr>
          <a:lstStyle/>
          <a:p>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উত্তরঃ ১। তারিখ ২।</a:t>
            </a: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পত্র প্রাপকের পদবী ও </a:t>
            </a: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ঠিকানা ৩। </a:t>
            </a: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বিষয় ৪। </a:t>
            </a: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সম্বোধন /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সম্ভাষণ</a:t>
            </a:r>
          </a:p>
          <a:p>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৫।</a:t>
            </a: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মূল পত্রাংশ / মূল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 </a:t>
            </a: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 বিদায় সম্ভাষণ ৭। নাম বা স্বাক্ষর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64675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3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3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3000"/>
                                        <p:tgtEl>
                                          <p:spTgt spid="8">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3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627290" y="331631"/>
            <a:ext cx="8178085" cy="1066800"/>
            <a:chOff x="2590800" y="1143000"/>
            <a:chExt cx="4343400" cy="1066800"/>
          </a:xfrm>
        </p:grpSpPr>
        <p:sp>
          <p:nvSpPr>
            <p:cNvPr id="3" name="Rounded Rectangle 2"/>
            <p:cNvSpPr/>
            <p:nvPr/>
          </p:nvSpPr>
          <p:spPr>
            <a:xfrm>
              <a:off x="2590800" y="1143000"/>
              <a:ext cx="4343400" cy="1066800"/>
            </a:xfrm>
            <a:prstGeom prst="roundRect">
              <a:avLst>
                <a:gd name="adj" fmla="val 5000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960160" y="1295400"/>
              <a:ext cx="305964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800" dirty="0" smtClean="0">
                  <a:solidFill>
                    <a:srgbClr val="FFFF00"/>
                  </a:solidFill>
                  <a:latin typeface="NikoshBAN" pitchFamily="2" charset="0"/>
                  <a:cs typeface="NikoshBAN" pitchFamily="2" charset="0"/>
                </a:rPr>
                <a:t>   কতিপয় আবেদন পত্র </a:t>
              </a:r>
              <a:endParaRPr lang="en-US" sz="4800" dirty="0">
                <a:solidFill>
                  <a:srgbClr val="FFFF00"/>
                </a:solidFill>
                <a:latin typeface="NikoshBAN" pitchFamily="2" charset="0"/>
                <a:cs typeface="NikoshBAN" pitchFamily="2" charset="0"/>
              </a:endParaRPr>
            </a:p>
          </p:txBody>
        </p:sp>
      </p:grpSp>
      <p:sp>
        <p:nvSpPr>
          <p:cNvPr id="5" name="TextBox 4"/>
          <p:cNvSpPr txBox="1"/>
          <p:nvPr/>
        </p:nvSpPr>
        <p:spPr>
          <a:xfrm>
            <a:off x="1004552" y="1957589"/>
            <a:ext cx="10599313" cy="452431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১। দরিদ্র তহবিল থেকে সাহায্য চেয়ে বিদ্যলয়ের প্রধান শিক্ষকের নিকট দরখাস্থ লিখ। </a:t>
            </a:r>
          </a:p>
          <a:p>
            <a:r>
              <a:rPr lang="bn-IN" sz="2400" dirty="0" smtClean="0">
                <a:latin typeface="NikoshBAN" panose="02000000000000000000" pitchFamily="2" charset="0"/>
                <a:cs typeface="NikoshBAN" panose="02000000000000000000" pitchFamily="2" charset="0"/>
              </a:rPr>
              <a:t>২। প্রশংসা পত্র চেয়ে প্রধান শিক্ষকের নিকট দরখাস্থ লিখ।</a:t>
            </a:r>
          </a:p>
          <a:p>
            <a:r>
              <a:rPr lang="bn-IN" sz="2400" dirty="0" smtClean="0">
                <a:latin typeface="NikoshBAN" panose="02000000000000000000" pitchFamily="2" charset="0"/>
                <a:cs typeface="NikoshBAN" panose="02000000000000000000" pitchFamily="2" charset="0"/>
              </a:rPr>
              <a:t>৩। বিলম্বে বেতন প্রদানের জন্য জরিমানা মাফ চেয়ে তোমার বিদ্যালয়ের প্রধান শিক্ষকের নিকট দরখাস্থ লিখ। </a:t>
            </a:r>
          </a:p>
          <a:p>
            <a:r>
              <a:rPr lang="bn-IN" sz="2400" dirty="0" smtClean="0">
                <a:latin typeface="NikoshBAN" panose="02000000000000000000" pitchFamily="2" charset="0"/>
                <a:cs typeface="NikoshBAN" panose="02000000000000000000" pitchFamily="2" charset="0"/>
              </a:rPr>
              <a:t>৪। তোমার এলাকায় আর্সেনিক পানি সরবরাহের ব্যবস্থা গ্রহনের জন্য পৌর মেয়রের কাছে দরখাস্থ লিখ। </a:t>
            </a:r>
          </a:p>
          <a:p>
            <a:r>
              <a:rPr lang="bn-IN" sz="2400" dirty="0" smtClean="0">
                <a:latin typeface="NikoshBAN" panose="02000000000000000000" pitchFamily="2" charset="0"/>
                <a:cs typeface="NikoshBAN" panose="02000000000000000000" pitchFamily="2" charset="0"/>
              </a:rPr>
              <a:t>৫। স্কুলের ভেতর ক্যান্টিন  স্থাপনের অনুরোধ জানিয়ে প্রধান </a:t>
            </a:r>
            <a:r>
              <a:rPr lang="bn-IN" sz="2400" dirty="0">
                <a:latin typeface="NikoshBAN" panose="02000000000000000000" pitchFamily="2" charset="0"/>
                <a:cs typeface="NikoshBAN" panose="02000000000000000000" pitchFamily="2" charset="0"/>
              </a:rPr>
              <a:t>শিক্ষকের নিকট দরখাস্থ </a:t>
            </a:r>
            <a:r>
              <a:rPr lang="bn-IN" sz="2400" dirty="0" smtClean="0">
                <a:latin typeface="NikoshBAN" panose="02000000000000000000" pitchFamily="2" charset="0"/>
                <a:cs typeface="NikoshBAN" panose="02000000000000000000" pitchFamily="2" charset="0"/>
              </a:rPr>
              <a:t>লিখ। </a:t>
            </a:r>
          </a:p>
          <a:p>
            <a:r>
              <a:rPr lang="bn-IN" sz="2400" dirty="0" smtClean="0">
                <a:latin typeface="NikoshBAN" panose="02000000000000000000" pitchFamily="2" charset="0"/>
                <a:cs typeface="NikoshBAN" panose="02000000000000000000" pitchFamily="2" charset="0"/>
              </a:rPr>
              <a:t>৬। তোমার এলাকায় একটি প্রাথমিক বিদ্যালয় স্থাপনের জন্য কর্তৃপক্ষের নিকট দরখাস্থ লিখ। </a:t>
            </a:r>
          </a:p>
          <a:p>
            <a:r>
              <a:rPr lang="bn-IN" sz="2400" dirty="0" smtClean="0">
                <a:latin typeface="NikoshBAN" panose="02000000000000000000" pitchFamily="2" charset="0"/>
                <a:cs typeface="NikoshBAN" panose="02000000000000000000" pitchFamily="2" charset="0"/>
              </a:rPr>
              <a:t>৭। তোমার এলাকার রাস্তাটি সংস্কারের জন্য </a:t>
            </a:r>
            <a:r>
              <a:rPr lang="bn-IN" sz="2400" dirty="0">
                <a:latin typeface="NikoshBAN" panose="02000000000000000000" pitchFamily="2" charset="0"/>
                <a:cs typeface="NikoshBAN" panose="02000000000000000000" pitchFamily="2" charset="0"/>
              </a:rPr>
              <a:t>কর্তৃপক্ষের নিকট দরখাস্থ লিখ</a:t>
            </a:r>
            <a:r>
              <a:rPr lang="bn-IN" sz="2400" dirty="0" smtClean="0">
                <a:latin typeface="NikoshBAN" panose="02000000000000000000" pitchFamily="2" charset="0"/>
                <a:cs typeface="NikoshBAN" panose="02000000000000000000" pitchFamily="2" charset="0"/>
              </a:rPr>
              <a:t>।</a:t>
            </a:r>
          </a:p>
          <a:p>
            <a:r>
              <a:rPr lang="bn-IN" sz="2400" dirty="0" smtClean="0">
                <a:latin typeface="NikoshBAN" panose="02000000000000000000" pitchFamily="2" charset="0"/>
                <a:cs typeface="NikoshBAN" panose="02000000000000000000" pitchFamily="2" charset="0"/>
              </a:rPr>
              <a:t>৮। তোমার এলাকায় বিদ্যুৎ বিভ্রাটের  প্রতিকারের প্রার্থনা করে যথাযথ </a:t>
            </a:r>
            <a:r>
              <a:rPr lang="bn-IN" sz="2400" dirty="0">
                <a:latin typeface="NikoshBAN" panose="02000000000000000000" pitchFamily="2" charset="0"/>
                <a:cs typeface="NikoshBAN" panose="02000000000000000000" pitchFamily="2" charset="0"/>
              </a:rPr>
              <a:t>কর্তৃপক্ষের নিকট দরখাস্থ লিখ। </a:t>
            </a:r>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৯। তোমার এলাকায় ডেংগু জ্বর প্রতিরোধের আবেদন জানিয়ে পৌর সভার চেয়ারম্যানের কাছে দরখাস্থ লিখ। </a:t>
            </a:r>
          </a:p>
          <a:p>
            <a:r>
              <a:rPr lang="bn-IN" sz="2400" dirty="0" smtClean="0">
                <a:latin typeface="NikoshBAN" panose="02000000000000000000" pitchFamily="2" charset="0"/>
                <a:cs typeface="NikoshBAN" panose="02000000000000000000" pitchFamily="2" charset="0"/>
              </a:rPr>
              <a:t>১০। খেলা দেখার জন্য অর্ধ দিবসের ছুটি চেয়ে </a:t>
            </a:r>
            <a:r>
              <a:rPr lang="bn-IN" sz="2400" dirty="0">
                <a:latin typeface="NikoshBAN" panose="02000000000000000000" pitchFamily="2" charset="0"/>
                <a:cs typeface="NikoshBAN" panose="02000000000000000000" pitchFamily="2" charset="0"/>
              </a:rPr>
              <a:t>প্রধান শিক্ষকের নিকট দরখাস্থ লিখ। </a:t>
            </a:r>
          </a:p>
          <a:p>
            <a:endParaRPr lang="bn-IN" sz="2400" dirty="0" smtClean="0">
              <a:latin typeface="NikoshBAN" panose="02000000000000000000" pitchFamily="2" charset="0"/>
              <a:cs typeface="NikoshBAN" panose="02000000000000000000" pitchFamily="2" charset="0"/>
            </a:endParaRPr>
          </a:p>
          <a:p>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31440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627290" y="331631"/>
            <a:ext cx="8178085" cy="1066800"/>
            <a:chOff x="2590800" y="1143000"/>
            <a:chExt cx="4343400" cy="1066800"/>
          </a:xfrm>
        </p:grpSpPr>
        <p:sp>
          <p:nvSpPr>
            <p:cNvPr id="3" name="Rounded Rectangle 2"/>
            <p:cNvSpPr/>
            <p:nvPr/>
          </p:nvSpPr>
          <p:spPr>
            <a:xfrm>
              <a:off x="2590800" y="1143000"/>
              <a:ext cx="4343400" cy="1066800"/>
            </a:xfrm>
            <a:prstGeom prst="roundRect">
              <a:avLst>
                <a:gd name="adj" fmla="val 5000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657600" y="1295400"/>
              <a:ext cx="23622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800" smtClean="0">
                  <a:solidFill>
                    <a:srgbClr val="FFFF00"/>
                  </a:solidFill>
                  <a:latin typeface="NikoshBAN" pitchFamily="2" charset="0"/>
                  <a:cs typeface="NikoshBAN" pitchFamily="2" charset="0"/>
                </a:rPr>
                <a:t>   </a:t>
              </a:r>
              <a:r>
                <a:rPr lang="bn-BD" sz="4800" smtClean="0">
                  <a:solidFill>
                    <a:srgbClr val="FFFF00"/>
                  </a:solidFill>
                  <a:latin typeface="NikoshBAN" pitchFamily="2" charset="0"/>
                  <a:cs typeface="NikoshBAN" pitchFamily="2" charset="0"/>
                </a:rPr>
                <a:t>বাড়ির </a:t>
              </a:r>
              <a:r>
                <a:rPr lang="bn-BD" sz="4800" dirty="0" smtClean="0">
                  <a:solidFill>
                    <a:srgbClr val="FFFF00"/>
                  </a:solidFill>
                  <a:latin typeface="NikoshBAN" pitchFamily="2" charset="0"/>
                  <a:cs typeface="NikoshBAN" pitchFamily="2" charset="0"/>
                </a:rPr>
                <a:t>কাজ</a:t>
              </a:r>
              <a:r>
                <a:rPr lang="bn-IN" sz="4800" dirty="0" smtClean="0">
                  <a:solidFill>
                    <a:srgbClr val="FFFF00"/>
                  </a:solidFill>
                  <a:latin typeface="NikoshBAN" pitchFamily="2" charset="0"/>
                  <a:cs typeface="NikoshBAN" pitchFamily="2" charset="0"/>
                </a:rPr>
                <a:t>   </a:t>
              </a:r>
              <a:endParaRPr lang="en-US" sz="4800" dirty="0">
                <a:solidFill>
                  <a:srgbClr val="FFFF00"/>
                </a:solidFill>
                <a:latin typeface="NikoshBAN" pitchFamily="2" charset="0"/>
                <a:cs typeface="NikoshBAN" pitchFamily="2" charset="0"/>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536" y="1746913"/>
            <a:ext cx="3019187" cy="2198406"/>
          </a:xfrm>
          <a:prstGeom prst="rect">
            <a:avLst/>
          </a:prstGeom>
          <a:ln w="57150">
            <a:solidFill>
              <a:srgbClr val="F30708"/>
            </a:solidFill>
          </a:ln>
        </p:spPr>
      </p:pic>
      <p:sp>
        <p:nvSpPr>
          <p:cNvPr id="6" name="Rectangle 5"/>
          <p:cNvSpPr/>
          <p:nvPr/>
        </p:nvSpPr>
        <p:spPr>
          <a:xfrm>
            <a:off x="367253" y="4988484"/>
            <a:ext cx="11587752" cy="933875"/>
          </a:xfrm>
          <a:prstGeom prst="rect">
            <a:avLst/>
          </a:prstGeom>
          <a:ln w="15875" cmpd="thickThin">
            <a:solidFill>
              <a:srgbClr val="009900"/>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lvl="0" indent="-571500" algn="ctr">
              <a:buFont typeface="Wingdings" pitchFamily="2" charset="2"/>
              <a:buChar char="v"/>
            </a:pP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 শিক্ষা সফরে যাওয়ার অনুমতি চেয়ে প্রধান শিক্ষকের নিকট দরখাস্থ </a:t>
            </a: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ea typeface="Times New Roman" pitchFamily="18" charset="0"/>
                <a:cs typeface="NikoshBAN" panose="02000000000000000000" pitchFamily="2" charset="0"/>
              </a:rPr>
              <a:t>লিখ</a:t>
            </a:r>
            <a:r>
              <a:rPr lang="en-US" sz="3200" dirty="0" smtClean="0">
                <a:ln w="0">
                  <a:solidFill>
                    <a:schemeClr val="tx1"/>
                  </a:solidFill>
                </a:ln>
                <a:solidFill>
                  <a:schemeClr val="tx1"/>
                </a:solidFill>
                <a:effectLst>
                  <a:outerShdw blurRad="38100" dist="19050" dir="2700000" algn="tl" rotWithShape="0">
                    <a:schemeClr val="dk1">
                      <a:alpha val="40000"/>
                    </a:schemeClr>
                  </a:outerShdw>
                </a:effectLst>
                <a:latin typeface="SutonnyMJ" pitchFamily="2" charset="0"/>
                <a:ea typeface="Times New Roman" pitchFamily="18" charset="0"/>
                <a:cs typeface="SutonnyMJ" pitchFamily="2" charset="0"/>
              </a:rPr>
              <a:t>|</a:t>
            </a: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00413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87" y="1698399"/>
            <a:ext cx="11513713" cy="45854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p:cNvSpPr/>
          <p:nvPr/>
        </p:nvSpPr>
        <p:spPr>
          <a:xfrm>
            <a:off x="1876959" y="372238"/>
            <a:ext cx="2096086" cy="1121062"/>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C00000"/>
                </a:solidFill>
                <a:latin typeface="NikoshBAN" pitchFamily="2" charset="0"/>
                <a:cs typeface="NikoshBAN" pitchFamily="2" charset="0"/>
              </a:rPr>
              <a:t>ধ</a:t>
            </a:r>
            <a:endParaRPr lang="en-US" dirty="0">
              <a:solidFill>
                <a:srgbClr val="C00000"/>
              </a:solidFill>
            </a:endParaRPr>
          </a:p>
        </p:txBody>
      </p:sp>
      <p:sp>
        <p:nvSpPr>
          <p:cNvPr id="4" name="Rectangle 3"/>
          <p:cNvSpPr/>
          <p:nvPr/>
        </p:nvSpPr>
        <p:spPr>
          <a:xfrm>
            <a:off x="4130762" y="372238"/>
            <a:ext cx="2096086" cy="1121062"/>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rgbClr val="C00000"/>
                </a:solidFill>
                <a:latin typeface="NikoshBAN" pitchFamily="2" charset="0"/>
                <a:cs typeface="NikoshBAN" pitchFamily="2" charset="0"/>
              </a:rPr>
              <a:t>ন্য</a:t>
            </a:r>
            <a:endParaRPr lang="en-US" dirty="0">
              <a:solidFill>
                <a:srgbClr val="C00000"/>
              </a:solidFill>
            </a:endParaRPr>
          </a:p>
        </p:txBody>
      </p:sp>
      <p:sp>
        <p:nvSpPr>
          <p:cNvPr id="5" name="Rectangle 4"/>
          <p:cNvSpPr/>
          <p:nvPr/>
        </p:nvSpPr>
        <p:spPr>
          <a:xfrm>
            <a:off x="6384565" y="372238"/>
            <a:ext cx="2096086" cy="1121062"/>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rgbClr val="C00000"/>
                </a:solidFill>
                <a:latin typeface="NikoshBAN" pitchFamily="2" charset="0"/>
                <a:cs typeface="NikoshBAN" pitchFamily="2" charset="0"/>
              </a:rPr>
              <a:t>বা</a:t>
            </a:r>
            <a:endParaRPr lang="en-US" dirty="0">
              <a:solidFill>
                <a:srgbClr val="C00000"/>
              </a:solidFill>
            </a:endParaRPr>
          </a:p>
        </p:txBody>
      </p:sp>
      <p:sp>
        <p:nvSpPr>
          <p:cNvPr id="6" name="Rectangle 5"/>
          <p:cNvSpPr/>
          <p:nvPr/>
        </p:nvSpPr>
        <p:spPr>
          <a:xfrm>
            <a:off x="8638368" y="372238"/>
            <a:ext cx="2096086" cy="1121062"/>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rgbClr val="C00000"/>
                </a:solidFill>
                <a:latin typeface="NikoshBAN" pitchFamily="2" charset="0"/>
                <a:cs typeface="NikoshBAN" pitchFamily="2" charset="0"/>
              </a:rPr>
              <a:t>দ</a:t>
            </a:r>
            <a:endParaRPr lang="en-US" dirty="0">
              <a:solidFill>
                <a:srgbClr val="C00000"/>
              </a:solidFill>
            </a:endParaRPr>
          </a:p>
        </p:txBody>
      </p:sp>
      <p:sp>
        <p:nvSpPr>
          <p:cNvPr id="7" name="TextBox 6"/>
          <p:cNvSpPr txBox="1"/>
          <p:nvPr/>
        </p:nvSpPr>
        <p:spPr>
          <a:xfrm rot="18356236">
            <a:off x="304056" y="653062"/>
            <a:ext cx="1595148" cy="523220"/>
          </a:xfrm>
          <a:prstGeom prst="rect">
            <a:avLst/>
          </a:prstGeom>
          <a:noFill/>
        </p:spPr>
        <p:txBody>
          <a:bodyPr wrap="square" rtlCol="0">
            <a:spAutoFit/>
          </a:bodyPr>
          <a:lstStyle/>
          <a:p>
            <a:r>
              <a:rPr lang="bn-IN" sz="2800" dirty="0" smtClean="0">
                <a:solidFill>
                  <a:srgbClr val="00B050"/>
                </a:solidFill>
                <a:latin typeface="NikoshBAN" panose="02000000000000000000" pitchFamily="2" charset="0"/>
                <a:cs typeface="NikoshBAN" panose="02000000000000000000" pitchFamily="2" charset="0"/>
              </a:rPr>
              <a:t>  সবাইকে</a:t>
            </a:r>
            <a:endParaRPr lang="en-US" sz="28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7725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xmlns="" id="{A6F1E15F-5DE5-49A6-8072-4CCF652C8778}"/>
              </a:ext>
            </a:extLst>
          </p:cNvPr>
          <p:cNvSpPr txBox="1"/>
          <p:nvPr/>
        </p:nvSpPr>
        <p:spPr>
          <a:xfrm>
            <a:off x="238271" y="261882"/>
            <a:ext cx="11634580" cy="1323439"/>
          </a:xfrm>
          <a:prstGeom prst="rect">
            <a:avLst/>
          </a:prstGeom>
          <a:noFill/>
          <a:ln>
            <a:solidFill>
              <a:srgbClr val="C0000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bn-IN" sz="8000" b="1" dirty="0" smtClean="0">
                <a:ln w="22225">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পরিচিতি</a:t>
            </a:r>
            <a:r>
              <a:rPr lang="bn-IN" sz="7200" b="1" dirty="0" smtClean="0">
                <a:ln w="22225">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4" name="Group 3"/>
          <p:cNvGrpSpPr/>
          <p:nvPr/>
        </p:nvGrpSpPr>
        <p:grpSpPr>
          <a:xfrm>
            <a:off x="287107" y="1645330"/>
            <a:ext cx="2402006" cy="2293449"/>
            <a:chOff x="1120738" y="1156592"/>
            <a:chExt cx="3246546" cy="273268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738" y="1156592"/>
              <a:ext cx="3246546" cy="2732680"/>
            </a:xfrm>
            <a:prstGeom prst="rect">
              <a:avLst/>
            </a:prstGeom>
            <a:ln>
              <a:solidFill>
                <a:srgbClr val="FF000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087" y="1560406"/>
              <a:ext cx="1618513" cy="201618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7" name="Rectangle 6"/>
          <p:cNvSpPr/>
          <p:nvPr/>
        </p:nvSpPr>
        <p:spPr>
          <a:xfrm>
            <a:off x="2737949" y="1645329"/>
            <a:ext cx="9134902" cy="2293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অভিজি</a:t>
            </a:r>
            <a:r>
              <a:rPr lang="en-US" sz="40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ৎ </a:t>
            </a:r>
            <a:r>
              <a:rPr lang="en-US" sz="4000" dirty="0" err="1">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কুমার</a:t>
            </a:r>
            <a:r>
              <a:rPr lang="en-US" sz="40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মন্ডল</a:t>
            </a:r>
            <a:endParaRPr lang="en-US" sz="40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err="1">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সম্মান</a:t>
            </a:r>
            <a:r>
              <a:rPr lang="bn-BD"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 এ </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সাহিত্য</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 </a:t>
            </a:r>
            <a:r>
              <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এড(১ম শ্রেণি</a:t>
            </a:r>
            <a:r>
              <a:rPr lang="bn-BD"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এড</a:t>
            </a:r>
            <a:endPar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বঙ্গবাসী মাধ্যমিক </a:t>
            </a:r>
            <a:r>
              <a:rPr lang="bn-BD"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a:t>
            </a:r>
            <a:r>
              <a:rPr lang="en-US"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bn-BD"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,খালিশপুর,খুলনা</a:t>
            </a:r>
            <a:endParaRPr lang="bn-BD"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মোবাইলঃ০১৭৬৬-৯৯৪২৪১/০১৯৭৬-৯৯৪২৪১</a:t>
            </a:r>
          </a:p>
          <a:p>
            <a:r>
              <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Email:avijit</a:t>
            </a:r>
            <a:r>
              <a:rPr lang="en-US" sz="2800" dirty="0">
                <a:ln w="0">
                  <a:solidFill>
                    <a:schemeClr val="tx1"/>
                  </a:solid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09011988@gmail.com</a:t>
            </a:r>
            <a:endParaRPr lang="bn-BD" sz="1400" dirty="0">
              <a:ln w="0">
                <a:solidFill>
                  <a:schemeClr val="tx1"/>
                </a:solidFill>
              </a:ln>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71" y="4108360"/>
            <a:ext cx="2402005" cy="2264623"/>
          </a:xfrm>
          <a:prstGeom prst="rect">
            <a:avLst/>
          </a:prstGeom>
          <a:ln>
            <a:solidFill>
              <a:srgbClr val="C00000"/>
            </a:solidFill>
          </a:ln>
        </p:spPr>
      </p:pic>
      <p:sp>
        <p:nvSpPr>
          <p:cNvPr id="9" name="Rectangle 8"/>
          <p:cNvSpPr/>
          <p:nvPr/>
        </p:nvSpPr>
        <p:spPr>
          <a:xfrm>
            <a:off x="2737949" y="4108361"/>
            <a:ext cx="9134902" cy="2350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২য় পত্র </a:t>
            </a:r>
            <a:endParaRPr lang="en-US" sz="2800" b="1"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নবম / দশম  </a:t>
            </a:r>
            <a:endParaRPr lang="bn-IN" sz="28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আবেদন পত্র </a:t>
            </a:r>
          </a:p>
          <a:p>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সময়</a:t>
            </a:r>
            <a:r>
              <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৪৫</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মিনিট</a:t>
            </a:r>
            <a:endPar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2800" dirty="0" err="1"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তারিখ</a:t>
            </a:r>
            <a:r>
              <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১/০</a:t>
            </a:r>
            <a:r>
              <a:rPr lang="bn-IN" sz="28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৯</a:t>
            </a:r>
            <a:r>
              <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/২০২০ </a:t>
            </a:r>
            <a:r>
              <a:rPr lang="en-US" sz="2800" dirty="0" err="1"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ইং</a:t>
            </a:r>
            <a:r>
              <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28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84800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51).jpg"/>
          <p:cNvPicPr>
            <a:picLocks noChangeAspect="1"/>
          </p:cNvPicPr>
          <p:nvPr/>
        </p:nvPicPr>
        <p:blipFill>
          <a:blip r:embed="rId2"/>
          <a:srcRect t="14765" b="15436"/>
          <a:stretch>
            <a:fillRect/>
          </a:stretch>
        </p:blipFill>
        <p:spPr>
          <a:xfrm>
            <a:off x="1015709" y="254228"/>
            <a:ext cx="9812360" cy="57909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343" y="671031"/>
            <a:ext cx="8817091" cy="4236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xmlns="" id="{214945CF-F571-4BB8-963F-1624D84CAE80}"/>
              </a:ext>
            </a:extLst>
          </p:cNvPr>
          <p:cNvSpPr txBox="1"/>
          <p:nvPr/>
        </p:nvSpPr>
        <p:spPr>
          <a:xfrm>
            <a:off x="2204312" y="772680"/>
            <a:ext cx="5430982" cy="1323439"/>
          </a:xfrm>
          <a:prstGeom prst="rect">
            <a:avLst/>
          </a:prstGeom>
          <a:noFill/>
        </p:spPr>
        <p:txBody>
          <a:bodyPr wrap="square" rtlCol="0">
            <a:spAutoFit/>
          </a:bodyPr>
          <a:lstStyle/>
          <a:p>
            <a:pPr algn="ct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তাহলে</a:t>
            </a:r>
            <a:r>
              <a:rPr lang="en-US" sz="4000" b="1" i="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আমাদের</a:t>
            </a:r>
            <a:r>
              <a:rPr lang="en-US" sz="4000" b="1" i="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আজকের</a:t>
            </a:r>
            <a:r>
              <a:rPr lang="en-US" sz="4000" b="1" i="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পাঠের</a:t>
            </a:r>
            <a:r>
              <a:rPr lang="en-US" sz="4000" b="1" i="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বিষয়</a:t>
            </a:r>
            <a:r>
              <a:rPr lang="en-US" sz="4000" b="1" i="1" dirty="0">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xmlns="" id="{587E1578-5162-4E62-8A01-9ECE05E84430}"/>
              </a:ext>
            </a:extLst>
          </p:cNvPr>
          <p:cNvSpPr txBox="1"/>
          <p:nvPr/>
        </p:nvSpPr>
        <p:spPr>
          <a:xfrm>
            <a:off x="2707007" y="2197768"/>
            <a:ext cx="5851604" cy="1200329"/>
          </a:xfrm>
          <a:prstGeom prst="rect">
            <a:avLst/>
          </a:prstGeom>
          <a:noFill/>
        </p:spPr>
        <p:txBody>
          <a:bodyPr wrap="square" rtlCol="0">
            <a:spAutoFit/>
          </a:bodyPr>
          <a:lstStyle/>
          <a:p>
            <a:pPr algn="ctr"/>
            <a:r>
              <a:rPr lang="bn-IN" sz="7200" b="1" i="1" dirty="0" smtClean="0">
                <a:ln w="22225">
                  <a:solidFill>
                    <a:schemeClr val="accent2"/>
                  </a:solidFill>
                  <a:prstDash val="solid"/>
                </a:ln>
                <a:solidFill>
                  <a:schemeClr val="accent2">
                    <a:lumMod val="40000"/>
                    <a:lumOff val="60000"/>
                  </a:schemeClr>
                </a:solidFill>
                <a:latin typeface="NikoshBAN" pitchFamily="2" charset="0"/>
                <a:cs typeface="NikoshBAN" pitchFamily="2" charset="0"/>
              </a:rPr>
              <a:t>আবেদন পত্র</a:t>
            </a:r>
            <a:endParaRPr lang="en-US" sz="7200" b="1" i="1" dirty="0">
              <a:ln w="22225">
                <a:solidFill>
                  <a:schemeClr val="accent2"/>
                </a:solidFill>
                <a:prstDash val="solid"/>
              </a:ln>
              <a:solidFill>
                <a:schemeClr val="accent2">
                  <a:lumMod val="40000"/>
                  <a:lumOff val="60000"/>
                </a:schemeClr>
              </a:solidFill>
              <a:latin typeface="NikoshBAN" pitchFamily="2" charset="0"/>
              <a:cs typeface="NikoshBAN" pitchFamily="2" charset="0"/>
            </a:endParaRPr>
          </a:p>
        </p:txBody>
      </p:sp>
    </p:spTree>
    <p:extLst>
      <p:ext uri="{BB962C8B-B14F-4D97-AF65-F5344CB8AC3E}">
        <p14:creationId xmlns:p14="http://schemas.microsoft.com/office/powerpoint/2010/main" val="414512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xit" presetSubtype="0" fill="hold" grpId="1" nodeType="clickEffect">
                                  <p:stCondLst>
                                    <p:cond delay="0"/>
                                  </p:stCondLst>
                                  <p:iterate type="lt">
                                    <p:tmPct val="0"/>
                                  </p:iterate>
                                  <p:childTnLst>
                                    <p:animEffect transition="out" filter="fade">
                                      <p:cBhvr>
                                        <p:cTn id="15" dur="1000"/>
                                        <p:tgtEl>
                                          <p:spTgt spid="4"/>
                                        </p:tgtEl>
                                      </p:cBhvr>
                                    </p:animEffect>
                                    <p:anim calcmode="lin" valueType="num">
                                      <p:cBhvr>
                                        <p:cTn id="16" dur="1000"/>
                                        <p:tgtEl>
                                          <p:spTgt spid="4"/>
                                        </p:tgtEl>
                                        <p:attrNameLst>
                                          <p:attrName>ppt_x</p:attrName>
                                        </p:attrNameLst>
                                      </p:cBhvr>
                                      <p:tavLst>
                                        <p:tav tm="0">
                                          <p:val>
                                            <p:strVal val="ppt_x"/>
                                          </p:val>
                                        </p:tav>
                                        <p:tav tm="100000">
                                          <p:val>
                                            <p:strVal val="ppt_x"/>
                                          </p:val>
                                        </p:tav>
                                      </p:tavLst>
                                    </p:anim>
                                    <p:anim calcmode="lin" valueType="num">
                                      <p:cBhvr>
                                        <p:cTn id="17" dur="1000"/>
                                        <p:tgtEl>
                                          <p:spTgt spid="4"/>
                                        </p:tgtEl>
                                        <p:attrNameLst>
                                          <p:attrName>ppt_y</p:attrName>
                                        </p:attrNameLst>
                                      </p:cBhvr>
                                      <p:tavLst>
                                        <p:tav tm="0">
                                          <p:val>
                                            <p:strVal val="ppt_y"/>
                                          </p:val>
                                        </p:tav>
                                        <p:tav tm="100000">
                                          <p:val>
                                            <p:strVal val="ppt_y-.1"/>
                                          </p:val>
                                        </p:tav>
                                      </p:tavLst>
                                    </p:anim>
                                    <p:set>
                                      <p:cBhvr>
                                        <p:cTn id="18" dur="1" fill="hold">
                                          <p:stCondLst>
                                            <p:cond delay="9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8E02A4-19AA-491A-8B8E-198490D326B3}"/>
              </a:ext>
            </a:extLst>
          </p:cNvPr>
          <p:cNvSpPr/>
          <p:nvPr/>
        </p:nvSpPr>
        <p:spPr>
          <a:xfrm>
            <a:off x="3258354" y="321690"/>
            <a:ext cx="5563673" cy="1200329"/>
          </a:xfrm>
          <a:prstGeom prst="rect">
            <a:avLst/>
          </a:prstGeom>
          <a:ln w="76200">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6000" dirty="0" smtClean="0">
                <a:ln w="0"/>
                <a:effectLst>
                  <a:outerShdw blurRad="38100" dist="19050" dir="2700000" algn="tl" rotWithShape="0">
                    <a:schemeClr val="dk1">
                      <a:alpha val="40000"/>
                    </a:schemeClr>
                  </a:outerShdw>
                </a:effectLst>
                <a:latin typeface="NikoshBAN" pitchFamily="2" charset="0"/>
                <a:cs typeface="NikoshBAN" pitchFamily="2" charset="0"/>
              </a:rPr>
              <a:t>শিখনফল</a:t>
            </a:r>
            <a:r>
              <a:rPr lang="bn-BD" sz="72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7200" dirty="0">
              <a:ln w="0"/>
              <a:effectLst>
                <a:outerShdw blurRad="38100" dist="19050" dir="2700000" algn="tl" rotWithShape="0">
                  <a:schemeClr val="dk1">
                    <a:alpha val="40000"/>
                  </a:schemeClr>
                </a:outerShdw>
              </a:effectLst>
              <a:latin typeface="Calibri" pitchFamily="34" charset="0"/>
            </a:endParaRPr>
          </a:p>
        </p:txBody>
      </p:sp>
      <p:sp>
        <p:nvSpPr>
          <p:cNvPr id="4" name="TextBox 3"/>
          <p:cNvSpPr txBox="1"/>
          <p:nvPr/>
        </p:nvSpPr>
        <p:spPr>
          <a:xfrm>
            <a:off x="164126" y="1522019"/>
            <a:ext cx="10609903"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smtClean="0">
                <a:effectLst>
                  <a:outerShdw blurRad="38100" dist="38100" dir="2700000" algn="tl">
                    <a:srgbClr val="000000">
                      <a:alpha val="43137"/>
                    </a:srgbClr>
                  </a:outerShdw>
                </a:effectLst>
                <a:latin typeface="NikoshBAN" pitchFamily="2" charset="0"/>
                <a:cs typeface="NikoshBAN" pitchFamily="2" charset="0"/>
              </a:rPr>
              <a:t>এই পাঠ শেষে শিক্ষার্থীরা..</a:t>
            </a:r>
            <a:r>
              <a:rPr lang="bn-IN" sz="4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Freeform 4"/>
          <p:cNvSpPr/>
          <p:nvPr/>
        </p:nvSpPr>
        <p:spPr>
          <a:xfrm>
            <a:off x="1075559" y="2686829"/>
            <a:ext cx="10798762" cy="64633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sp3d extrusionH="57150">
              <a:bevelT h="25400" prst="softRound"/>
            </a:sp3d>
          </a:bodyPr>
          <a:lstStyle/>
          <a:p>
            <a:pPr marL="0" lvl="1" defTabSz="1244600">
              <a:lnSpc>
                <a:spcPct val="90000"/>
              </a:lnSpc>
              <a:spcBef>
                <a:spcPct val="0"/>
              </a:spcBef>
              <a:spcAft>
                <a:spcPct val="15000"/>
              </a:spcAft>
            </a:pP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আবেদন </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পত্র</a:t>
            </a:r>
            <a:r>
              <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 / দরখাস্থের</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 </a:t>
            </a:r>
            <a:r>
              <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সুনির্দিষ্ট </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কাঠামো</a:t>
            </a:r>
            <a:r>
              <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 </a:t>
            </a:r>
            <a:r>
              <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বিশ্লেষণ করতে </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পারবে</a:t>
            </a:r>
            <a:r>
              <a:rPr lang="bn-IN" sz="3600" dirty="0" smtClean="0">
                <a:ln w="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3600" kern="1200" dirty="0">
              <a:ln w="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Freeform 5"/>
          <p:cNvSpPr/>
          <p:nvPr/>
        </p:nvSpPr>
        <p:spPr>
          <a:xfrm>
            <a:off x="1083706" y="4791448"/>
            <a:ext cx="10798275" cy="1235475"/>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8575">
            <a:solidFill>
              <a:schemeClr val="tx1"/>
            </a:solidFill>
          </a:ln>
          <a:scene3d>
            <a:camera prst="orthographicFront"/>
            <a:lightRig rig="flat" dir="t"/>
          </a:scene3d>
          <a:sp3d extrusionH="12700" prstMaterial="plastic">
            <a:bevelT w="50800" h="50800"/>
          </a:sp3d>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r>
              <a:rPr lang="bn-BD" sz="36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NikoshBAN" pitchFamily="2" charset="0"/>
                <a:cs typeface="NikoshBAN" pitchFamily="2" charset="0"/>
                <a:sym typeface="Wingdings 2"/>
              </a:rPr>
              <a:t>বিশেষ প্রয়োজনে সরকারি-বেসরকারি প্রতিষ্ঠানের কর্তৃপক্ষের </a:t>
            </a:r>
          </a:p>
          <a:p>
            <a:r>
              <a:rPr lang="bn-BD" sz="36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NikoshBAN" pitchFamily="2" charset="0"/>
                <a:cs typeface="NikoshBAN" pitchFamily="2" charset="0"/>
                <a:sym typeface="Wingdings 2"/>
              </a:rPr>
              <a:t>    কাছে লিখিত আবেদন করতে পারবে </a:t>
            </a:r>
            <a:r>
              <a:rPr lang="bn-IN" sz="4000" kern="1200" dirty="0" smtClean="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kern="12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endParaRPr>
          </a:p>
        </p:txBody>
      </p:sp>
      <p:sp>
        <p:nvSpPr>
          <p:cNvPr id="7" name="Freeform 6"/>
          <p:cNvSpPr/>
          <p:nvPr/>
        </p:nvSpPr>
        <p:spPr>
          <a:xfrm>
            <a:off x="1088438" y="3505718"/>
            <a:ext cx="10849791" cy="702324"/>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38100">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bn-IN" sz="36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আবেদন পত্র / দরখাস্থ </a:t>
            </a:r>
            <a:r>
              <a:rPr lang="bn-IN" sz="36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লিখতে </a:t>
            </a:r>
            <a:r>
              <a:rPr lang="bn-IN" sz="36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bn-IN" sz="36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পারবে। </a:t>
            </a:r>
            <a:endParaRPr lang="en-US" sz="3600" kern="1200" dirty="0">
              <a:effectLst>
                <a:outerShdw blurRad="38100" dist="38100" dir="2700000" algn="tl">
                  <a:srgbClr val="000000">
                    <a:alpha val="43137"/>
                  </a:srgbClr>
                </a:outerShdw>
              </a:effectLst>
            </a:endParaRPr>
          </a:p>
        </p:txBody>
      </p:sp>
      <p:sp>
        <p:nvSpPr>
          <p:cNvPr id="8" name="TextBox 7"/>
          <p:cNvSpPr txBox="1"/>
          <p:nvPr/>
        </p:nvSpPr>
        <p:spPr>
          <a:xfrm>
            <a:off x="301480" y="2672181"/>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১</a:t>
            </a:r>
            <a:r>
              <a:rPr lang="en-US" sz="3600" dirty="0" smtClean="0"/>
              <a:t>.</a:t>
            </a:r>
            <a:endParaRPr lang="en-US" sz="3600" dirty="0"/>
          </a:p>
        </p:txBody>
      </p:sp>
      <p:sp>
        <p:nvSpPr>
          <p:cNvPr id="9" name="TextBox 8"/>
          <p:cNvSpPr txBox="1"/>
          <p:nvPr/>
        </p:nvSpPr>
        <p:spPr>
          <a:xfrm>
            <a:off x="315128" y="3533715"/>
            <a:ext cx="696036"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340117" y="4791448"/>
            <a:ext cx="696036" cy="707886"/>
          </a:xfrm>
          <a:prstGeom prst="rect">
            <a:avLst/>
          </a:prstGeom>
          <a:noFill/>
          <a:ln w="38100">
            <a:solidFill>
              <a:schemeClr val="tx1"/>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৩</a:t>
            </a:r>
            <a:r>
              <a:rPr lang="en-US" dirty="0" smtClean="0"/>
              <a:t>.</a:t>
            </a:r>
            <a:endParaRPr lang="en-US" dirty="0"/>
          </a:p>
        </p:txBody>
      </p:sp>
    </p:spTree>
    <p:extLst>
      <p:ext uri="{BB962C8B-B14F-4D97-AF65-F5344CB8AC3E}">
        <p14:creationId xmlns:p14="http://schemas.microsoft.com/office/powerpoint/2010/main" val="1540189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36409" y="589653"/>
            <a:ext cx="5809957" cy="4377363"/>
            <a:chOff x="1533378" y="576775"/>
            <a:chExt cx="5809957" cy="4377363"/>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956" t="27301"/>
            <a:stretch/>
          </p:blipFill>
          <p:spPr>
            <a:xfrm>
              <a:off x="1637732" y="1759601"/>
              <a:ext cx="5705603" cy="3194537"/>
            </a:xfrm>
            <a:prstGeom prst="rect">
              <a:avLst/>
            </a:prstGeom>
            <a:ln w="88900" cap="sq" cmpd="thickThin">
              <a:solidFill>
                <a:srgbClr val="DC1E9D"/>
              </a:solidFill>
              <a:prstDash val="solid"/>
              <a:miter lim="800000"/>
            </a:ln>
            <a:effectLst>
              <a:innerShdw blurRad="76200">
                <a:srgbClr val="000000"/>
              </a:innerShdw>
            </a:effectLst>
          </p:spPr>
        </p:pic>
        <p:sp>
          <p:nvSpPr>
            <p:cNvPr id="4" name="TextBox 3"/>
            <p:cNvSpPr txBox="1"/>
            <p:nvPr/>
          </p:nvSpPr>
          <p:spPr>
            <a:xfrm>
              <a:off x="1533378" y="576775"/>
              <a:ext cx="5809957" cy="923330"/>
            </a:xfrm>
            <a:prstGeom prst="rect">
              <a:avLst/>
            </a:prstGeom>
            <a:noFill/>
            <a:ln w="38100">
              <a:solidFill>
                <a:schemeClr val="tx1"/>
              </a:solidFill>
            </a:ln>
          </p:spPr>
          <p:txBody>
            <a:bodyPr wrap="square" rtlCol="0">
              <a:spAutoFit/>
            </a:bodyPr>
            <a:lstStyle/>
            <a:p>
              <a:pPr algn="ctr"/>
              <a:r>
                <a:rPr lang="bn-IN" sz="5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 পাঠ</a:t>
              </a:r>
              <a:endParaRPr lang="en-US" sz="5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5" name="Group 4"/>
          <p:cNvGrpSpPr/>
          <p:nvPr/>
        </p:nvGrpSpPr>
        <p:grpSpPr>
          <a:xfrm>
            <a:off x="7853733" y="1512983"/>
            <a:ext cx="3088783" cy="3658104"/>
            <a:chOff x="7853733" y="1512983"/>
            <a:chExt cx="3088783" cy="3658104"/>
          </a:xfrm>
          <a:solidFill>
            <a:srgbClr val="00B050"/>
          </a:solidFill>
        </p:grpSpPr>
        <p:sp>
          <p:nvSpPr>
            <p:cNvPr id="6" name="Oval 5"/>
            <p:cNvSpPr/>
            <p:nvPr/>
          </p:nvSpPr>
          <p:spPr>
            <a:xfrm>
              <a:off x="7853733" y="1512983"/>
              <a:ext cx="3088783" cy="365810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984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40010" y="2908082"/>
              <a:ext cx="2861490" cy="923330"/>
            </a:xfrm>
            <a:prstGeom prst="rect">
              <a:avLst/>
            </a:prstGeom>
            <a:grpFill/>
          </p:spPr>
          <p:txBody>
            <a:bodyPr wrap="square" rtlCol="0">
              <a:spAutoFit/>
            </a:bodyPr>
            <a:lstStyle/>
            <a:p>
              <a:r>
                <a:rPr lang="bn-BD" sz="5400" b="1" dirty="0" smtClean="0">
                  <a:latin typeface="NikoshBAN" pitchFamily="2" charset="0"/>
                  <a:cs typeface="NikoshBAN" pitchFamily="2" charset="0"/>
                </a:rPr>
                <a:t> </a:t>
              </a:r>
              <a:r>
                <a:rPr lang="bn-BD" sz="4800" b="1" dirty="0" smtClean="0">
                  <a:latin typeface="NikoshBAN" pitchFamily="2" charset="0"/>
                  <a:cs typeface="NikoshBAN" pitchFamily="2" charset="0"/>
                </a:rPr>
                <a:t>আবেদন পত্র</a:t>
              </a:r>
              <a:endParaRPr lang="en-US" sz="11500" b="1" dirty="0">
                <a:latin typeface="NikoshBAN" pitchFamily="2" charset="0"/>
                <a:cs typeface="NikoshBAN" pitchFamily="2" charset="0"/>
              </a:endParaRPr>
            </a:p>
          </p:txBody>
        </p:sp>
      </p:grpSp>
    </p:spTree>
    <p:extLst>
      <p:ext uri="{BB962C8B-B14F-4D97-AF65-F5344CB8AC3E}">
        <p14:creationId xmlns:p14="http://schemas.microsoft.com/office/powerpoint/2010/main" val="257410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834886" y="298017"/>
            <a:ext cx="10466364" cy="1018520"/>
            <a:chOff x="914400" y="1348797"/>
            <a:chExt cx="7696200" cy="533400"/>
          </a:xfrm>
        </p:grpSpPr>
        <p:sp>
          <p:nvSpPr>
            <p:cNvPr id="3" name="Rounded Rectangle 2"/>
            <p:cNvSpPr/>
            <p:nvPr/>
          </p:nvSpPr>
          <p:spPr>
            <a:xfrm>
              <a:off x="914400" y="1348797"/>
              <a:ext cx="7696200" cy="533400"/>
            </a:xfrm>
            <a:prstGeom prst="roundRect">
              <a:avLst/>
            </a:prstGeom>
            <a:solidFill>
              <a:srgbClr val="00B0F0"/>
            </a:solidFill>
            <a:ln>
              <a:noFill/>
            </a:ln>
            <a:effectLst>
              <a:outerShdw blurRad="1270000" dist="27940" dir="5400000" sx="182000" sy="182000" algn="ctr">
                <a:srgbClr val="000000">
                  <a:alpha val="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799" y="1421833"/>
              <a:ext cx="7391400" cy="435194"/>
            </a:xfrm>
            <a:prstGeom prst="rect">
              <a:avLst/>
            </a:prstGeom>
            <a:noFill/>
          </p:spPr>
          <p:txBody>
            <a:bodyPr wrap="square" rtlCol="0">
              <a:spAutoFit/>
            </a:bodyPr>
            <a:lstStyle/>
            <a:p>
              <a:r>
                <a:rPr lang="bn-IN" sz="36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bn-IN" sz="48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আবেদনপত্র / দরখাস্থ </a:t>
              </a:r>
              <a:endParaRPr lang="en-US" sz="36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5" name="TextBox 4"/>
          <p:cNvSpPr txBox="1"/>
          <p:nvPr/>
        </p:nvSpPr>
        <p:spPr>
          <a:xfrm>
            <a:off x="701241" y="1988642"/>
            <a:ext cx="10733649" cy="2123658"/>
          </a:xfrm>
          <a:prstGeom prst="rect">
            <a:avLst/>
          </a:prstGeom>
          <a:noFill/>
          <a:ln w="38100">
            <a:solidFill>
              <a:schemeClr val="tx1"/>
            </a:solidFill>
          </a:ln>
        </p:spPr>
        <p:txBody>
          <a:bodyPr wrap="square" rtlCol="0">
            <a:spAutoFit/>
          </a:bodyPr>
          <a:lstStyle/>
          <a:p>
            <a:r>
              <a:rPr lang="bn-IN" sz="4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সাধারণ কোন পদে নিয়োগ প্রাপ্তির জন্য বা ছুটি ,বা বদলি,সাহায্য চেয়ে উপযুক্ত কর্তৃপক্ষের কাছে যে আনুষ্ঠানিক পত্র রচনা করা হয় তাকে আবেদনপত্র বা দরখাস্থ বলে।</a:t>
            </a:r>
            <a:endPar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3096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55782" y="318985"/>
            <a:ext cx="10972800" cy="1018520"/>
            <a:chOff x="755782" y="318985"/>
            <a:chExt cx="10972800" cy="1018520"/>
          </a:xfrm>
        </p:grpSpPr>
        <p:grpSp>
          <p:nvGrpSpPr>
            <p:cNvPr id="2" name="Group 14"/>
            <p:cNvGrpSpPr/>
            <p:nvPr/>
          </p:nvGrpSpPr>
          <p:grpSpPr>
            <a:xfrm>
              <a:off x="755782" y="318985"/>
              <a:ext cx="10972800" cy="1018520"/>
              <a:chOff x="914400" y="1348797"/>
              <a:chExt cx="7696200" cy="533400"/>
            </a:xfrm>
            <a:solidFill>
              <a:schemeClr val="accent6">
                <a:lumMod val="60000"/>
                <a:lumOff val="40000"/>
              </a:schemeClr>
            </a:solidFill>
          </p:grpSpPr>
          <p:sp>
            <p:nvSpPr>
              <p:cNvPr id="3" name="Rounded Rectangle 2"/>
              <p:cNvSpPr/>
              <p:nvPr/>
            </p:nvSpPr>
            <p:spPr>
              <a:xfrm>
                <a:off x="914400" y="1348797"/>
                <a:ext cx="7696200" cy="533400"/>
              </a:xfrm>
              <a:prstGeom prst="roundRect">
                <a:avLst/>
              </a:prstGeom>
              <a:grpFill/>
              <a:ln>
                <a:noFill/>
              </a:ln>
              <a:effectLst>
                <a:outerShdw blurRad="1270000" dist="27940" dir="5400000" sx="182000" sy="182000" algn="ctr">
                  <a:srgbClr val="000000">
                    <a:alpha val="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p:cNvSpPr txBox="1"/>
              <p:nvPr/>
            </p:nvSpPr>
            <p:spPr>
              <a:xfrm>
                <a:off x="1066799" y="1421833"/>
                <a:ext cx="7391400" cy="402957"/>
              </a:xfrm>
              <a:prstGeom prst="rect">
                <a:avLst/>
              </a:prstGeom>
              <a:grpFill/>
            </p:spPr>
            <p:txBody>
              <a:bodyPr wrap="square" rtlCol="0">
                <a:spAutoFit/>
              </a:bodyPr>
              <a:lstStyle/>
              <a:p>
                <a:endParaRPr lang="en-US" sz="44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5" name="Rectangle 4"/>
            <p:cNvSpPr/>
            <p:nvPr/>
          </p:nvSpPr>
          <p:spPr>
            <a:xfrm>
              <a:off x="2141816" y="469691"/>
              <a:ext cx="7436651" cy="584775"/>
            </a:xfrm>
            <a:prstGeom prst="rect">
              <a:avLst/>
            </a:prstGeom>
          </p:spPr>
          <p:txBody>
            <a:bodyPr wrap="none">
              <a:spAutoFit/>
            </a:bodyPr>
            <a:lstStyle/>
            <a:p>
              <a:r>
                <a:rPr lang="bn-BD"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একটি আদর্শ </a:t>
              </a:r>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আবেদন </a:t>
              </a:r>
              <a:r>
                <a:rPr lang="bn-BD"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পত্রের </a:t>
              </a:r>
              <a:r>
                <a:rPr lang="bn-BD"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কাঠামোতে </a:t>
              </a:r>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সাত</a:t>
              </a:r>
              <a:r>
                <a:rPr lang="bn-BD"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টি </a:t>
              </a:r>
              <a:r>
                <a:rPr lang="bn-BD"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অংশ থাকে</a:t>
              </a:r>
              <a:endPar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6" name="Oval 5"/>
          <p:cNvSpPr/>
          <p:nvPr/>
        </p:nvSpPr>
        <p:spPr>
          <a:xfrm>
            <a:off x="-14614029" y="1481898"/>
            <a:ext cx="723626" cy="739049"/>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t>১</a:t>
            </a:r>
            <a:endParaRPr lang="en-US" sz="3200" dirty="0"/>
          </a:p>
        </p:txBody>
      </p:sp>
      <p:grpSp>
        <p:nvGrpSpPr>
          <p:cNvPr id="8" name="Group 7"/>
          <p:cNvGrpSpPr/>
          <p:nvPr/>
        </p:nvGrpSpPr>
        <p:grpSpPr>
          <a:xfrm>
            <a:off x="1309046" y="1624947"/>
            <a:ext cx="9354262" cy="650734"/>
            <a:chOff x="1309046" y="1624947"/>
            <a:chExt cx="9354262" cy="650734"/>
          </a:xfrm>
        </p:grpSpPr>
        <p:sp>
          <p:nvSpPr>
            <p:cNvPr id="25" name="TextBox 24"/>
            <p:cNvSpPr txBox="1"/>
            <p:nvPr/>
          </p:nvSpPr>
          <p:spPr>
            <a:xfrm>
              <a:off x="2018730" y="1629350"/>
              <a:ext cx="8644578" cy="646331"/>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তারিখ।</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4" name="TextBox 33"/>
            <p:cNvSpPr txBox="1"/>
            <p:nvPr/>
          </p:nvSpPr>
          <p:spPr>
            <a:xfrm>
              <a:off x="1309046" y="1624947"/>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১</a:t>
              </a:r>
              <a:r>
                <a:rPr lang="en-US" sz="3600" dirty="0" smtClean="0"/>
                <a:t>.</a:t>
              </a:r>
              <a:endParaRPr lang="en-US" sz="3600" dirty="0"/>
            </a:p>
          </p:txBody>
        </p:sp>
      </p:grpSp>
      <p:grpSp>
        <p:nvGrpSpPr>
          <p:cNvPr id="9" name="Group 8"/>
          <p:cNvGrpSpPr/>
          <p:nvPr/>
        </p:nvGrpSpPr>
        <p:grpSpPr>
          <a:xfrm>
            <a:off x="1309046" y="2293379"/>
            <a:ext cx="9354262" cy="654165"/>
            <a:chOff x="1309046" y="2293379"/>
            <a:chExt cx="9354262" cy="654165"/>
          </a:xfrm>
        </p:grpSpPr>
        <p:sp>
          <p:nvSpPr>
            <p:cNvPr id="26" name="TextBox 25"/>
            <p:cNvSpPr txBox="1"/>
            <p:nvPr/>
          </p:nvSpPr>
          <p:spPr>
            <a:xfrm>
              <a:off x="2018730" y="2293379"/>
              <a:ext cx="8644578" cy="646331"/>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পত্র প্রাপকের পদবী ও ঠিকানা।</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5" name="TextBox 34"/>
            <p:cNvSpPr txBox="1"/>
            <p:nvPr/>
          </p:nvSpPr>
          <p:spPr>
            <a:xfrm>
              <a:off x="1309046" y="2301213"/>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২</a:t>
              </a:r>
              <a:r>
                <a:rPr lang="en-US" sz="3600" dirty="0" smtClean="0"/>
                <a:t>.</a:t>
              </a:r>
              <a:endParaRPr lang="en-US" sz="3600" dirty="0"/>
            </a:p>
          </p:txBody>
        </p:sp>
      </p:grpSp>
      <p:grpSp>
        <p:nvGrpSpPr>
          <p:cNvPr id="10" name="Group 9"/>
          <p:cNvGrpSpPr/>
          <p:nvPr/>
        </p:nvGrpSpPr>
        <p:grpSpPr>
          <a:xfrm>
            <a:off x="1309046" y="2939709"/>
            <a:ext cx="9354262" cy="646332"/>
            <a:chOff x="1309046" y="2939709"/>
            <a:chExt cx="9354262" cy="646332"/>
          </a:xfrm>
        </p:grpSpPr>
        <p:sp>
          <p:nvSpPr>
            <p:cNvPr id="27" name="TextBox 26"/>
            <p:cNvSpPr txBox="1"/>
            <p:nvPr/>
          </p:nvSpPr>
          <p:spPr>
            <a:xfrm>
              <a:off x="2018730" y="2939710"/>
              <a:ext cx="8644578" cy="646331"/>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বিষয় ।</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6" name="TextBox 35"/>
            <p:cNvSpPr txBox="1"/>
            <p:nvPr/>
          </p:nvSpPr>
          <p:spPr>
            <a:xfrm>
              <a:off x="1309046" y="2939709"/>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৩</a:t>
              </a:r>
              <a:r>
                <a:rPr lang="en-US" sz="3600" dirty="0" smtClean="0"/>
                <a:t>.</a:t>
              </a:r>
              <a:r>
                <a:rPr lang="bn-IN" sz="3600" dirty="0" smtClean="0"/>
                <a:t> </a:t>
              </a:r>
              <a:endParaRPr lang="en-US" sz="3600" dirty="0"/>
            </a:p>
          </p:txBody>
        </p:sp>
      </p:grpSp>
      <p:grpSp>
        <p:nvGrpSpPr>
          <p:cNvPr id="11" name="Group 10"/>
          <p:cNvGrpSpPr/>
          <p:nvPr/>
        </p:nvGrpSpPr>
        <p:grpSpPr>
          <a:xfrm>
            <a:off x="1292874" y="3617839"/>
            <a:ext cx="9370434" cy="662245"/>
            <a:chOff x="1292874" y="3617839"/>
            <a:chExt cx="9370434" cy="662245"/>
          </a:xfrm>
        </p:grpSpPr>
        <p:sp>
          <p:nvSpPr>
            <p:cNvPr id="28" name="TextBox 27"/>
            <p:cNvSpPr txBox="1"/>
            <p:nvPr/>
          </p:nvSpPr>
          <p:spPr>
            <a:xfrm>
              <a:off x="2018730" y="3633753"/>
              <a:ext cx="8644578" cy="646331"/>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সম্বোধন / </a:t>
              </a:r>
              <a:r>
                <a:rPr lang="bn-IN" sz="3600" dirty="0" smtClean="0">
                  <a:latin typeface="NikoshBAN" panose="02000000000000000000" pitchFamily="2" charset="0"/>
                  <a:cs typeface="NikoshBAN" panose="02000000000000000000" pitchFamily="2" charset="0"/>
                </a:rPr>
                <a:t>সম্ভাষণ।</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7" name="TextBox 36"/>
            <p:cNvSpPr txBox="1"/>
            <p:nvPr/>
          </p:nvSpPr>
          <p:spPr>
            <a:xfrm>
              <a:off x="1292874" y="3617839"/>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৪</a:t>
              </a:r>
              <a:r>
                <a:rPr lang="en-US" sz="3600" dirty="0" smtClean="0"/>
                <a:t>.</a:t>
              </a:r>
              <a:r>
                <a:rPr lang="bn-IN" sz="3600" dirty="0" smtClean="0"/>
                <a:t> </a:t>
              </a:r>
              <a:endParaRPr lang="en-US" sz="3600" dirty="0"/>
            </a:p>
          </p:txBody>
        </p:sp>
      </p:grpSp>
      <p:grpSp>
        <p:nvGrpSpPr>
          <p:cNvPr id="12" name="Group 11"/>
          <p:cNvGrpSpPr/>
          <p:nvPr/>
        </p:nvGrpSpPr>
        <p:grpSpPr>
          <a:xfrm>
            <a:off x="1309046" y="4306588"/>
            <a:ext cx="9354262" cy="654287"/>
            <a:chOff x="1309046" y="4306588"/>
            <a:chExt cx="9354262" cy="654287"/>
          </a:xfrm>
        </p:grpSpPr>
        <p:sp>
          <p:nvSpPr>
            <p:cNvPr id="31" name="TextBox 30"/>
            <p:cNvSpPr txBox="1"/>
            <p:nvPr/>
          </p:nvSpPr>
          <p:spPr>
            <a:xfrm>
              <a:off x="2018730" y="4314544"/>
              <a:ext cx="8644578" cy="646331"/>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মূল পত্রাংশ / মূল বিষয় ।</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8" name="TextBox 37"/>
            <p:cNvSpPr txBox="1"/>
            <p:nvPr/>
          </p:nvSpPr>
          <p:spPr>
            <a:xfrm>
              <a:off x="1309046" y="4306588"/>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৫</a:t>
              </a:r>
              <a:r>
                <a:rPr lang="en-US" sz="3600" dirty="0" smtClean="0"/>
                <a:t>.</a:t>
              </a:r>
              <a:r>
                <a:rPr lang="bn-IN" sz="3600" dirty="0" smtClean="0"/>
                <a:t> </a:t>
              </a:r>
              <a:endParaRPr lang="en-US" sz="3600" dirty="0"/>
            </a:p>
          </p:txBody>
        </p:sp>
      </p:grpSp>
      <p:grpSp>
        <p:nvGrpSpPr>
          <p:cNvPr id="13" name="Group 12"/>
          <p:cNvGrpSpPr/>
          <p:nvPr/>
        </p:nvGrpSpPr>
        <p:grpSpPr>
          <a:xfrm>
            <a:off x="1309046" y="4944963"/>
            <a:ext cx="9354262" cy="654846"/>
            <a:chOff x="1309046" y="4944963"/>
            <a:chExt cx="9354262" cy="654846"/>
          </a:xfrm>
        </p:grpSpPr>
        <p:sp>
          <p:nvSpPr>
            <p:cNvPr id="30" name="TextBox 29"/>
            <p:cNvSpPr txBox="1"/>
            <p:nvPr/>
          </p:nvSpPr>
          <p:spPr>
            <a:xfrm>
              <a:off x="2018730" y="4944963"/>
              <a:ext cx="8644578" cy="646331"/>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বিদায় সম্ভাষণ।</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9" name="TextBox 38"/>
            <p:cNvSpPr txBox="1"/>
            <p:nvPr/>
          </p:nvSpPr>
          <p:spPr>
            <a:xfrm>
              <a:off x="1309046" y="4953478"/>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৬</a:t>
              </a:r>
              <a:r>
                <a:rPr lang="en-US" sz="3600" dirty="0" smtClean="0"/>
                <a:t>.</a:t>
              </a:r>
              <a:r>
                <a:rPr lang="bn-IN" sz="3600" dirty="0" smtClean="0"/>
                <a:t> </a:t>
              </a:r>
              <a:endParaRPr lang="en-US" sz="3600" dirty="0"/>
            </a:p>
          </p:txBody>
        </p:sp>
      </p:grpSp>
      <p:grpSp>
        <p:nvGrpSpPr>
          <p:cNvPr id="14" name="Group 13"/>
          <p:cNvGrpSpPr/>
          <p:nvPr/>
        </p:nvGrpSpPr>
        <p:grpSpPr>
          <a:xfrm>
            <a:off x="1292874" y="5578042"/>
            <a:ext cx="9370434" cy="665768"/>
            <a:chOff x="1292874" y="5578042"/>
            <a:chExt cx="9370434" cy="665768"/>
          </a:xfrm>
        </p:grpSpPr>
        <p:sp>
          <p:nvSpPr>
            <p:cNvPr id="32" name="TextBox 31"/>
            <p:cNvSpPr txBox="1"/>
            <p:nvPr/>
          </p:nvSpPr>
          <p:spPr>
            <a:xfrm>
              <a:off x="2018730" y="5578042"/>
              <a:ext cx="8644578" cy="646331"/>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নাম বা স্বাক্ষর। </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0" name="TextBox 39"/>
            <p:cNvSpPr txBox="1"/>
            <p:nvPr/>
          </p:nvSpPr>
          <p:spPr>
            <a:xfrm>
              <a:off x="1292874" y="5597479"/>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৭</a:t>
              </a:r>
              <a:r>
                <a:rPr lang="en-US" sz="3600" dirty="0" smtClean="0"/>
                <a:t>.</a:t>
              </a:r>
              <a:endParaRPr lang="en-US" sz="3600" dirty="0"/>
            </a:p>
          </p:txBody>
        </p:sp>
      </p:grpSp>
    </p:spTree>
    <p:extLst>
      <p:ext uri="{BB962C8B-B14F-4D97-AF65-F5344CB8AC3E}">
        <p14:creationId xmlns:p14="http://schemas.microsoft.com/office/powerpoint/2010/main" val="1301461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3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3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3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3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946734"/>
            <a:ext cx="9529790" cy="646331"/>
          </a:xfrm>
          <a:prstGeom prst="rect">
            <a:avLst/>
          </a:prstGeom>
          <a:solidFill>
            <a:schemeClr val="accent6">
              <a:lumMod val="60000"/>
              <a:lumOff val="40000"/>
            </a:schemeClr>
          </a:solidFill>
          <a:ln w="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extrusionH="76200" contourW="12700" prstMaterial="metal">
            <a:bevelT w="374650" prst="convex"/>
            <a:extrusionClr>
              <a:schemeClr val="bg1"/>
            </a:extrusionClr>
            <a:contourClr>
              <a:srgbClr val="FFC000"/>
            </a:contourClr>
          </a:sp3d>
        </p:spPr>
        <p:txBody>
          <a:bodyPr wrap="square" rtlCol="0">
            <a:spAutoFit/>
          </a:bodyPr>
          <a:lstStyle/>
          <a:p>
            <a:r>
              <a:rPr lang="bn-IN" sz="3600" dirty="0" smtClean="0">
                <a:latin typeface="NikoshBAN" pitchFamily="2" charset="0"/>
                <a:cs typeface="NikoshBAN" pitchFamily="2" charset="0"/>
              </a:rPr>
              <a:t>আবেদন</a:t>
            </a:r>
            <a:r>
              <a:rPr lang="bn-BD" sz="3600" dirty="0" smtClean="0">
                <a:latin typeface="NikoshBAN" pitchFamily="2" charset="0"/>
                <a:cs typeface="NikoshBAN" pitchFamily="2" charset="0"/>
              </a:rPr>
              <a:t>পত্র লিখতে হলে নিম্নলিখিত নিয়মগুলো মেনে চলতে হবে-</a:t>
            </a:r>
            <a:endParaRPr lang="en-US" sz="3600" dirty="0">
              <a:latin typeface="NikoshBAN" pitchFamily="2" charset="0"/>
              <a:cs typeface="NikoshBAN" pitchFamily="2" charset="0"/>
            </a:endParaRPr>
          </a:p>
        </p:txBody>
      </p:sp>
      <p:grpSp>
        <p:nvGrpSpPr>
          <p:cNvPr id="11" name="Group 10"/>
          <p:cNvGrpSpPr/>
          <p:nvPr/>
        </p:nvGrpSpPr>
        <p:grpSpPr>
          <a:xfrm>
            <a:off x="1180182" y="2065757"/>
            <a:ext cx="8742532" cy="584775"/>
            <a:chOff x="1204763" y="1589239"/>
            <a:chExt cx="8742532" cy="584775"/>
          </a:xfrm>
        </p:grpSpPr>
        <p:sp>
          <p:nvSpPr>
            <p:cNvPr id="3" name="TextBox 2"/>
            <p:cNvSpPr txBox="1"/>
            <p:nvPr/>
          </p:nvSpPr>
          <p:spPr>
            <a:xfrm>
              <a:off x="1914447" y="1589239"/>
              <a:ext cx="8032848" cy="584775"/>
            </a:xfrm>
            <a:prstGeom prst="rect">
              <a:avLst/>
            </a:prstGeom>
            <a:noFill/>
            <a:ln w="28575">
              <a:solidFill>
                <a:schemeClr val="tx1"/>
              </a:solidFill>
            </a:ln>
          </p:spPr>
          <p:txBody>
            <a:bodyPr wrap="square" rtlCol="0">
              <a:spAutoFit/>
            </a:bodyPr>
            <a:lstStyle/>
            <a:p>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আবেদন পত্রের  </a:t>
              </a:r>
              <a:r>
                <a:rPr lang="bn-BD"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ভাষা সহজ-সরল ও প্রাঞ্জল হতে হবে</a:t>
              </a:r>
              <a:r>
                <a:rPr lang="bn-IN"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a:t>
              </a:r>
              <a:endPar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6"/>
            <p:cNvSpPr txBox="1"/>
            <p:nvPr/>
          </p:nvSpPr>
          <p:spPr>
            <a:xfrm>
              <a:off x="1204763" y="1589239"/>
              <a:ext cx="709684" cy="584775"/>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১</a:t>
              </a:r>
              <a:r>
                <a:rPr lang="en-US" sz="3200" dirty="0" smtClean="0"/>
                <a:t>.</a:t>
              </a:r>
              <a:endParaRPr lang="en-US" sz="3200" dirty="0"/>
            </a:p>
          </p:txBody>
        </p:sp>
      </p:grpSp>
      <p:grpSp>
        <p:nvGrpSpPr>
          <p:cNvPr id="12" name="Group 11"/>
          <p:cNvGrpSpPr/>
          <p:nvPr/>
        </p:nvGrpSpPr>
        <p:grpSpPr>
          <a:xfrm>
            <a:off x="1180182" y="2830836"/>
            <a:ext cx="8742532" cy="584775"/>
            <a:chOff x="1204763" y="2174014"/>
            <a:chExt cx="8742532" cy="584775"/>
          </a:xfrm>
        </p:grpSpPr>
        <p:sp>
          <p:nvSpPr>
            <p:cNvPr id="4" name="TextBox 3"/>
            <p:cNvSpPr txBox="1"/>
            <p:nvPr/>
          </p:nvSpPr>
          <p:spPr>
            <a:xfrm>
              <a:off x="1914447" y="2174014"/>
              <a:ext cx="8032848" cy="584775"/>
            </a:xfrm>
            <a:prstGeom prst="rect">
              <a:avLst/>
            </a:prstGeom>
            <a:noFill/>
            <a:ln w="28575">
              <a:solidFill>
                <a:schemeClr val="tx1"/>
              </a:solidFill>
            </a:ln>
          </p:spPr>
          <p:txBody>
            <a:bodyPr wrap="square" rtlCol="0">
              <a:spAutoFit/>
            </a:bodyPr>
            <a:lstStyle/>
            <a:p>
              <a:r>
                <a:rPr lang="bn-IN"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আবেদন পত্রের </a:t>
              </a:r>
              <a:r>
                <a:rPr lang="bn-BD"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বক্তব্য </a:t>
              </a:r>
              <a:r>
                <a:rPr lang="bn-BD"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হতে হবে </a:t>
              </a:r>
              <a:r>
                <a:rPr lang="bn-BD"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সুস্পষ্ট</a:t>
              </a:r>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extBox 7"/>
            <p:cNvSpPr txBox="1"/>
            <p:nvPr/>
          </p:nvSpPr>
          <p:spPr>
            <a:xfrm>
              <a:off x="1204763" y="2174014"/>
              <a:ext cx="709684" cy="584775"/>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২</a:t>
              </a:r>
              <a:r>
                <a:rPr lang="en-US" sz="3200" dirty="0" smtClean="0"/>
                <a:t>.</a:t>
              </a:r>
              <a:r>
                <a:rPr lang="bn-IN" sz="3200" dirty="0" smtClean="0"/>
                <a:t> </a:t>
              </a:r>
              <a:endParaRPr lang="en-US" sz="3200" dirty="0"/>
            </a:p>
          </p:txBody>
        </p:sp>
      </p:grpSp>
      <p:grpSp>
        <p:nvGrpSpPr>
          <p:cNvPr id="13" name="Group 12"/>
          <p:cNvGrpSpPr/>
          <p:nvPr/>
        </p:nvGrpSpPr>
        <p:grpSpPr>
          <a:xfrm>
            <a:off x="1180182" y="3595915"/>
            <a:ext cx="8742532" cy="584776"/>
            <a:chOff x="1204763" y="2758788"/>
            <a:chExt cx="8742532" cy="584776"/>
          </a:xfrm>
        </p:grpSpPr>
        <p:sp>
          <p:nvSpPr>
            <p:cNvPr id="5" name="TextBox 4"/>
            <p:cNvSpPr txBox="1"/>
            <p:nvPr/>
          </p:nvSpPr>
          <p:spPr>
            <a:xfrm>
              <a:off x="1914447" y="2758789"/>
              <a:ext cx="8032848" cy="584775"/>
            </a:xfrm>
            <a:prstGeom prst="rect">
              <a:avLst/>
            </a:prstGeom>
            <a:noFill/>
            <a:ln w="28575">
              <a:solidFill>
                <a:schemeClr val="tx1"/>
              </a:solidFill>
            </a:ln>
          </p:spPr>
          <p:txBody>
            <a:bodyPr wrap="square" rtlCol="0">
              <a:spAutoFit/>
            </a:bodyPr>
            <a:lstStyle/>
            <a:p>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আবেদন পত্রের </a:t>
              </a:r>
              <a:r>
                <a:rPr lang="bn-BD"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নির্দিষ্ট </a:t>
              </a:r>
              <a:r>
                <a:rPr lang="bn-BD"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পদ্ধতি মেনে চলতে </a:t>
              </a:r>
              <a:r>
                <a:rPr lang="bn-BD"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হবে</a:t>
              </a:r>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TextBox 8"/>
            <p:cNvSpPr txBox="1"/>
            <p:nvPr/>
          </p:nvSpPr>
          <p:spPr>
            <a:xfrm>
              <a:off x="1204763" y="2758788"/>
              <a:ext cx="709684" cy="584775"/>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৩</a:t>
              </a:r>
              <a:r>
                <a:rPr lang="en-US" sz="3200" dirty="0" smtClean="0"/>
                <a:t>.</a:t>
              </a:r>
              <a:endParaRPr lang="en-US" sz="3200" dirty="0"/>
            </a:p>
          </p:txBody>
        </p:sp>
      </p:grpSp>
      <p:grpSp>
        <p:nvGrpSpPr>
          <p:cNvPr id="14" name="Group 13"/>
          <p:cNvGrpSpPr/>
          <p:nvPr/>
        </p:nvGrpSpPr>
        <p:grpSpPr>
          <a:xfrm>
            <a:off x="1186033" y="4360994"/>
            <a:ext cx="8742532" cy="584776"/>
            <a:chOff x="1204763" y="3343563"/>
            <a:chExt cx="8742532" cy="584776"/>
          </a:xfrm>
        </p:grpSpPr>
        <p:sp>
          <p:nvSpPr>
            <p:cNvPr id="6" name="TextBox 5"/>
            <p:cNvSpPr txBox="1"/>
            <p:nvPr/>
          </p:nvSpPr>
          <p:spPr>
            <a:xfrm>
              <a:off x="1914447" y="3343564"/>
              <a:ext cx="8032848" cy="584775"/>
            </a:xfrm>
            <a:prstGeom prst="rect">
              <a:avLst/>
            </a:prstGeom>
            <a:noFill/>
            <a:ln w="28575">
              <a:solidFill>
                <a:schemeClr val="tx1"/>
              </a:solidFill>
            </a:ln>
          </p:spPr>
          <p:txBody>
            <a:bodyPr wrap="square" rtlCol="0">
              <a:spAutoFit/>
            </a:bodyPr>
            <a:lstStyle/>
            <a:p>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আবেদন পত্রের </a:t>
              </a:r>
              <a:r>
                <a:rPr lang="bn-BD"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সুস্পষ্টাক্ষরে </a:t>
              </a:r>
              <a:r>
                <a:rPr lang="bn-BD"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লিখতে </a:t>
              </a:r>
              <a:r>
                <a:rPr lang="bn-BD"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হবে</a:t>
              </a:r>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a:t>
              </a:r>
              <a:endPar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TextBox 9"/>
            <p:cNvSpPr txBox="1"/>
            <p:nvPr/>
          </p:nvSpPr>
          <p:spPr>
            <a:xfrm>
              <a:off x="1204763" y="3343563"/>
              <a:ext cx="709684" cy="584775"/>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৪</a:t>
              </a:r>
              <a:r>
                <a:rPr lang="en-US" sz="3200" dirty="0" smtClean="0"/>
                <a:t>.</a:t>
              </a:r>
              <a:r>
                <a:rPr lang="bn-IN" sz="3200" dirty="0" smtClean="0"/>
                <a:t> </a:t>
              </a:r>
              <a:endParaRPr lang="en-US" sz="3200" dirty="0"/>
            </a:p>
          </p:txBody>
        </p:sp>
      </p:grpSp>
      <p:grpSp>
        <p:nvGrpSpPr>
          <p:cNvPr id="15" name="Group 14"/>
          <p:cNvGrpSpPr/>
          <p:nvPr/>
        </p:nvGrpSpPr>
        <p:grpSpPr>
          <a:xfrm>
            <a:off x="1180182" y="5017816"/>
            <a:ext cx="8742532" cy="584776"/>
            <a:chOff x="1204763" y="3343563"/>
            <a:chExt cx="8742532" cy="584776"/>
          </a:xfrm>
        </p:grpSpPr>
        <p:sp>
          <p:nvSpPr>
            <p:cNvPr id="16" name="TextBox 15"/>
            <p:cNvSpPr txBox="1"/>
            <p:nvPr/>
          </p:nvSpPr>
          <p:spPr>
            <a:xfrm>
              <a:off x="1914447" y="3343564"/>
              <a:ext cx="8032848" cy="584775"/>
            </a:xfrm>
            <a:prstGeom prst="rect">
              <a:avLst/>
            </a:prstGeom>
            <a:noFill/>
            <a:ln w="28575">
              <a:solidFill>
                <a:schemeClr val="tx1"/>
              </a:solidFill>
            </a:ln>
          </p:spPr>
          <p:txBody>
            <a:bodyPr wrap="square" rtlCol="0">
              <a:spAutoFit/>
            </a:bodyPr>
            <a:lstStyle/>
            <a:p>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NikoshBAN" pitchFamily="2" charset="0"/>
                  <a:cs typeface="NikoshBAN" pitchFamily="2" charset="0"/>
                </a:rPr>
                <a:t>ভাবাবেগ প্রকাশের বিন্দুমাত্র অবকাশ </a:t>
              </a:r>
              <a:r>
                <a:rPr lang="bn-BD" sz="3200" dirty="0" smtClean="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NikoshBAN" pitchFamily="2" charset="0"/>
                  <a:cs typeface="NikoshBAN" pitchFamily="2" charset="0"/>
                </a:rPr>
                <a:t>নেই</a:t>
              </a:r>
              <a:r>
                <a:rPr lang="bn-IN" sz="32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a:t>
              </a:r>
              <a:endPar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7" name="TextBox 16"/>
            <p:cNvSpPr txBox="1"/>
            <p:nvPr/>
          </p:nvSpPr>
          <p:spPr>
            <a:xfrm>
              <a:off x="1204763" y="3343563"/>
              <a:ext cx="709684" cy="584775"/>
            </a:xfrm>
            <a:prstGeom prst="rect">
              <a:avLst/>
            </a:prstGeom>
            <a:noFill/>
            <a:ln w="381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৫</a:t>
              </a:r>
              <a:r>
                <a:rPr lang="en-US" sz="3200" dirty="0" smtClean="0"/>
                <a:t>.</a:t>
              </a:r>
              <a:r>
                <a:rPr lang="bn-IN" sz="3200" dirty="0" smtClean="0"/>
                <a:t> </a:t>
              </a:r>
              <a:endParaRPr lang="en-US" sz="3200" dirty="0"/>
            </a:p>
          </p:txBody>
        </p:sp>
      </p:grpSp>
    </p:spTree>
    <p:extLst>
      <p:ext uri="{BB962C8B-B14F-4D97-AF65-F5344CB8AC3E}">
        <p14:creationId xmlns:p14="http://schemas.microsoft.com/office/powerpoint/2010/main" val="3723412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3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3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3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96011" y="314909"/>
            <a:ext cx="7405352" cy="532327"/>
            <a:chOff x="2490288" y="762000"/>
            <a:chExt cx="2590800" cy="954107"/>
          </a:xfrm>
        </p:grpSpPr>
        <p:sp>
          <p:nvSpPr>
            <p:cNvPr id="4" name="Rounded Rectangle 3"/>
            <p:cNvSpPr/>
            <p:nvPr/>
          </p:nvSpPr>
          <p:spPr>
            <a:xfrm>
              <a:off x="2490288" y="762000"/>
              <a:ext cx="2590800" cy="954107"/>
            </a:xfrm>
            <a:prstGeom prst="roundRect">
              <a:avLst/>
            </a:prstGeom>
            <a:solidFill>
              <a:srgbClr val="00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80788" y="762000"/>
              <a:ext cx="2209800" cy="954107"/>
            </a:xfrm>
            <a:prstGeom prst="rect">
              <a:avLst/>
            </a:prstGeom>
            <a:noFill/>
          </p:spPr>
          <p:txBody>
            <a:bodyPr wrap="square" rtlCol="0">
              <a:spAutoFit/>
            </a:bodyPr>
            <a:lstStyle/>
            <a:p>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আবেদন পত্রের অংশ বিভাজন</a:t>
              </a:r>
              <a:endParaRPr lang="en-US" sz="2800" dirty="0">
                <a:latin typeface="NikoshBAN" pitchFamily="2" charset="0"/>
                <a:cs typeface="NikoshBAN" pitchFamily="2" charset="0"/>
              </a:endParaRPr>
            </a:p>
          </p:txBody>
        </p:sp>
      </p:grpSp>
      <p:sp>
        <p:nvSpPr>
          <p:cNvPr id="8" name="Rectangle 7"/>
          <p:cNvSpPr/>
          <p:nvPr/>
        </p:nvSpPr>
        <p:spPr>
          <a:xfrm>
            <a:off x="2112140" y="1171978"/>
            <a:ext cx="6827949" cy="50935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281711" y="1670135"/>
            <a:ext cx="5334000" cy="492443"/>
          </a:xfrm>
          <a:prstGeom prst="rect">
            <a:avLst/>
          </a:prstGeom>
          <a:noFill/>
        </p:spPr>
        <p:txBody>
          <a:bodyPr wrap="square" rtlCol="0">
            <a:spAutoFit/>
          </a:bodyPr>
          <a:lstStyle/>
          <a:p>
            <a:r>
              <a:rPr lang="bn-BD" sz="2600" dirty="0" smtClean="0">
                <a:latin typeface="NikoshBAN" pitchFamily="2" charset="0"/>
                <a:cs typeface="NikoshBAN" pitchFamily="2" charset="0"/>
              </a:rPr>
              <a:t>২। পত্র প্রাপকের নাম ও ঠিকানা............</a:t>
            </a:r>
            <a:endParaRPr lang="en-US" sz="2600" dirty="0">
              <a:latin typeface="NikoshBAN" pitchFamily="2" charset="0"/>
              <a:cs typeface="NikoshBAN" pitchFamily="2" charset="0"/>
            </a:endParaRPr>
          </a:p>
        </p:txBody>
      </p:sp>
      <p:sp>
        <p:nvSpPr>
          <p:cNvPr id="10" name="TextBox 9"/>
          <p:cNvSpPr txBox="1"/>
          <p:nvPr/>
        </p:nvSpPr>
        <p:spPr>
          <a:xfrm>
            <a:off x="2205511" y="2286000"/>
            <a:ext cx="4800600" cy="492443"/>
          </a:xfrm>
          <a:prstGeom prst="rect">
            <a:avLst/>
          </a:prstGeom>
          <a:noFill/>
        </p:spPr>
        <p:txBody>
          <a:bodyPr wrap="square" rtlCol="0">
            <a:spAutoFit/>
          </a:bodyPr>
          <a:lstStyle/>
          <a:p>
            <a:r>
              <a:rPr lang="bn-BD" sz="2600" dirty="0" smtClean="0">
                <a:latin typeface="NikoshBAN" pitchFamily="2" charset="0"/>
                <a:cs typeface="NikoshBAN" pitchFamily="2" charset="0"/>
              </a:rPr>
              <a:t> </a:t>
            </a:r>
            <a:r>
              <a:rPr lang="bn-BD" sz="2600" dirty="0">
                <a:latin typeface="NikoshBAN" pitchFamily="2" charset="0"/>
                <a:cs typeface="NikoshBAN" pitchFamily="2" charset="0"/>
              </a:rPr>
              <a:t>৩</a:t>
            </a:r>
            <a:r>
              <a:rPr lang="bn-BD" sz="2600" dirty="0" smtClean="0">
                <a:latin typeface="NikoshBAN" pitchFamily="2" charset="0"/>
                <a:cs typeface="NikoshBAN" pitchFamily="2" charset="0"/>
              </a:rPr>
              <a:t>। বিষয়ঃ.....................।</a:t>
            </a:r>
            <a:endParaRPr lang="en-US" sz="2600" dirty="0">
              <a:latin typeface="NikoshBAN" pitchFamily="2" charset="0"/>
              <a:cs typeface="NikoshBAN" pitchFamily="2" charset="0"/>
            </a:endParaRPr>
          </a:p>
        </p:txBody>
      </p:sp>
      <p:sp>
        <p:nvSpPr>
          <p:cNvPr id="11" name="TextBox 10"/>
          <p:cNvSpPr txBox="1"/>
          <p:nvPr/>
        </p:nvSpPr>
        <p:spPr>
          <a:xfrm>
            <a:off x="2205511" y="2819400"/>
            <a:ext cx="4648200" cy="492443"/>
          </a:xfrm>
          <a:prstGeom prst="rect">
            <a:avLst/>
          </a:prstGeom>
          <a:noFill/>
        </p:spPr>
        <p:txBody>
          <a:bodyPr wrap="square" rtlCol="0">
            <a:spAutoFit/>
          </a:bodyPr>
          <a:lstStyle/>
          <a:p>
            <a:r>
              <a:rPr lang="bn-BD" sz="2600" dirty="0" smtClean="0">
                <a:latin typeface="NikoshBAN" pitchFamily="2" charset="0"/>
                <a:cs typeface="NikoshBAN" pitchFamily="2" charset="0"/>
              </a:rPr>
              <a:t> </a:t>
            </a:r>
            <a:r>
              <a:rPr lang="bn-BD" sz="2600" dirty="0">
                <a:latin typeface="NikoshBAN" pitchFamily="2" charset="0"/>
                <a:cs typeface="NikoshBAN" pitchFamily="2" charset="0"/>
              </a:rPr>
              <a:t>৪</a:t>
            </a:r>
            <a:r>
              <a:rPr lang="bn-BD" sz="2600" dirty="0" smtClean="0">
                <a:latin typeface="NikoshBAN" pitchFamily="2" charset="0"/>
                <a:cs typeface="NikoshBAN" pitchFamily="2" charset="0"/>
              </a:rPr>
              <a:t>। সম্বোধন.....................,</a:t>
            </a:r>
            <a:endParaRPr lang="en-US" sz="2600" dirty="0">
              <a:latin typeface="NikoshBAN" pitchFamily="2" charset="0"/>
              <a:cs typeface="NikoshBAN" pitchFamily="2" charset="0"/>
            </a:endParaRPr>
          </a:p>
        </p:txBody>
      </p:sp>
      <p:sp>
        <p:nvSpPr>
          <p:cNvPr id="12" name="TextBox 11"/>
          <p:cNvSpPr txBox="1"/>
          <p:nvPr/>
        </p:nvSpPr>
        <p:spPr>
          <a:xfrm>
            <a:off x="2205511" y="3276600"/>
            <a:ext cx="5943600" cy="1292662"/>
          </a:xfrm>
          <a:prstGeom prst="rect">
            <a:avLst/>
          </a:prstGeom>
          <a:noFill/>
        </p:spPr>
        <p:txBody>
          <a:bodyPr wrap="square" rtlCol="0">
            <a:spAutoFit/>
          </a:bodyPr>
          <a:lstStyle/>
          <a:p>
            <a:r>
              <a:rPr lang="bn-BD" sz="2600" dirty="0">
                <a:latin typeface="NikoshBAN" pitchFamily="2" charset="0"/>
                <a:cs typeface="NikoshBAN" pitchFamily="2" charset="0"/>
              </a:rPr>
              <a:t> ৫</a:t>
            </a:r>
            <a:r>
              <a:rPr lang="bn-BD" sz="2600" dirty="0" smtClean="0">
                <a:latin typeface="NikoshBAN" pitchFamily="2" charset="0"/>
                <a:cs typeface="NikoshBAN" pitchFamily="2" charset="0"/>
              </a:rPr>
              <a:t>। পত্রের মূল বক্তব্যবিষয়</a:t>
            </a:r>
          </a:p>
          <a:p>
            <a:r>
              <a:rPr lang="bn-BD" sz="2600" dirty="0" smtClean="0">
                <a:latin typeface="NikoshBAN" pitchFamily="2" charset="0"/>
                <a:cs typeface="NikoshBAN" pitchFamily="2" charset="0"/>
              </a:rPr>
              <a:t>...........................................................................................................................................।</a:t>
            </a:r>
            <a:endParaRPr lang="en-US" sz="2600" dirty="0">
              <a:latin typeface="NikoshBAN" pitchFamily="2" charset="0"/>
              <a:cs typeface="NikoshBAN" pitchFamily="2" charset="0"/>
            </a:endParaRPr>
          </a:p>
        </p:txBody>
      </p:sp>
      <p:sp>
        <p:nvSpPr>
          <p:cNvPr id="13" name="TextBox 12"/>
          <p:cNvSpPr txBox="1"/>
          <p:nvPr/>
        </p:nvSpPr>
        <p:spPr>
          <a:xfrm>
            <a:off x="2281711" y="4648200"/>
            <a:ext cx="4267200" cy="892552"/>
          </a:xfrm>
          <a:prstGeom prst="rect">
            <a:avLst/>
          </a:prstGeom>
          <a:noFill/>
        </p:spPr>
        <p:txBody>
          <a:bodyPr wrap="square" rtlCol="0">
            <a:spAutoFit/>
          </a:bodyPr>
          <a:lstStyle/>
          <a:p>
            <a:r>
              <a:rPr lang="bn-BD" sz="2600" dirty="0">
                <a:latin typeface="NikoshBAN" pitchFamily="2" charset="0"/>
                <a:cs typeface="NikoshBAN" pitchFamily="2" charset="0"/>
              </a:rPr>
              <a:t>৬</a:t>
            </a:r>
            <a:r>
              <a:rPr lang="bn-BD" sz="2600" dirty="0" smtClean="0">
                <a:latin typeface="NikoshBAN" pitchFamily="2" charset="0"/>
                <a:cs typeface="NikoshBAN" pitchFamily="2" charset="0"/>
              </a:rPr>
              <a:t>। বিদায় সম্ভাষণ</a:t>
            </a:r>
          </a:p>
          <a:p>
            <a:r>
              <a:rPr lang="bn-BD" sz="2600" dirty="0" smtClean="0">
                <a:latin typeface="NikoshBAN" pitchFamily="2" charset="0"/>
                <a:cs typeface="NikoshBAN" pitchFamily="2" charset="0"/>
              </a:rPr>
              <a:t>............</a:t>
            </a:r>
            <a:endParaRPr lang="en-US" sz="2600" dirty="0">
              <a:latin typeface="NikoshBAN" pitchFamily="2" charset="0"/>
              <a:cs typeface="NikoshBAN" pitchFamily="2" charset="0"/>
            </a:endParaRPr>
          </a:p>
        </p:txBody>
      </p:sp>
      <p:sp>
        <p:nvSpPr>
          <p:cNvPr id="17" name="TextBox 16"/>
          <p:cNvSpPr txBox="1"/>
          <p:nvPr/>
        </p:nvSpPr>
        <p:spPr>
          <a:xfrm>
            <a:off x="2281711" y="1158025"/>
            <a:ext cx="3276600" cy="492443"/>
          </a:xfrm>
          <a:prstGeom prst="rect">
            <a:avLst/>
          </a:prstGeom>
          <a:noFill/>
        </p:spPr>
        <p:txBody>
          <a:bodyPr wrap="square" rtlCol="0">
            <a:spAutoFit/>
          </a:bodyPr>
          <a:lstStyle/>
          <a:p>
            <a:r>
              <a:rPr lang="bn-BD" sz="2600" dirty="0" smtClean="0">
                <a:latin typeface="NikoshBAN" pitchFamily="2" charset="0"/>
                <a:cs typeface="NikoshBAN" pitchFamily="2" charset="0"/>
              </a:rPr>
              <a:t> ১। তারিখঃ --/--/----</a:t>
            </a:r>
            <a:r>
              <a:rPr lang="en-US" sz="2600" dirty="0" smtClean="0">
                <a:latin typeface="NikoshBAN" pitchFamily="2" charset="0"/>
                <a:cs typeface="NikoshBAN" pitchFamily="2" charset="0"/>
              </a:rPr>
              <a:t> </a:t>
            </a:r>
            <a:r>
              <a:rPr lang="bn-BD" sz="2600" dirty="0" smtClean="0">
                <a:latin typeface="NikoshBAN" pitchFamily="2" charset="0"/>
                <a:cs typeface="NikoshBAN" pitchFamily="2" charset="0"/>
              </a:rPr>
              <a:t>ইং</a:t>
            </a:r>
            <a:endParaRPr lang="en-US" sz="2600" dirty="0">
              <a:latin typeface="NikoshBAN" pitchFamily="2" charset="0"/>
              <a:cs typeface="NikoshBAN" pitchFamily="2" charset="0"/>
            </a:endParaRPr>
          </a:p>
        </p:txBody>
      </p:sp>
      <p:sp>
        <p:nvSpPr>
          <p:cNvPr id="18" name="TextBox 17"/>
          <p:cNvSpPr txBox="1"/>
          <p:nvPr/>
        </p:nvSpPr>
        <p:spPr>
          <a:xfrm>
            <a:off x="2281711" y="5607148"/>
            <a:ext cx="3505200" cy="492443"/>
          </a:xfrm>
          <a:prstGeom prst="rect">
            <a:avLst/>
          </a:prstGeom>
          <a:noFill/>
        </p:spPr>
        <p:txBody>
          <a:bodyPr wrap="square" rtlCol="0">
            <a:spAutoFit/>
          </a:bodyPr>
          <a:lstStyle/>
          <a:p>
            <a:r>
              <a:rPr lang="bn-BD" sz="2600" dirty="0" smtClean="0">
                <a:latin typeface="NikoshBAN" pitchFamily="2" charset="0"/>
                <a:cs typeface="NikoshBAN" pitchFamily="2" charset="0"/>
              </a:rPr>
              <a:t> ৭। </a:t>
            </a:r>
            <a:r>
              <a:rPr lang="bn-IN" sz="2600" dirty="0" smtClean="0">
                <a:latin typeface="NikoshBAN" pitchFamily="2" charset="0"/>
                <a:cs typeface="NikoshBAN" pitchFamily="2" charset="0"/>
              </a:rPr>
              <a:t>নাম স্বাক্ষর</a:t>
            </a:r>
            <a:r>
              <a:rPr lang="bn-BD" sz="2600" dirty="0" smtClean="0">
                <a:latin typeface="NikoshBAN" pitchFamily="2" charset="0"/>
                <a:cs typeface="NikoshBAN" pitchFamily="2" charset="0"/>
              </a:rPr>
              <a:t> ............।</a:t>
            </a:r>
            <a:endParaRPr lang="en-US" sz="2600" dirty="0">
              <a:latin typeface="NikoshBAN" pitchFamily="2" charset="0"/>
              <a:cs typeface="NikoshBAN" pitchFamily="2" charset="0"/>
            </a:endParaRPr>
          </a:p>
        </p:txBody>
      </p:sp>
    </p:spTree>
    <p:extLst>
      <p:ext uri="{BB962C8B-B14F-4D97-AF65-F5344CB8AC3E}">
        <p14:creationId xmlns:p14="http://schemas.microsoft.com/office/powerpoint/2010/main" val="2898457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0.70"/>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strVal val="#ppt_w*0.70"/>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strVal val="#ppt_w*0.70"/>
                                          </p:val>
                                        </p:tav>
                                        <p:tav tm="100000">
                                          <p:val>
                                            <p:strVal val="#ppt_w"/>
                                          </p:val>
                                        </p:tav>
                                      </p:tavLst>
                                    </p:anim>
                                    <p:anim calcmode="lin" valueType="num">
                                      <p:cBhvr>
                                        <p:cTn id="60" dur="1000" fill="hold"/>
                                        <p:tgtEl>
                                          <p:spTgt spid="18"/>
                                        </p:tgtEl>
                                        <p:attrNameLst>
                                          <p:attrName>ppt_h</p:attrName>
                                        </p:attrNameLst>
                                      </p:cBhvr>
                                      <p:tavLst>
                                        <p:tav tm="0">
                                          <p:val>
                                            <p:strVal val="#ppt_h"/>
                                          </p:val>
                                        </p:tav>
                                        <p:tav tm="100000">
                                          <p:val>
                                            <p:strVal val="#ppt_h"/>
                                          </p:val>
                                        </p:tav>
                                      </p:tavLst>
                                    </p:anim>
                                    <p:animEffect transition="in" filter="fade">
                                      <p:cBhvr>
                                        <p:cTn id="6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7"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8189</TotalTime>
  <Words>786</Words>
  <Application>Microsoft Office PowerPoint</Application>
  <PresentationFormat>Widescreen</PresentationFormat>
  <Paragraphs>126</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NikoshBAN</vt:lpstr>
      <vt:lpstr>SutonnyMJ</vt:lpstr>
      <vt:lpstr>Times New Roman</vt:lpstr>
      <vt:lpstr>Vrinda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Roshan54</dc:creator>
  <cp:lastModifiedBy>Windows User</cp:lastModifiedBy>
  <cp:revision>547</cp:revision>
  <dcterms:created xsi:type="dcterms:W3CDTF">2020-02-21T08:36:18Z</dcterms:created>
  <dcterms:modified xsi:type="dcterms:W3CDTF">2020-09-01T17:31:26Z</dcterms:modified>
</cp:coreProperties>
</file>