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82" r:id="rId2"/>
    <p:sldId id="262" r:id="rId3"/>
    <p:sldId id="263" r:id="rId4"/>
    <p:sldId id="258" r:id="rId5"/>
    <p:sldId id="265" r:id="rId6"/>
    <p:sldId id="264" r:id="rId7"/>
    <p:sldId id="266" r:id="rId8"/>
    <p:sldId id="267" r:id="rId9"/>
    <p:sldId id="273" r:id="rId10"/>
    <p:sldId id="274" r:id="rId11"/>
    <p:sldId id="280" r:id="rId12"/>
    <p:sldId id="279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DD9D8EFD-A722-4E8C-8C15-9A71A24A8A4A}">
          <p14:sldIdLst>
            <p14:sldId id="256"/>
            <p14:sldId id="262"/>
            <p14:sldId id="263"/>
            <p14:sldId id="258"/>
            <p14:sldId id="265"/>
            <p14:sldId id="264"/>
            <p14:sldId id="266"/>
            <p14:sldId id="267"/>
            <p14:sldId id="273"/>
            <p14:sldId id="274"/>
            <p14:sldId id="280"/>
            <p14:sldId id="279"/>
            <p14:sldId id="271"/>
            <p14:sldId id="272"/>
            <p14:sldId id="268"/>
            <p14:sldId id="275"/>
            <p14:sldId id="276"/>
            <p14:sldId id="277"/>
            <p14:sldId id="278"/>
          </p14:sldIdLst>
        </p14:section>
        <p14:section name="Untitled Section" id="{F22FD3DE-B7D4-4A1D-A292-3C011D1EA4B8}">
          <p14:sldIdLst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9900"/>
    <a:srgbClr val="FF0066"/>
    <a:srgbClr val="006600"/>
    <a:srgbClr val="FF0000"/>
    <a:srgbClr val="FF66CC"/>
    <a:srgbClr val="0000FF"/>
    <a:srgbClr val="FF3300"/>
    <a:srgbClr val="00FF00"/>
    <a:srgbClr val="00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79" autoAdjust="0"/>
    <p:restoredTop sz="94413" autoAdjust="0"/>
  </p:normalViewPr>
  <p:slideViewPr>
    <p:cSldViewPr>
      <p:cViewPr>
        <p:scale>
          <a:sx n="99" d="100"/>
          <a:sy n="99" d="100"/>
        </p:scale>
        <p:origin x="-88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EBA61-BE40-4251-8221-E5C2D47BB3F1}" type="datetimeFigureOut">
              <a:rPr lang="en-US" smtClean="0"/>
              <a:pPr/>
              <a:t>02-Sep-20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ABF335-EFB7-45CC-B08E-3E4CB55D6E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98773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BF335-EFB7-45CC-B08E-3E4CB55D6EA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4429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ABF335-EFB7-45CC-B08E-3E4CB55D6EA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28727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02-Sep-20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3272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02-Sep-20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91163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02-Sep-20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4544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02-Sep-20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6826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02-Sep-20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10799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02-Sep-20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72491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02-Sep-20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7724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02-Sep-20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51770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02-Sep-20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98618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02-Sep-20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7293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12667-87E4-488E-901E-D3F270E6FC49}" type="datetimeFigureOut">
              <a:rPr lang="en-US" smtClean="0"/>
              <a:pPr/>
              <a:t>02-Sep-20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98522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12667-87E4-488E-901E-D3F270E6FC49}" type="datetimeFigureOut">
              <a:rPr lang="en-US" smtClean="0"/>
              <a:pPr/>
              <a:t>02-Sep-20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2C9E1B-FC61-4EE1-9C1A-D685DD137D0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7487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md584625@gmail.com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228600"/>
            <a:ext cx="8610600" cy="1015663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FF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FFFF"/>
                </a:solidFill>
                <a:latin typeface="SutonnyMJ" pitchFamily="2" charset="0"/>
                <a:cs typeface="SutonnyMJ" pitchFamily="2" charset="0"/>
              </a:rPr>
              <a:t>রজনীগন্ধার</a:t>
            </a:r>
            <a:r>
              <a:rPr lang="en-US" sz="6000" dirty="0" smtClean="0">
                <a:solidFill>
                  <a:srgbClr val="FFFF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FFFF"/>
                </a:solidFill>
                <a:latin typeface="SutonnyMJ" pitchFamily="2" charset="0"/>
                <a:cs typeface="SutonnyMJ" pitchFamily="2" charset="0"/>
              </a:rPr>
              <a:t>শুভ্র</a:t>
            </a:r>
            <a:r>
              <a:rPr lang="en-US" sz="6000" dirty="0" smtClean="0">
                <a:solidFill>
                  <a:srgbClr val="FFFF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000" dirty="0" err="1" smtClean="0">
                <a:solidFill>
                  <a:srgbClr val="FFFFFF"/>
                </a:solidFill>
                <a:latin typeface="SutonnyMJ" pitchFamily="2" charset="0"/>
                <a:cs typeface="SutonnyMJ" pitchFamily="2" charset="0"/>
              </a:rPr>
              <a:t>শুভেচ্ছা</a:t>
            </a:r>
            <a:endParaRPr lang="en-US" sz="8000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2" descr="images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33600" y="1465697"/>
            <a:ext cx="4876800" cy="5087503"/>
          </a:xfrm>
          <a:prstGeom prst="ellipse">
            <a:avLst/>
          </a:prstGeom>
          <a:noFill/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" y="147191"/>
            <a:ext cx="8991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যোগ্যতা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বাক্যের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অন্তর্গত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পদগুলোর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মধ্যে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অর্থগত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এবং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ভাবগত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সঙ্গতি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বিধানের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নামই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যোগ্যতা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en-US" sz="2000" dirty="0" smtClean="0">
              <a:solidFill>
                <a:srgbClr val="FF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6200" y="76200"/>
            <a:ext cx="9000698" cy="92481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3" descr="C:\Users\NTC\Desktop\gsmail 9j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3" y="1886977"/>
            <a:ext cx="4006447" cy="243026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447798" y="1295400"/>
            <a:ext cx="27648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গরু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আকাশে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উড়ে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en-US" sz="20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Punched Tape 7"/>
          <p:cNvSpPr/>
          <p:nvPr/>
        </p:nvSpPr>
        <p:spPr>
          <a:xfrm>
            <a:off x="1484193" y="1066800"/>
            <a:ext cx="2764809" cy="762000"/>
          </a:xfrm>
          <a:prstGeom prst="flowChartPunchedTap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6200" y="4419600"/>
            <a:ext cx="9000698" cy="461665"/>
          </a:xfrm>
          <a:prstGeom prst="rect">
            <a:avLst/>
          </a:prstGeom>
          <a:solidFill>
            <a:srgbClr val="00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bn-BD" sz="24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উক্ত</a:t>
            </a:r>
            <a:r>
              <a:rPr lang="bn-BD" sz="20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বাক্যে</a:t>
            </a:r>
            <a:r>
              <a:rPr lang="bn-BD" sz="20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‘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যোগ্যতা</a:t>
            </a:r>
            <a:r>
              <a:rPr lang="bn-BD" sz="20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”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গুণের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অভাব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রয়েছে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।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এতে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অর্থগত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এবং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ভাবগত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সঙ্গতি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নেই</a:t>
            </a:r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en-US" sz="24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2" descr="C:\Users\NTC\Desktop\ismail 9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066800"/>
            <a:ext cx="4343400" cy="247168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838200" y="5334000"/>
            <a:ext cx="7364680" cy="830997"/>
          </a:xfrm>
          <a:prstGeom prst="rect">
            <a:avLst/>
          </a:prstGeom>
          <a:solidFill>
            <a:srgbClr val="3399FF"/>
          </a:solidFill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‘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যোগ্যতা</a:t>
            </a:r>
            <a:r>
              <a:rPr lang="bn-BD" sz="24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”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গুণ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সম্পূর্ণ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বাক্যটি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হবে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পাখি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আকাশে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উড়ে</a:t>
            </a:r>
            <a:r>
              <a:rPr lang="en-US" sz="24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en-US" sz="3200" dirty="0">
              <a:solidFill>
                <a:srgbClr val="FF330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bn-BD" sz="20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Flowchart: Process 1"/>
          <p:cNvSpPr/>
          <p:nvPr/>
        </p:nvSpPr>
        <p:spPr>
          <a:xfrm flipV="1">
            <a:off x="838200" y="5334000"/>
            <a:ext cx="7315200" cy="800219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4648201" y="3733800"/>
            <a:ext cx="312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পাখি</a:t>
            </a:r>
            <a:r>
              <a:rPr lang="en-US" sz="2400" i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আকাশে</a:t>
            </a:r>
            <a:r>
              <a:rPr lang="en-US" sz="2400" i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i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উড়ে</a:t>
            </a:r>
            <a:r>
              <a:rPr lang="en-US" sz="2400" i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en-US" sz="2400" i="1" dirty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Wave 9"/>
          <p:cNvSpPr/>
          <p:nvPr/>
        </p:nvSpPr>
        <p:spPr>
          <a:xfrm>
            <a:off x="4338851" y="3543696"/>
            <a:ext cx="3433549" cy="723504"/>
          </a:xfrm>
          <a:prstGeom prst="wav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7541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45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5739825"/>
            <a:ext cx="883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আদর্শ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বাক্যের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গুণ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রয়েছে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তা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খাতায়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লেখো</a:t>
            </a:r>
            <a:r>
              <a:rPr lang="en-US" sz="3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2971800" y="4640759"/>
            <a:ext cx="3581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err="1" smtClean="0">
                <a:solidFill>
                  <a:srgbClr val="FF3300"/>
                </a:solidFill>
                <a:latin typeface="SutonnyMJ" pitchFamily="2" charset="0"/>
                <a:cs typeface="SutonnyMJ" pitchFamily="2" charset="0"/>
              </a:rPr>
              <a:t>দলীয়</a:t>
            </a:r>
            <a:r>
              <a:rPr lang="en-US" sz="4400" dirty="0" smtClean="0">
                <a:solidFill>
                  <a:srgbClr val="FF33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FF3300"/>
                </a:solidFill>
                <a:latin typeface="SutonnyMJ" pitchFamily="2" charset="0"/>
                <a:cs typeface="SutonnyMJ" pitchFamily="2" charset="0"/>
              </a:rPr>
              <a:t>কাজ</a:t>
            </a:r>
            <a:endParaRPr lang="en-US" sz="4400" dirty="0"/>
          </a:p>
        </p:txBody>
      </p:sp>
      <p:sp>
        <p:nvSpPr>
          <p:cNvPr id="7" name="Rectangle 6"/>
          <p:cNvSpPr/>
          <p:nvPr/>
        </p:nvSpPr>
        <p:spPr>
          <a:xfrm>
            <a:off x="2667000" y="2362200"/>
            <a:ext cx="396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err="1" smtClean="0">
                <a:solidFill>
                  <a:srgbClr val="FF3300"/>
                </a:solidFill>
                <a:latin typeface="SutonnyMJ" pitchFamily="2" charset="0"/>
                <a:cs typeface="SutonnyMJ" pitchFamily="2" charset="0"/>
              </a:rPr>
              <a:t>একক</a:t>
            </a:r>
            <a:r>
              <a:rPr lang="en-US" sz="4800" dirty="0" smtClean="0">
                <a:solidFill>
                  <a:srgbClr val="FF33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solidFill>
                  <a:srgbClr val="FF3300"/>
                </a:solidFill>
                <a:latin typeface="SutonnyMJ" pitchFamily="2" charset="0"/>
                <a:cs typeface="SutonnyMJ" pitchFamily="2" charset="0"/>
              </a:rPr>
              <a:t>কাজ</a:t>
            </a:r>
            <a:endParaRPr lang="en-US" sz="4800" dirty="0"/>
          </a:p>
        </p:txBody>
      </p:sp>
      <p:sp>
        <p:nvSpPr>
          <p:cNvPr id="8" name="Rectangle 7"/>
          <p:cNvSpPr/>
          <p:nvPr/>
        </p:nvSpPr>
        <p:spPr>
          <a:xfrm>
            <a:off x="259450" y="3657600"/>
            <a:ext cx="87321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solidFill>
                  <a:srgbClr val="000099"/>
                </a:solidFill>
                <a:latin typeface="SutonnyMJ" pitchFamily="2" charset="0"/>
                <a:cs typeface="NikoshBAN" pitchFamily="2" charset="0"/>
              </a:rPr>
              <a:t>বলতো</a:t>
            </a:r>
            <a:r>
              <a:rPr lang="en-US" sz="2800" dirty="0" smtClean="0">
                <a:solidFill>
                  <a:srgbClr val="006600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bn-BD" sz="2800" dirty="0" smtClean="0">
                <a:solidFill>
                  <a:srgbClr val="006600"/>
                </a:solidFill>
                <a:latin typeface="SutonnyMJ" pitchFamily="2" charset="0"/>
                <a:cs typeface="NikoshBAN" pitchFamily="2" charset="0"/>
              </a:rPr>
              <a:t>‘</a:t>
            </a:r>
            <a:r>
              <a:rPr lang="en-US" sz="2800" dirty="0" err="1" smtClean="0">
                <a:solidFill>
                  <a:srgbClr val="FF3300"/>
                </a:solidFill>
                <a:latin typeface="SutonnyMJ" pitchFamily="2" charset="0"/>
                <a:cs typeface="SutonnyMJ" pitchFamily="2" charset="0"/>
              </a:rPr>
              <a:t>মানুষ</a:t>
            </a:r>
            <a:r>
              <a:rPr lang="en-US" sz="2800" dirty="0" smtClean="0">
                <a:solidFill>
                  <a:srgbClr val="FF33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3300"/>
                </a:solidFill>
                <a:latin typeface="SutonnyMJ" pitchFamily="2" charset="0"/>
                <a:cs typeface="SutonnyMJ" pitchFamily="2" charset="0"/>
              </a:rPr>
              <a:t>ঘাষ</a:t>
            </a:r>
            <a:r>
              <a:rPr lang="en-US" sz="2800" dirty="0" smtClean="0">
                <a:solidFill>
                  <a:srgbClr val="FF33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solidFill>
                  <a:srgbClr val="FF3300"/>
                </a:solidFill>
                <a:latin typeface="SutonnyMJ" pitchFamily="2" charset="0"/>
                <a:cs typeface="SutonnyMJ" pitchFamily="2" charset="0"/>
              </a:rPr>
              <a:t>খায়</a:t>
            </a:r>
            <a:r>
              <a:rPr lang="bn-BD" sz="2800" dirty="0" smtClean="0">
                <a:solidFill>
                  <a:srgbClr val="006600"/>
                </a:solidFill>
                <a:latin typeface="SutonnyMJ" pitchFamily="2" charset="0"/>
                <a:cs typeface="NikoshBAN" pitchFamily="2" charset="0"/>
              </a:rPr>
              <a:t> ”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বাক্যটি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তে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কোন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গুণের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অভাব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en-US" sz="2800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ounded Rectangle 8"/>
          <p:cNvSpPr/>
          <p:nvPr/>
        </p:nvSpPr>
        <p:spPr>
          <a:xfrm flipV="1">
            <a:off x="2674412" y="2362200"/>
            <a:ext cx="3954988" cy="838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Process 9"/>
          <p:cNvSpPr/>
          <p:nvPr/>
        </p:nvSpPr>
        <p:spPr>
          <a:xfrm>
            <a:off x="228600" y="3505200"/>
            <a:ext cx="8763000" cy="799093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Bevel 10"/>
          <p:cNvSpPr/>
          <p:nvPr/>
        </p:nvSpPr>
        <p:spPr>
          <a:xfrm>
            <a:off x="2968254" y="4413372"/>
            <a:ext cx="3584946" cy="947240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Process 11"/>
          <p:cNvSpPr/>
          <p:nvPr/>
        </p:nvSpPr>
        <p:spPr>
          <a:xfrm>
            <a:off x="152400" y="5526314"/>
            <a:ext cx="8839200" cy="1026886"/>
          </a:xfrm>
          <a:prstGeom prst="flowChartProcess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057400" y="534650"/>
            <a:ext cx="6400800" cy="144655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bn-BD" sz="8800" dirty="0" smtClean="0">
                <a:latin typeface="SutonnyMJ" pitchFamily="2" charset="0"/>
                <a:cs typeface="NikoshBAN" pitchFamily="2" charset="0"/>
              </a:rPr>
              <a:t>    </a:t>
            </a:r>
            <a:r>
              <a:rPr lang="en-US" sz="8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solidFill>
                  <a:srgbClr val="00B050"/>
                </a:solidFill>
                <a:latin typeface="SutonnyMJ" pitchFamily="2" charset="0"/>
                <a:cs typeface="SutonnyMJ" pitchFamily="2" charset="0"/>
              </a:rPr>
              <a:t>মূল্যায়ন</a:t>
            </a:r>
            <a:endParaRPr lang="en-US" sz="11500" dirty="0">
              <a:solidFill>
                <a:srgbClr val="00FF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4" name="Bevel 13"/>
          <p:cNvSpPr/>
          <p:nvPr/>
        </p:nvSpPr>
        <p:spPr>
          <a:xfrm>
            <a:off x="2057400" y="304798"/>
            <a:ext cx="6477000" cy="1911191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self p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70132"/>
            <a:ext cx="1828800" cy="23682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45267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3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nut 2"/>
          <p:cNvSpPr/>
          <p:nvPr/>
        </p:nvSpPr>
        <p:spPr>
          <a:xfrm>
            <a:off x="2209800" y="76200"/>
            <a:ext cx="4876800" cy="3124200"/>
          </a:xfrm>
          <a:prstGeom prst="donu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1211759"/>
            <a:ext cx="441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বাড়ির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কাজ</a:t>
            </a:r>
            <a:endParaRPr lang="en-US" sz="4400" dirty="0">
              <a:solidFill>
                <a:srgbClr val="FF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5171" y="3824212"/>
            <a:ext cx="7848600" cy="132343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আদর্শ</a:t>
            </a:r>
            <a:r>
              <a:rPr lang="en-US" sz="4000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বাক্যের</a:t>
            </a:r>
            <a:r>
              <a:rPr lang="en-US" sz="4000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গুণাগুণের</a:t>
            </a:r>
            <a:r>
              <a:rPr lang="en-US" sz="4000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আলোকে</a:t>
            </a:r>
            <a:r>
              <a:rPr lang="en-US" sz="4000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তিনটি</a:t>
            </a:r>
            <a:r>
              <a:rPr lang="en-US" sz="4000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উদাহরণ</a:t>
            </a:r>
            <a:r>
              <a:rPr lang="en-US" sz="4000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খাতায়</a:t>
            </a:r>
            <a:r>
              <a:rPr lang="en-US" sz="4000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লেখো</a:t>
            </a:r>
            <a:r>
              <a:rPr lang="en-US" sz="4000" dirty="0" smtClean="0">
                <a:solidFill>
                  <a:srgbClr val="000099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en-US" sz="4000" dirty="0">
              <a:solidFill>
                <a:srgbClr val="000099"/>
              </a:solidFill>
            </a:endParaRPr>
          </a:p>
        </p:txBody>
      </p:sp>
      <p:sp>
        <p:nvSpPr>
          <p:cNvPr id="7" name="Bevel 6"/>
          <p:cNvSpPr/>
          <p:nvPr/>
        </p:nvSpPr>
        <p:spPr>
          <a:xfrm>
            <a:off x="185057" y="3505200"/>
            <a:ext cx="8534400" cy="1838354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self p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101376"/>
            <a:ext cx="1981200" cy="25656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8477933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1"/>
            <a:ext cx="662940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5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ধন্যবাদ</a:t>
            </a:r>
            <a:endParaRPr lang="en-US" sz="13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 Same Side Corner Rectangle 3"/>
          <p:cNvSpPr/>
          <p:nvPr/>
        </p:nvSpPr>
        <p:spPr>
          <a:xfrm>
            <a:off x="2514600" y="44438"/>
            <a:ext cx="6477000" cy="1566862"/>
          </a:xfrm>
          <a:prstGeom prst="round2Same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2133600"/>
            <a:ext cx="8763000" cy="4673600"/>
          </a:xfrm>
          <a:prstGeom prst="rect">
            <a:avLst/>
          </a:prstGeom>
        </p:spPr>
      </p:pic>
      <p:pic>
        <p:nvPicPr>
          <p:cNvPr id="5" name="Picture 4" descr="self p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70132"/>
            <a:ext cx="1828800" cy="23682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7563605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ripple dir="l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9800" y="1981200"/>
            <a:ext cx="6705600" cy="41549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মুহাম্মদ</a:t>
            </a:r>
            <a:r>
              <a:rPr lang="en-US" sz="3200" b="1" dirty="0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ইছমাইল</a:t>
            </a:r>
            <a:r>
              <a:rPr lang="en-US" sz="3200" b="1" dirty="0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 (</a:t>
            </a:r>
            <a:r>
              <a:rPr lang="en-US" sz="3200" b="1" dirty="0" err="1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এম</a:t>
            </a:r>
            <a:r>
              <a:rPr lang="en-US" sz="3200" b="1" dirty="0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 এ </a:t>
            </a:r>
            <a:r>
              <a:rPr lang="en-US" sz="3200" b="1" dirty="0" err="1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বাংলা</a:t>
            </a:r>
            <a:r>
              <a:rPr lang="en-US" sz="3200" b="1" dirty="0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 </a:t>
            </a:r>
            <a:r>
              <a:rPr lang="en-US" sz="3600" b="1" dirty="0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)</a:t>
            </a:r>
          </a:p>
          <a:p>
            <a:pPr algn="ctr"/>
            <a:r>
              <a:rPr lang="en-US" sz="2800" dirty="0" err="1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সহকারি</a:t>
            </a:r>
            <a:r>
              <a:rPr lang="en-US" sz="2800" dirty="0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শিক্ষক</a:t>
            </a:r>
            <a:r>
              <a:rPr lang="en-US" sz="2800" dirty="0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 ( </a:t>
            </a:r>
            <a:r>
              <a:rPr lang="en-US" sz="2800" dirty="0" err="1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কম্পিউটার</a:t>
            </a:r>
            <a:r>
              <a:rPr lang="en-US" sz="2800" dirty="0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 )</a:t>
            </a:r>
          </a:p>
          <a:p>
            <a:pPr algn="ctr"/>
            <a:r>
              <a:rPr lang="en-US" sz="3200" dirty="0" err="1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মোশাররফ</a:t>
            </a:r>
            <a:r>
              <a:rPr lang="en-US" sz="3200" dirty="0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হোসেন</a:t>
            </a:r>
            <a:r>
              <a:rPr lang="en-US" sz="3200" dirty="0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উচ্চ</a:t>
            </a:r>
            <a:r>
              <a:rPr lang="en-US" sz="3200" dirty="0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 </a:t>
            </a:r>
            <a:r>
              <a:rPr lang="en-US" sz="3200" dirty="0" err="1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বিদ্যালয়</a:t>
            </a:r>
            <a:endParaRPr lang="en-US" sz="3200" dirty="0" smtClean="0">
              <a:solidFill>
                <a:srgbClr val="0000FF"/>
              </a:solidFill>
              <a:latin typeface="Calibri Light" pitchFamily="34" charset="0"/>
              <a:cs typeface="Calibri Light" pitchFamily="34" charset="0"/>
            </a:endParaRPr>
          </a:p>
          <a:p>
            <a:pPr algn="ctr"/>
            <a:r>
              <a:rPr lang="en-US" sz="2800" dirty="0" err="1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সোনাগাজী</a:t>
            </a:r>
            <a:r>
              <a:rPr lang="en-US" sz="2800" dirty="0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, </a:t>
            </a:r>
            <a:r>
              <a:rPr lang="en-US" sz="2800" dirty="0" err="1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ফেনী</a:t>
            </a:r>
            <a:r>
              <a:rPr lang="en-US" sz="2800" dirty="0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।</a:t>
            </a:r>
          </a:p>
          <a:p>
            <a:pPr algn="ctr"/>
            <a:r>
              <a:rPr lang="en-US" sz="2400" dirty="0" err="1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মোবাইল</a:t>
            </a:r>
            <a:r>
              <a:rPr lang="en-US" sz="2400" dirty="0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নং</a:t>
            </a:r>
            <a:r>
              <a:rPr lang="en-US" sz="2400" dirty="0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- ০১৭৫৩৫২৭৩২১</a:t>
            </a:r>
          </a:p>
          <a:p>
            <a:pPr algn="ctr"/>
            <a:r>
              <a:rPr lang="en-US" sz="2400" dirty="0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ই-</a:t>
            </a:r>
            <a:r>
              <a:rPr lang="en-US" sz="2400" dirty="0" err="1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মেইল</a:t>
            </a:r>
            <a:r>
              <a:rPr lang="en-US" sz="2400" dirty="0" smtClean="0">
                <a:solidFill>
                  <a:srgbClr val="0000FF"/>
                </a:solidFill>
                <a:latin typeface="Calibri Light" pitchFamily="34" charset="0"/>
                <a:cs typeface="Calibri Light" pitchFamily="34" charset="0"/>
              </a:rPr>
              <a:t>-</a:t>
            </a:r>
            <a:r>
              <a:rPr lang="bn-BD" sz="2400" b="1" dirty="0" smtClean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NikoshBAN" pitchFamily="2" charset="0"/>
              </a:rPr>
              <a:t> </a:t>
            </a:r>
            <a:r>
              <a:rPr lang="bn-BD" sz="2400" b="1" dirty="0" smtClean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NikoshBAN" pitchFamily="2" charset="0"/>
                <a:hlinkClick r:id="rId2"/>
              </a:rPr>
              <a:t>md</a:t>
            </a:r>
            <a:r>
              <a:rPr lang="en-US" sz="2400" b="1" dirty="0" smtClean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Calibri Light" pitchFamily="34" charset="0"/>
                <a:hlinkClick r:id="rId2"/>
              </a:rPr>
              <a:t>584625</a:t>
            </a:r>
            <a:r>
              <a:rPr lang="bn-BD" sz="2400" b="1" dirty="0" smtClean="0">
                <a:ln w="1905"/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Light" pitchFamily="34" charset="0"/>
                <a:cs typeface="NikoshBAN" pitchFamily="2" charset="0"/>
                <a:hlinkClick r:id="rId2"/>
              </a:rPr>
              <a:t>@gmail.com</a:t>
            </a:r>
            <a:endParaRPr lang="en-US" sz="2400" b="1" dirty="0" smtClean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itchFamily="34" charset="0"/>
              <a:cs typeface="Calibri Light" pitchFamily="34" charset="0"/>
            </a:endParaRPr>
          </a:p>
          <a:p>
            <a:pPr algn="ctr"/>
            <a:endParaRPr lang="en-US" sz="2800" b="1" dirty="0" smtClean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 Light" pitchFamily="34" charset="0"/>
              <a:cs typeface="Calibri Light" pitchFamily="34" charset="0"/>
            </a:endParaRPr>
          </a:p>
          <a:p>
            <a:pPr algn="ctr"/>
            <a:endParaRPr lang="en-US" sz="2800" b="1" dirty="0" smtClean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NikoshBAN" pitchFamily="2" charset="0"/>
            </a:endParaRPr>
          </a:p>
          <a:p>
            <a:pPr algn="ctr"/>
            <a:endParaRPr lang="en-US" sz="2800" b="1" dirty="0" smtClean="0">
              <a:ln w="1905"/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4600" y="76200"/>
            <a:ext cx="6477000" cy="1107996"/>
          </a:xfrm>
          <a:prstGeom prst="rect">
            <a:avLst/>
          </a:prstGeom>
          <a:solidFill>
            <a:srgbClr val="3399FF"/>
          </a:solidFill>
        </p:spPr>
        <p:txBody>
          <a:bodyPr wrap="square" rtlCol="0">
            <a:spAutoFit/>
          </a:bodyPr>
          <a:lstStyle/>
          <a:p>
            <a:r>
              <a:rPr lang="en-US" sz="6600" dirty="0" err="1" smtClean="0">
                <a:solidFill>
                  <a:srgbClr val="D11D7B"/>
                </a:solidFill>
                <a:latin typeface="SutonnyMJ" pitchFamily="2" charset="0"/>
                <a:cs typeface="SutonnyMJ" pitchFamily="2" charset="0"/>
              </a:rPr>
              <a:t>শিক্ষক</a:t>
            </a:r>
            <a:r>
              <a:rPr lang="en-US" sz="6600" dirty="0" smtClean="0">
                <a:solidFill>
                  <a:srgbClr val="D11D7B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00" dirty="0" err="1" smtClean="0">
                <a:solidFill>
                  <a:srgbClr val="D11D7B"/>
                </a:solidFill>
                <a:latin typeface="SutonnyMJ" pitchFamily="2" charset="0"/>
                <a:cs typeface="SutonnyMJ" pitchFamily="2" charset="0"/>
              </a:rPr>
              <a:t>পরিচিতি</a:t>
            </a:r>
            <a:endParaRPr lang="en-US" sz="6600" dirty="0">
              <a:solidFill>
                <a:srgbClr val="D11D7B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6"/>
          <p:cNvSpPr/>
          <p:nvPr/>
        </p:nvSpPr>
        <p:spPr>
          <a:xfrm flipH="1">
            <a:off x="5228020" y="1143000"/>
            <a:ext cx="715580" cy="1066800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pic>
        <p:nvPicPr>
          <p:cNvPr id="13" name="Picture 12" descr="self p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056" y="76200"/>
            <a:ext cx="2066544" cy="267614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055599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strVal val="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50000">
                                          <p:val>
                                            <p:strVal val="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h/1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ppt_w/1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500" tmFilter="0,0; .5, 0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164842"/>
            <a:ext cx="8991600" cy="701730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     </a:t>
            </a:r>
          </a:p>
          <a:p>
            <a:pPr algn="ctr"/>
            <a:r>
              <a:rPr lang="en-US" sz="7200" dirty="0" err="1" smtClean="0">
                <a:solidFill>
                  <a:srgbClr val="FF9900"/>
                </a:solidFill>
                <a:latin typeface="SutonnyMJ" pitchFamily="2" charset="0"/>
                <a:cs typeface="SutonnyMJ" pitchFamily="2" charset="0"/>
              </a:rPr>
              <a:t>শ্রেণি</a:t>
            </a:r>
            <a:r>
              <a:rPr lang="en-US" sz="7200" dirty="0" smtClean="0">
                <a:solidFill>
                  <a:srgbClr val="FF9900"/>
                </a:solidFill>
                <a:latin typeface="SutonnyMJ" pitchFamily="2" charset="0"/>
                <a:cs typeface="SutonnyMJ" pitchFamily="2" charset="0"/>
              </a:rPr>
              <a:t>: ৯ম/১০ম</a:t>
            </a:r>
          </a:p>
          <a:p>
            <a:pPr algn="ctr"/>
            <a:r>
              <a:rPr lang="en-US" sz="6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বিষয়</a:t>
            </a:r>
            <a:r>
              <a:rPr lang="en-US" sz="7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72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বাংলা</a:t>
            </a:r>
            <a:r>
              <a:rPr lang="en-US" sz="7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২য়</a:t>
            </a:r>
          </a:p>
          <a:p>
            <a:pPr algn="ctr"/>
            <a:r>
              <a:rPr lang="en-US" sz="7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অধ্যায়:৪র্থ</a:t>
            </a:r>
            <a:endParaRPr lang="en-US" sz="7200" dirty="0" smtClean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72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পরিচ্ছেদ:৭ম</a:t>
            </a:r>
            <a:endParaRPr lang="en-US" sz="72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9600" dirty="0" smtClean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6306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61330"/>
            <a:ext cx="5867400" cy="1200329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lang="bn-BD" sz="7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শিখনফল</a:t>
            </a:r>
            <a:endParaRPr lang="en-US" sz="88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228600" y="1990593"/>
            <a:ext cx="8763000" cy="1133607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Bevel 12"/>
          <p:cNvSpPr/>
          <p:nvPr/>
        </p:nvSpPr>
        <p:spPr>
          <a:xfrm>
            <a:off x="1981200" y="0"/>
            <a:ext cx="5750626" cy="1524000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1981200"/>
            <a:ext cx="8763000" cy="646331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    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আজকের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শেষে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জানেতে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------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4800" y="3239869"/>
            <a:ext cx="6175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১।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আদর্শ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বাক্যের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সংজ্ঞা</a:t>
            </a:r>
            <a:r>
              <a:rPr lang="en-US" sz="3600" dirty="0" smtClean="0">
                <a:solidFill>
                  <a:srgbClr val="0000FF"/>
                </a:solidFill>
                <a:latin typeface="SutonnyMJ" pitchFamily="2" charset="0"/>
                <a:cs typeface="SutonnyMJ" pitchFamily="2" charset="0"/>
              </a:rPr>
              <a:t>।</a:t>
            </a:r>
            <a:r>
              <a:rPr lang="bn-BD" sz="36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0000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600" y="4154269"/>
            <a:ext cx="830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২</a:t>
            </a:r>
            <a:r>
              <a:rPr lang="en-US" sz="36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। </a:t>
            </a:r>
            <a:r>
              <a:rPr lang="en-US" sz="36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একটি</a:t>
            </a:r>
            <a:r>
              <a:rPr lang="en-US" sz="36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আদর্শ</a:t>
            </a:r>
            <a:r>
              <a:rPr lang="en-US" sz="36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বাক্যের</a:t>
            </a:r>
            <a:r>
              <a:rPr lang="en-US" sz="36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36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কী</a:t>
            </a:r>
            <a:r>
              <a:rPr lang="en-US" sz="36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গুণ</a:t>
            </a:r>
            <a:r>
              <a:rPr lang="en-US" sz="36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থাকে</a:t>
            </a:r>
            <a:r>
              <a:rPr lang="en-US" sz="36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।</a:t>
            </a:r>
            <a:r>
              <a:rPr lang="bn-BD" sz="3600" dirty="0" smtClean="0">
                <a:solidFill>
                  <a:srgbClr val="006600"/>
                </a:solidFill>
                <a:latin typeface="SutonnyMJ" pitchFamily="2" charset="0"/>
                <a:cs typeface="NikoshBAN" pitchFamily="2" charset="0"/>
              </a:rPr>
              <a:t>  </a:t>
            </a:r>
            <a:endParaRPr lang="en-US" sz="3600" dirty="0">
              <a:solidFill>
                <a:srgbClr val="0066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5206425"/>
            <a:ext cx="868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৩।একটি </a:t>
            </a:r>
            <a:r>
              <a:rPr lang="en-US" sz="32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আদর্শ</a:t>
            </a:r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বাক্য</a:t>
            </a:r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সম্পর্কে</a:t>
            </a:r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বিস্তারিত</a:t>
            </a:r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জানবে</a:t>
            </a:r>
            <a:r>
              <a:rPr lang="en-US" sz="3200" dirty="0" smtClean="0">
                <a:solidFill>
                  <a:srgbClr val="FF0066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en-US" sz="44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self p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" y="128799"/>
            <a:ext cx="1371600" cy="177620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427939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9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0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7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8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5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6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TC\Desktop\ismail 9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276600"/>
            <a:ext cx="8001000" cy="35187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NTC\Desktop\gsmail 9j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009"/>
            <a:ext cx="8001000" cy="317339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self p 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837" y="76200"/>
            <a:ext cx="1059163" cy="1371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73736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0" y="0"/>
            <a:ext cx="7239000" cy="32316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US" sz="6600" dirty="0" smtClean="0">
              <a:solidFill>
                <a:srgbClr val="00FFFF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7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পাঠ</a:t>
            </a:r>
            <a:r>
              <a:rPr lang="en-US" sz="7200" dirty="0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>
                <a:solidFill>
                  <a:srgbClr val="006600"/>
                </a:solidFill>
                <a:latin typeface="SutonnyMJ" pitchFamily="2" charset="0"/>
                <a:cs typeface="SutonnyMJ" pitchFamily="2" charset="0"/>
              </a:rPr>
              <a:t>শিরোনাম</a:t>
            </a:r>
            <a:endParaRPr lang="en-US" sz="7200" dirty="0" smtClean="0">
              <a:solidFill>
                <a:srgbClr val="00660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sz="6600" dirty="0">
              <a:solidFill>
                <a:srgbClr val="00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Callout 5"/>
          <p:cNvSpPr/>
          <p:nvPr/>
        </p:nvSpPr>
        <p:spPr>
          <a:xfrm>
            <a:off x="1905000" y="762000"/>
            <a:ext cx="6019800" cy="2133600"/>
          </a:xfrm>
          <a:prstGeom prst="down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Sun 6"/>
          <p:cNvSpPr/>
          <p:nvPr/>
        </p:nvSpPr>
        <p:spPr>
          <a:xfrm>
            <a:off x="2286000" y="2819400"/>
            <a:ext cx="5257800" cy="3886200"/>
          </a:xfrm>
          <a:prstGeom prst="sun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57600" y="4343400"/>
            <a:ext cx="259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আদর্শ</a:t>
            </a:r>
            <a:r>
              <a:rPr lang="en-US" sz="5400" dirty="0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rgbClr val="FF0066"/>
                </a:solidFill>
                <a:latin typeface="NikoshBAN" pitchFamily="2" charset="0"/>
                <a:cs typeface="NikoshBAN" pitchFamily="2" charset="0"/>
              </a:rPr>
              <a:t>বাক্য</a:t>
            </a:r>
            <a:endParaRPr lang="en-US" sz="6000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9" name="Picture 8" descr="self p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" y="76200"/>
            <a:ext cx="1447800" cy="187487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7373618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" y="-76200"/>
            <a:ext cx="8839200" cy="6553200"/>
          </a:xfrm>
          <a:solidFill>
            <a:srgbClr val="00FF00"/>
          </a:solidFill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en-US" sz="32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marL="457200" lvl="1" indent="0">
              <a:buNone/>
            </a:pP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যে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বাক্যে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দুই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বা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তার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অধিক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শব্দকে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ভাবার্থ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অনুযায়ী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সাজিয়ে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মনের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ভাব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সম্পূর্ণভাবে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প্রকাশ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করা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যায়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তাকে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আদর্শ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বাক্য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বলে</a:t>
            </a:r>
            <a:r>
              <a:rPr lang="en-US" sz="32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bn-BD" dirty="0" smtClean="0">
              <a:solidFill>
                <a:srgbClr val="7030A0"/>
              </a:solidFill>
              <a:latin typeface="SutonnyMJ" pitchFamily="2" charset="0"/>
              <a:cs typeface="NikoshBAN" pitchFamily="2" charset="0"/>
            </a:endParaRPr>
          </a:p>
          <a:p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একটি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আদর্শ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বাক্যে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তিনটি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গুণ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থাকে</a:t>
            </a:r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bn-BD" sz="3600" dirty="0" smtClean="0">
              <a:solidFill>
                <a:srgbClr val="C00000"/>
              </a:solidFill>
              <a:latin typeface="SutonnyMJ" pitchFamily="2" charset="0"/>
              <a:cs typeface="NikoshBAN" pitchFamily="2" charset="0"/>
            </a:endParaRPr>
          </a:p>
        </p:txBody>
      </p:sp>
      <p:sp>
        <p:nvSpPr>
          <p:cNvPr id="4" name="Down Arrow Callout 3"/>
          <p:cNvSpPr/>
          <p:nvPr/>
        </p:nvSpPr>
        <p:spPr>
          <a:xfrm>
            <a:off x="2819400" y="2819400"/>
            <a:ext cx="3200400" cy="1447800"/>
          </a:xfrm>
          <a:prstGeom prst="downArrowCallou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19400" y="28956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আদর্শ</a:t>
            </a:r>
            <a:r>
              <a:rPr lang="en-US" sz="36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বাক্য</a:t>
            </a:r>
            <a:endParaRPr lang="en-US" sz="3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5-Point Star 6"/>
          <p:cNvSpPr/>
          <p:nvPr/>
        </p:nvSpPr>
        <p:spPr>
          <a:xfrm>
            <a:off x="2971800" y="5105400"/>
            <a:ext cx="457200" cy="496019"/>
          </a:xfrm>
          <a:prstGeom prst="star5">
            <a:avLst>
              <a:gd name="adj" fmla="val 22696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5-Point Star 12"/>
          <p:cNvSpPr/>
          <p:nvPr/>
        </p:nvSpPr>
        <p:spPr>
          <a:xfrm>
            <a:off x="5334000" y="5029200"/>
            <a:ext cx="457200" cy="609600"/>
          </a:xfrm>
          <a:prstGeom prst="star5">
            <a:avLst>
              <a:gd name="adj" fmla="val 16200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5-Point Star 13"/>
          <p:cNvSpPr/>
          <p:nvPr/>
        </p:nvSpPr>
        <p:spPr>
          <a:xfrm>
            <a:off x="4191000" y="5029200"/>
            <a:ext cx="457200" cy="609600"/>
          </a:xfrm>
          <a:prstGeom prst="star5">
            <a:avLst>
              <a:gd name="adj" fmla="val 13023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H="1">
            <a:off x="3276600" y="3962400"/>
            <a:ext cx="1066800" cy="1371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439657" y="3962400"/>
            <a:ext cx="18043" cy="1524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19600" y="3962400"/>
            <a:ext cx="1066800" cy="1447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4" name="TextBox 1043"/>
          <p:cNvSpPr txBox="1"/>
          <p:nvPr/>
        </p:nvSpPr>
        <p:spPr>
          <a:xfrm>
            <a:off x="3886201" y="5282625"/>
            <a:ext cx="1142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45" name="TextBox 1044"/>
          <p:cNvSpPr txBox="1"/>
          <p:nvPr/>
        </p:nvSpPr>
        <p:spPr>
          <a:xfrm>
            <a:off x="5105400" y="5334000"/>
            <a:ext cx="114299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যোগ্যতা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438400" y="5340665"/>
            <a:ext cx="1327813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আকাংখা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2438400" y="5181600"/>
            <a:ext cx="1314468" cy="76343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3810000" y="5105400"/>
            <a:ext cx="1200980" cy="8850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5105400" y="5105400"/>
            <a:ext cx="1066800" cy="85416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3962400" y="5334000"/>
            <a:ext cx="990600" cy="457200"/>
          </a:xfrm>
          <a:prstGeom prst="roundRect">
            <a:avLst>
              <a:gd name="adj" fmla="val 0"/>
            </a:avLst>
          </a:prstGeom>
          <a:solidFill>
            <a:srgbClr val="00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latin typeface="SutonnyMJ" pitchFamily="2" charset="0"/>
                <a:cs typeface="SutonnyMJ" pitchFamily="2" charset="0"/>
              </a:rPr>
              <a:t>আসত্তি</a:t>
            </a:r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6876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9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TC\Desktop\ismail 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362200"/>
            <a:ext cx="5791200" cy="233917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828800" y="1447800"/>
            <a:ext cx="579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33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গোলাপ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ফুলের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-----।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বাক্যটা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আকাংখা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গুণহীন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FF33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018802" y="6172200"/>
            <a:ext cx="63246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NikoshBAN" pitchFamily="2" charset="0"/>
              </a:rPr>
              <a:t>আকাংখা</a:t>
            </a:r>
            <a:r>
              <a:rPr lang="en-US" sz="2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NikoshBAN" pitchFamily="2" charset="0"/>
              </a:rPr>
              <a:t>গুণ</a:t>
            </a:r>
            <a:r>
              <a:rPr lang="en-US" sz="2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NikoshBAN" pitchFamily="2" charset="0"/>
              </a:rPr>
              <a:t>সম্পূর্ণ</a:t>
            </a:r>
            <a:r>
              <a:rPr lang="en-US" sz="2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NikoshBAN" pitchFamily="2" charset="0"/>
              </a:rPr>
              <a:t>বাক্যটি</a:t>
            </a:r>
            <a:r>
              <a:rPr lang="en-US" sz="2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NikoshBAN" pitchFamily="2" charset="0"/>
              </a:rPr>
              <a:t>হবে</a:t>
            </a:r>
            <a:r>
              <a:rPr lang="en-US" sz="2800" dirty="0" smtClean="0"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- </a:t>
            </a:r>
            <a:r>
              <a:rPr lang="en-US" sz="2800" b="1" dirty="0" err="1" smtClean="0">
                <a:solidFill>
                  <a:srgbClr val="FF66CC"/>
                </a:solidFill>
                <a:latin typeface="SutonnyMJ" pitchFamily="2" charset="0"/>
                <a:cs typeface="NikoshBAN" pitchFamily="2" charset="0"/>
              </a:rPr>
              <a:t>গোলাপ</a:t>
            </a:r>
            <a:r>
              <a:rPr lang="en-US" sz="2800" b="1" dirty="0" smtClean="0">
                <a:solidFill>
                  <a:srgbClr val="FF66CC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66CC"/>
                </a:solidFill>
                <a:latin typeface="SutonnyMJ" pitchFamily="2" charset="0"/>
                <a:cs typeface="NikoshBAN" pitchFamily="2" charset="0"/>
              </a:rPr>
              <a:t>ফুলের</a:t>
            </a:r>
            <a:r>
              <a:rPr lang="en-US" sz="2800" b="1" dirty="0" smtClean="0">
                <a:solidFill>
                  <a:srgbClr val="FF66CC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FF66CC"/>
                </a:solidFill>
                <a:latin typeface="SutonnyMJ" pitchFamily="2" charset="0"/>
                <a:cs typeface="NikoshBAN" pitchFamily="2" charset="0"/>
              </a:rPr>
              <a:t>রাণী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Bevel 10"/>
          <p:cNvSpPr/>
          <p:nvPr/>
        </p:nvSpPr>
        <p:spPr>
          <a:xfrm>
            <a:off x="1752600" y="1219200"/>
            <a:ext cx="5791200" cy="1082525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</p:txBody>
      </p:sp>
      <p:sp>
        <p:nvSpPr>
          <p:cNvPr id="13" name="Bevel 12"/>
          <p:cNvSpPr/>
          <p:nvPr/>
        </p:nvSpPr>
        <p:spPr>
          <a:xfrm>
            <a:off x="1066799" y="6019800"/>
            <a:ext cx="6324602" cy="762000"/>
          </a:xfrm>
          <a:prstGeom prst="beve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76200" y="4960203"/>
            <a:ext cx="912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এখানে</a:t>
            </a:r>
            <a:r>
              <a:rPr lang="en-US" sz="24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-</a:t>
            </a:r>
            <a:r>
              <a:rPr lang="bn-BD" sz="2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‘</a:t>
            </a:r>
            <a:r>
              <a:rPr lang="en-US" sz="2400" dirty="0" err="1" smtClean="0">
                <a:solidFill>
                  <a:srgbClr val="0000FF"/>
                </a:solidFill>
                <a:latin typeface="SutonnyMJ" pitchFamily="2" charset="0"/>
                <a:cs typeface="NikoshBAN" pitchFamily="2" charset="0"/>
              </a:rPr>
              <a:t>গোলাপ</a:t>
            </a:r>
            <a:r>
              <a:rPr lang="en-US" sz="2400" dirty="0" smtClean="0">
                <a:solidFill>
                  <a:srgbClr val="0000FF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SutonnyMJ" pitchFamily="2" charset="0"/>
                <a:cs typeface="NikoshBAN" pitchFamily="2" charset="0"/>
              </a:rPr>
              <a:t>ফুলের</a:t>
            </a:r>
            <a:r>
              <a:rPr lang="en-US" sz="2400" dirty="0" smtClean="0">
                <a:solidFill>
                  <a:srgbClr val="0000FF"/>
                </a:solidFill>
                <a:latin typeface="SutonnyMJ" pitchFamily="2" charset="0"/>
                <a:cs typeface="NikoshBAN" pitchFamily="2" charset="0"/>
              </a:rPr>
              <a:t>----</a:t>
            </a:r>
            <a:r>
              <a:rPr lang="bn-BD" sz="2400" dirty="0" smtClean="0">
                <a:solidFill>
                  <a:srgbClr val="0000FF"/>
                </a:solidFill>
                <a:latin typeface="NikoshBAN" pitchFamily="2" charset="0"/>
                <a:cs typeface="NikoshBAN" pitchFamily="2" charset="0"/>
              </a:rPr>
              <a:t>” </a:t>
            </a:r>
            <a:r>
              <a:rPr lang="en-US" sz="24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গোলাপ</a:t>
            </a:r>
            <a:r>
              <a:rPr lang="en-US" sz="24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ফুলের</a:t>
            </a:r>
            <a:r>
              <a:rPr lang="en-US" sz="24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- </a:t>
            </a:r>
            <a:r>
              <a:rPr lang="en-US" sz="24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শব্দটি</a:t>
            </a:r>
            <a:r>
              <a:rPr lang="en-US" sz="24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বলার</a:t>
            </a:r>
            <a:r>
              <a:rPr lang="en-US" sz="24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পর</a:t>
            </a:r>
            <a:r>
              <a:rPr lang="en-US" sz="24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পরবর্তী</a:t>
            </a:r>
            <a:r>
              <a:rPr lang="en-US" sz="24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শব্দটি</a:t>
            </a:r>
            <a:r>
              <a:rPr lang="en-US" sz="24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শোনার</a:t>
            </a:r>
            <a:r>
              <a:rPr lang="en-US" sz="24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ইচ্ছা</a:t>
            </a:r>
            <a:r>
              <a:rPr lang="en-US" sz="24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জাগে</a:t>
            </a:r>
            <a:r>
              <a:rPr lang="en-US" sz="24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তাই</a:t>
            </a:r>
            <a:r>
              <a:rPr lang="en-US" sz="24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বাক্যের</a:t>
            </a:r>
            <a:r>
              <a:rPr lang="en-US" sz="24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আকাংখা</a:t>
            </a:r>
            <a:r>
              <a:rPr lang="en-US" sz="24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গুণ</a:t>
            </a:r>
            <a:r>
              <a:rPr lang="en-US" sz="24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" y="4800600"/>
            <a:ext cx="9067800" cy="10763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199" y="152398"/>
            <a:ext cx="90678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আকাংখা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: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বাক্যের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অর্থ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পরিপূর্ণ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বোঝার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শব্দ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পদের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পর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অন্য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শব্দ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পদ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শোনার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কৌতুক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ইচ্ছা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জাগে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বাক্যের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আকাংখা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গূণ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।</a:t>
            </a:r>
            <a:endParaRPr lang="en-US" sz="2400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1729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NTC\Desktop\ismail z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85581" y="1428579"/>
            <a:ext cx="3848439" cy="42672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0" y="76201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আসত্তি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বাক্যের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অর্থ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যথার্থরূপে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প্রকাশ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করার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জন্য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বাক্যের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অন্তর্গত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পদগুলোর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সুশৃংখল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বিন্যাসই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আসত্তি</a:t>
            </a:r>
            <a:r>
              <a:rPr lang="en-US" sz="2000" b="1" dirty="0" smtClean="0">
                <a:solidFill>
                  <a:srgbClr val="C00000"/>
                </a:solidFill>
                <a:latin typeface="SutonnyMJ" pitchFamily="2" charset="0"/>
                <a:cs typeface="SutonnyMJ" pitchFamily="2" charset="0"/>
              </a:rPr>
              <a:t>।</a:t>
            </a:r>
            <a:endParaRPr lang="en-US" sz="2000" b="1" dirty="0" smtClean="0">
              <a:solidFill>
                <a:srgbClr val="FF0066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solidFill>
                  <a:srgbClr val="00FF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dirty="0">
              <a:solidFill>
                <a:srgbClr val="00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914400"/>
            <a:ext cx="403860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ফুল</a:t>
            </a:r>
            <a:r>
              <a:rPr lang="en-US" sz="3200" b="1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শাপলা</a:t>
            </a:r>
            <a:r>
              <a:rPr lang="en-US" sz="3200" b="1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জাতীয়</a:t>
            </a:r>
            <a:r>
              <a:rPr lang="en-US" sz="3200" b="1" dirty="0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FF0066"/>
                </a:solidFill>
                <a:latin typeface="SutonnyMJ" pitchFamily="2" charset="0"/>
                <a:cs typeface="NikoshBAN" pitchFamily="2" charset="0"/>
              </a:rPr>
              <a:t>আমাদের</a:t>
            </a:r>
            <a:endParaRPr lang="en-US" sz="4000" b="1" dirty="0">
              <a:solidFill>
                <a:srgbClr val="FF33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 flipV="1">
            <a:off x="2438400" y="990600"/>
            <a:ext cx="3962400" cy="4572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24400" y="2471916"/>
            <a:ext cx="3408814" cy="1261884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বাক্যটি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‘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আসত্তি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”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গুণহীন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এলো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 smtClean="0">
                <a:latin typeface="SutonnyMJ" pitchFamily="2" charset="0"/>
                <a:cs typeface="SutonnyMJ" pitchFamily="2" charset="0"/>
              </a:rPr>
              <a:t>মেলো</a:t>
            </a: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2000" dirty="0">
              <a:solidFill>
                <a:srgbClr val="0066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5786735"/>
            <a:ext cx="8763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itchFamily="2" charset="0"/>
                <a:cs typeface="NikoshBAN" pitchFamily="2" charset="0"/>
              </a:rPr>
              <a:t>‘ </a:t>
            </a:r>
            <a:r>
              <a:rPr lang="en-US" sz="2000" dirty="0" err="1" smtClean="0">
                <a:latin typeface="SutonnyMJ" pitchFamily="2" charset="0"/>
                <a:cs typeface="SutonnyMJ" pitchFamily="2" charset="0"/>
              </a:rPr>
              <a:t>আসত্তি</a:t>
            </a:r>
            <a:r>
              <a:rPr lang="en-US" sz="2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”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গুণ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সম্পূর্ণ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বাক্যটি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সাজাতে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ঠিক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জাতীয়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ফুল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শাপলা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solidFill>
                <a:srgbClr val="FF0066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4724400" y="1752600"/>
            <a:ext cx="3480180" cy="2895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nip Diagonal Corner Rectangle 2"/>
          <p:cNvSpPr/>
          <p:nvPr/>
        </p:nvSpPr>
        <p:spPr>
          <a:xfrm flipV="1">
            <a:off x="76200" y="5544532"/>
            <a:ext cx="8915400" cy="1008668"/>
          </a:xfrm>
          <a:prstGeom prst="snip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6922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1471</TotalTime>
  <Words>329</Words>
  <Application>Microsoft Office PowerPoint</Application>
  <PresentationFormat>On-screen Show (4:3)</PresentationFormat>
  <Paragraphs>54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প্রজেক্ট ৮</dc:title>
  <dc:creator>NTC</dc:creator>
  <cp:lastModifiedBy>MUHAMMAD ISMAIL</cp:lastModifiedBy>
  <cp:revision>406</cp:revision>
  <dcterms:created xsi:type="dcterms:W3CDTF">2014-05-16T03:09:16Z</dcterms:created>
  <dcterms:modified xsi:type="dcterms:W3CDTF">2020-09-02T02:14:29Z</dcterms:modified>
</cp:coreProperties>
</file>