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70" r:id="rId8"/>
    <p:sldId id="271" r:id="rId9"/>
    <p:sldId id="263" r:id="rId10"/>
    <p:sldId id="264" r:id="rId11"/>
    <p:sldId id="265" r:id="rId12"/>
    <p:sldId id="266" r:id="rId13"/>
    <p:sldId id="267" r:id="rId14"/>
    <p:sldId id="272" r:id="rId15"/>
    <p:sldId id="268" r:id="rId16"/>
    <p:sldId id="273" r:id="rId17"/>
    <p:sldId id="274"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99FF"/>
    <a:srgbClr val="91BE72"/>
    <a:srgbClr val="92E6C4"/>
    <a:srgbClr val="BC9E2E"/>
    <a:srgbClr val="FBF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FE7A59-F2AD-491F-9025-B80FA2DFA46F}"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C5995-CF62-4388-8669-33DAB74C1BF2}" type="slidenum">
              <a:rPr lang="en-US" smtClean="0"/>
              <a:t>‹#›</a:t>
            </a:fld>
            <a:endParaRPr lang="en-US"/>
          </a:p>
        </p:txBody>
      </p:sp>
    </p:spTree>
    <p:extLst>
      <p:ext uri="{BB962C8B-B14F-4D97-AF65-F5344CB8AC3E}">
        <p14:creationId xmlns:p14="http://schemas.microsoft.com/office/powerpoint/2010/main" val="702079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FE7A59-F2AD-491F-9025-B80FA2DFA46F}"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C5995-CF62-4388-8669-33DAB74C1BF2}" type="slidenum">
              <a:rPr lang="en-US" smtClean="0"/>
              <a:t>‹#›</a:t>
            </a:fld>
            <a:endParaRPr lang="en-US"/>
          </a:p>
        </p:txBody>
      </p:sp>
    </p:spTree>
    <p:extLst>
      <p:ext uri="{BB962C8B-B14F-4D97-AF65-F5344CB8AC3E}">
        <p14:creationId xmlns:p14="http://schemas.microsoft.com/office/powerpoint/2010/main" val="3873304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FE7A59-F2AD-491F-9025-B80FA2DFA46F}"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C5995-CF62-4388-8669-33DAB74C1BF2}" type="slidenum">
              <a:rPr lang="en-US" smtClean="0"/>
              <a:t>‹#›</a:t>
            </a:fld>
            <a:endParaRPr lang="en-US"/>
          </a:p>
        </p:txBody>
      </p:sp>
    </p:spTree>
    <p:extLst>
      <p:ext uri="{BB962C8B-B14F-4D97-AF65-F5344CB8AC3E}">
        <p14:creationId xmlns:p14="http://schemas.microsoft.com/office/powerpoint/2010/main" val="1710012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FE7A59-F2AD-491F-9025-B80FA2DFA46F}"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C5995-CF62-4388-8669-33DAB74C1BF2}" type="slidenum">
              <a:rPr lang="en-US" smtClean="0"/>
              <a:t>‹#›</a:t>
            </a:fld>
            <a:endParaRPr lang="en-US"/>
          </a:p>
        </p:txBody>
      </p:sp>
    </p:spTree>
    <p:extLst>
      <p:ext uri="{BB962C8B-B14F-4D97-AF65-F5344CB8AC3E}">
        <p14:creationId xmlns:p14="http://schemas.microsoft.com/office/powerpoint/2010/main" val="2133603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FE7A59-F2AD-491F-9025-B80FA2DFA46F}"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C5995-CF62-4388-8669-33DAB74C1BF2}" type="slidenum">
              <a:rPr lang="en-US" smtClean="0"/>
              <a:t>‹#›</a:t>
            </a:fld>
            <a:endParaRPr lang="en-US"/>
          </a:p>
        </p:txBody>
      </p:sp>
    </p:spTree>
    <p:extLst>
      <p:ext uri="{BB962C8B-B14F-4D97-AF65-F5344CB8AC3E}">
        <p14:creationId xmlns:p14="http://schemas.microsoft.com/office/powerpoint/2010/main" val="57051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FE7A59-F2AD-491F-9025-B80FA2DFA46F}"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C5995-CF62-4388-8669-33DAB74C1BF2}" type="slidenum">
              <a:rPr lang="en-US" smtClean="0"/>
              <a:t>‹#›</a:t>
            </a:fld>
            <a:endParaRPr lang="en-US"/>
          </a:p>
        </p:txBody>
      </p:sp>
    </p:spTree>
    <p:extLst>
      <p:ext uri="{BB962C8B-B14F-4D97-AF65-F5344CB8AC3E}">
        <p14:creationId xmlns:p14="http://schemas.microsoft.com/office/powerpoint/2010/main" val="369465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FE7A59-F2AD-491F-9025-B80FA2DFA46F}" type="datetimeFigureOut">
              <a:rPr lang="en-US" smtClean="0"/>
              <a:t>9/2/2020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FC5995-CF62-4388-8669-33DAB74C1BF2}" type="slidenum">
              <a:rPr lang="en-US" smtClean="0"/>
              <a:t>‹#›</a:t>
            </a:fld>
            <a:endParaRPr lang="en-US"/>
          </a:p>
        </p:txBody>
      </p:sp>
    </p:spTree>
    <p:extLst>
      <p:ext uri="{BB962C8B-B14F-4D97-AF65-F5344CB8AC3E}">
        <p14:creationId xmlns:p14="http://schemas.microsoft.com/office/powerpoint/2010/main" val="2715876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FE7A59-F2AD-491F-9025-B80FA2DFA46F}" type="datetimeFigureOut">
              <a:rPr lang="en-US" smtClean="0"/>
              <a:t>9/2/2020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FC5995-CF62-4388-8669-33DAB74C1BF2}" type="slidenum">
              <a:rPr lang="en-US" smtClean="0"/>
              <a:t>‹#›</a:t>
            </a:fld>
            <a:endParaRPr lang="en-US"/>
          </a:p>
        </p:txBody>
      </p:sp>
    </p:spTree>
    <p:extLst>
      <p:ext uri="{BB962C8B-B14F-4D97-AF65-F5344CB8AC3E}">
        <p14:creationId xmlns:p14="http://schemas.microsoft.com/office/powerpoint/2010/main" val="315700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E7A59-F2AD-491F-9025-B80FA2DFA46F}" type="datetimeFigureOut">
              <a:rPr lang="en-US" smtClean="0"/>
              <a:t>9/2/2020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FC5995-CF62-4388-8669-33DAB74C1BF2}" type="slidenum">
              <a:rPr lang="en-US" smtClean="0"/>
              <a:t>‹#›</a:t>
            </a:fld>
            <a:endParaRPr lang="en-US"/>
          </a:p>
        </p:txBody>
      </p:sp>
    </p:spTree>
    <p:extLst>
      <p:ext uri="{BB962C8B-B14F-4D97-AF65-F5344CB8AC3E}">
        <p14:creationId xmlns:p14="http://schemas.microsoft.com/office/powerpoint/2010/main" val="66848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FE7A59-F2AD-491F-9025-B80FA2DFA46F}"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C5995-CF62-4388-8669-33DAB74C1BF2}" type="slidenum">
              <a:rPr lang="en-US" smtClean="0"/>
              <a:t>‹#›</a:t>
            </a:fld>
            <a:endParaRPr lang="en-US"/>
          </a:p>
        </p:txBody>
      </p:sp>
    </p:spTree>
    <p:extLst>
      <p:ext uri="{BB962C8B-B14F-4D97-AF65-F5344CB8AC3E}">
        <p14:creationId xmlns:p14="http://schemas.microsoft.com/office/powerpoint/2010/main" val="331464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FE7A59-F2AD-491F-9025-B80FA2DFA46F}"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C5995-CF62-4388-8669-33DAB74C1BF2}" type="slidenum">
              <a:rPr lang="en-US" smtClean="0"/>
              <a:t>‹#›</a:t>
            </a:fld>
            <a:endParaRPr lang="en-US"/>
          </a:p>
        </p:txBody>
      </p:sp>
    </p:spTree>
    <p:extLst>
      <p:ext uri="{BB962C8B-B14F-4D97-AF65-F5344CB8AC3E}">
        <p14:creationId xmlns:p14="http://schemas.microsoft.com/office/powerpoint/2010/main" val="895857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E7A59-F2AD-491F-9025-B80FA2DFA46F}" type="datetimeFigureOut">
              <a:rPr lang="en-US" smtClean="0"/>
              <a:t>9/2/2020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C5995-CF62-4388-8669-33DAB74C1BF2}" type="slidenum">
              <a:rPr lang="en-US" smtClean="0"/>
              <a:t>‹#›</a:t>
            </a:fld>
            <a:endParaRPr lang="en-US"/>
          </a:p>
        </p:txBody>
      </p:sp>
    </p:spTree>
    <p:extLst>
      <p:ext uri="{BB962C8B-B14F-4D97-AF65-F5344CB8AC3E}">
        <p14:creationId xmlns:p14="http://schemas.microsoft.com/office/powerpoint/2010/main" val="318305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weave">
          <a:fgClr>
            <a:srgbClr val="92D050"/>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3236"/>
            <a:ext cx="12192000" cy="6357256"/>
          </a:xfrm>
          <a:prstGeom prst="rect">
            <a:avLst/>
          </a:prstGeom>
        </p:spPr>
      </p:pic>
      <p:pic>
        <p:nvPicPr>
          <p:cNvPr id="3" name="10. Joler Gaan - Emon Jodi Hoto (music.com.b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02327" y="339436"/>
            <a:ext cx="609600" cy="609600"/>
          </a:xfrm>
          <a:prstGeom prst="rect">
            <a:avLst/>
          </a:prstGeom>
        </p:spPr>
      </p:pic>
    </p:spTree>
    <p:extLst>
      <p:ext uri="{BB962C8B-B14F-4D97-AF65-F5344CB8AC3E}">
        <p14:creationId xmlns:p14="http://schemas.microsoft.com/office/powerpoint/2010/main" val="83454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sphere">
          <a:fgClr>
            <a:srgbClr val="00FFFF"/>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480" t="-2495" r="6286" b="624"/>
          <a:stretch/>
        </p:blipFill>
        <p:spPr>
          <a:xfrm>
            <a:off x="1103090" y="255813"/>
            <a:ext cx="4395784" cy="2661557"/>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4628" y="255813"/>
            <a:ext cx="4395784" cy="2661557"/>
          </a:xfrm>
          <a:prstGeom prst="rect">
            <a:avLst/>
          </a:prstGeom>
          <a:solidFill>
            <a:srgbClr val="FFFFFF">
              <a:shade val="85000"/>
            </a:srgbClr>
          </a:solidFill>
          <a:ln w="88900" cap="sq">
            <a:solidFill>
              <a:schemeClr val="accent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3142341" y="3109377"/>
            <a:ext cx="5921829" cy="707886"/>
          </a:xfrm>
          <a:prstGeom prst="rect">
            <a:avLst/>
          </a:prstGeom>
          <a:solidFill>
            <a:srgbClr val="FF99FF"/>
          </a:solidFill>
        </p:spPr>
        <p:txBody>
          <a:bodyPr wrap="square" rtlCol="0">
            <a:spAutoFit/>
          </a:bodyPr>
          <a:lstStyle/>
          <a:p>
            <a:r>
              <a:rPr lang="bn-IN" sz="4000" dirty="0" smtClean="0">
                <a:latin typeface="NikoshBAN" panose="02000000000000000000" pitchFamily="2" charset="0"/>
                <a:cs typeface="NikoshBAN" panose="02000000000000000000" pitchFamily="2" charset="0"/>
              </a:rPr>
              <a:t>এই ছবিতে আমরা কি দেখতে পাচ্ছি?</a:t>
            </a:r>
            <a:endParaRPr lang="en-US" sz="4000" dirty="0">
              <a:latin typeface="NikoshBAN" panose="02000000000000000000" pitchFamily="2" charset="0"/>
              <a:cs typeface="NikoshBAN" panose="02000000000000000000" pitchFamily="2" charset="0"/>
            </a:endParaRPr>
          </a:p>
        </p:txBody>
      </p:sp>
      <p:sp>
        <p:nvSpPr>
          <p:cNvPr id="5" name="TextBox 4"/>
          <p:cNvSpPr txBox="1"/>
          <p:nvPr/>
        </p:nvSpPr>
        <p:spPr>
          <a:xfrm>
            <a:off x="3142341" y="3109377"/>
            <a:ext cx="5921829" cy="707886"/>
          </a:xfrm>
          <a:prstGeom prst="rect">
            <a:avLst/>
          </a:prstGeom>
          <a:solidFill>
            <a:srgbClr val="FF99FF"/>
          </a:solid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গায়ে হলুদের অনুষ্ঠান</a:t>
            </a:r>
            <a:endParaRPr lang="en-US" sz="4000" dirty="0">
              <a:latin typeface="NikoshBAN" panose="02000000000000000000" pitchFamily="2" charset="0"/>
              <a:cs typeface="NikoshBAN" panose="02000000000000000000" pitchFamily="2" charset="0"/>
            </a:endParaRPr>
          </a:p>
        </p:txBody>
      </p:sp>
      <p:sp>
        <p:nvSpPr>
          <p:cNvPr id="6" name="TextBox 5"/>
          <p:cNvSpPr txBox="1"/>
          <p:nvPr/>
        </p:nvSpPr>
        <p:spPr>
          <a:xfrm>
            <a:off x="152399" y="4529164"/>
            <a:ext cx="11901714" cy="1200329"/>
          </a:xfrm>
          <a:prstGeom prst="rect">
            <a:avLst/>
          </a:prstGeom>
          <a:solidFill>
            <a:srgbClr val="FFC000"/>
          </a:solidFill>
        </p:spPr>
        <p:txBody>
          <a:bodyPr wrap="square" rtlCol="0">
            <a:spAutoFit/>
          </a:bodyPr>
          <a:lstStyle/>
          <a:p>
            <a:r>
              <a:rPr lang="bn-IN" sz="3600" dirty="0" smtClean="0">
                <a:latin typeface="NikoshBAN" panose="02000000000000000000" pitchFamily="2" charset="0"/>
                <a:cs typeface="NikoshBAN" panose="02000000000000000000" pitchFamily="2" charset="0"/>
              </a:rPr>
              <a:t>গায়ে হলুদ আমাদের সংস্কৃতির একটি উল্লেখযোগ্য দিক। গায়ে হলুদ অনুষ্ঠানকে কেন্দ্র করে বিভিন্ন ধরণের আচার-আচরন ও সংস্কার পালন করা হয়।</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2178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strVal val="#ppt_w+.3"/>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Effect transition="in" filter="fade">
                                      <p:cBhvr>
                                        <p:cTn id="3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laid">
          <a:fgClr>
            <a:srgbClr val="91BE72"/>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9975" y="703489"/>
            <a:ext cx="4558768" cy="2609396"/>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2628" y="703489"/>
            <a:ext cx="3022457" cy="2736397"/>
          </a:xfrm>
          <a:prstGeom prst="rect">
            <a:avLst/>
          </a:prstGeom>
          <a:solidFill>
            <a:srgbClr val="FFFFFF">
              <a:shade val="85000"/>
            </a:srgbClr>
          </a:solidFill>
          <a:ln w="88900" cap="sq">
            <a:solidFill>
              <a:srgbClr val="00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3018972" y="3566887"/>
            <a:ext cx="5297713" cy="646331"/>
          </a:xfrm>
          <a:prstGeom prst="rect">
            <a:avLst/>
          </a:prstGeom>
          <a:solidFill>
            <a:schemeClr val="tx1">
              <a:lumMod val="95000"/>
              <a:lumOff val="5000"/>
            </a:schemeClr>
          </a:solidFill>
        </p:spPr>
        <p:txBody>
          <a:bodyPr wrap="square" rtlCol="0">
            <a:spAutoFit/>
          </a:bodyPr>
          <a:lstStyle/>
          <a:p>
            <a:r>
              <a:rPr lang="bn-IN" sz="3600" dirty="0" smtClean="0">
                <a:solidFill>
                  <a:schemeClr val="bg1"/>
                </a:solidFill>
                <a:latin typeface="NikoshBAN" panose="02000000000000000000" pitchFamily="2" charset="0"/>
                <a:cs typeface="NikoshBAN" panose="02000000000000000000" pitchFamily="2" charset="0"/>
              </a:rPr>
              <a:t>এই ছবিতে আমরা কি দেখতে পাচ্ছি?</a:t>
            </a:r>
            <a:endParaRPr lang="en-US" sz="3600" dirty="0">
              <a:solidFill>
                <a:schemeClr val="bg1"/>
              </a:solidFill>
              <a:latin typeface="NikoshBAN" panose="02000000000000000000" pitchFamily="2" charset="0"/>
              <a:cs typeface="NikoshBAN" panose="02000000000000000000" pitchFamily="2" charset="0"/>
            </a:endParaRPr>
          </a:p>
        </p:txBody>
      </p:sp>
      <p:sp>
        <p:nvSpPr>
          <p:cNvPr id="8" name="TextBox 7"/>
          <p:cNvSpPr txBox="1"/>
          <p:nvPr/>
        </p:nvSpPr>
        <p:spPr>
          <a:xfrm>
            <a:off x="3018972" y="3566886"/>
            <a:ext cx="5297713" cy="646331"/>
          </a:xfrm>
          <a:prstGeom prst="rect">
            <a:avLst/>
          </a:prstGeom>
          <a:solidFill>
            <a:schemeClr val="tx1">
              <a:lumMod val="95000"/>
              <a:lumOff val="5000"/>
            </a:schemeClr>
          </a:solidFill>
        </p:spPr>
        <p:txBody>
          <a:bodyPr wrap="square" rtlCol="0">
            <a:spAutoFit/>
          </a:bodyPr>
          <a:lstStyle/>
          <a:p>
            <a:pPr algn="ctr"/>
            <a:r>
              <a:rPr lang="bn-IN" sz="3600" dirty="0" smtClean="0">
                <a:solidFill>
                  <a:schemeClr val="bg1"/>
                </a:solidFill>
                <a:latin typeface="NikoshBAN" panose="02000000000000000000" pitchFamily="2" charset="0"/>
                <a:cs typeface="NikoshBAN" panose="02000000000000000000" pitchFamily="2" charset="0"/>
              </a:rPr>
              <a:t>তাবিজ-কবজের প্রতি বিশ্বাস</a:t>
            </a:r>
            <a:endParaRPr lang="en-US" sz="3600" dirty="0">
              <a:solidFill>
                <a:schemeClr val="bg1"/>
              </a:solidFill>
              <a:latin typeface="NikoshBAN" panose="02000000000000000000" pitchFamily="2" charset="0"/>
              <a:cs typeface="NikoshBAN" panose="02000000000000000000" pitchFamily="2" charset="0"/>
            </a:endParaRPr>
          </a:p>
        </p:txBody>
      </p:sp>
      <p:sp>
        <p:nvSpPr>
          <p:cNvPr id="6" name="TextBox 5"/>
          <p:cNvSpPr txBox="1"/>
          <p:nvPr/>
        </p:nvSpPr>
        <p:spPr>
          <a:xfrm>
            <a:off x="829294" y="3461520"/>
            <a:ext cx="11045372" cy="1077218"/>
          </a:xfrm>
          <a:prstGeom prst="rect">
            <a:avLst/>
          </a:prstGeom>
          <a:solidFill>
            <a:schemeClr val="tx1"/>
          </a:solidFill>
        </p:spPr>
        <p:txBody>
          <a:bodyPr wrap="square" rtlCol="0">
            <a:spAutoFit/>
          </a:bodyPr>
          <a:lstStyle/>
          <a:p>
            <a:r>
              <a:rPr lang="bn-IN" sz="3200" dirty="0" smtClean="0">
                <a:latin typeface="NikoshBAN" panose="02000000000000000000" pitchFamily="2" charset="0"/>
                <a:cs typeface="NikoshBAN" panose="02000000000000000000" pitchFamily="2" charset="0"/>
              </a:rPr>
              <a:t>হিন্দ</a:t>
            </a:r>
            <a:r>
              <a:rPr lang="bn-IN" sz="3200" dirty="0" smtClean="0">
                <a:solidFill>
                  <a:schemeClr val="bg1"/>
                </a:solidFill>
                <a:latin typeface="NikoshBAN" panose="02000000000000000000" pitchFamily="2" charset="0"/>
                <a:cs typeface="NikoshBAN" panose="02000000000000000000" pitchFamily="2" charset="0"/>
              </a:rPr>
              <a:t>হিন্দুরা পুরোহিত এবং মুসলমানরা পির বা মৌলভী সাহেবদের কাছ থেকে তাবিজ বা </a:t>
            </a:r>
          </a:p>
          <a:p>
            <a:r>
              <a:rPr lang="bn-IN" sz="3200" dirty="0" smtClean="0">
                <a:solidFill>
                  <a:schemeClr val="bg1"/>
                </a:solidFill>
                <a:latin typeface="NikoshBAN" panose="02000000000000000000" pitchFamily="2" charset="0"/>
                <a:cs typeface="NikoshBAN" panose="02000000000000000000" pitchFamily="2" charset="0"/>
              </a:rPr>
              <a:t>                 মাদুলি নিয়ে গলায়, বাহুতে অথবা কোমরে বেঁধে রাখে।</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7625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
                                        <p:tgtEl>
                                          <p:spTgt spid="3"/>
                                        </p:tgtEl>
                                      </p:cBhvr>
                                    </p:animEffect>
                                    <p:anim calcmode="lin" valueType="num">
                                      <p:cBhvr>
                                        <p:cTn id="15" dur="400" fill="hold"/>
                                        <p:tgtEl>
                                          <p:spTgt spid="3"/>
                                        </p:tgtEl>
                                        <p:attrNameLst>
                                          <p:attrName>ppt_x</p:attrName>
                                        </p:attrNameLst>
                                      </p:cBhvr>
                                      <p:tavLst>
                                        <p:tav tm="0">
                                          <p:val>
                                            <p:strVal val="#ppt_x"/>
                                          </p:val>
                                        </p:tav>
                                        <p:tav tm="100000">
                                          <p:val>
                                            <p:strVal val="#ppt_x"/>
                                          </p:val>
                                        </p:tav>
                                      </p:tavLst>
                                    </p:anim>
                                    <p:anim calcmode="lin" valueType="num">
                                      <p:cBhvr>
                                        <p:cTn id="16" dur="400" fill="hold"/>
                                        <p:tgtEl>
                                          <p:spTgt spid="3"/>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80">
                                          <p:stCondLst>
                                            <p:cond delay="0"/>
                                          </p:stCondLst>
                                        </p:cTn>
                                        <p:tgtEl>
                                          <p:spTgt spid="6"/>
                                        </p:tgtEl>
                                      </p:cBhvr>
                                    </p:animEffect>
                                    <p:anim calcmode="lin" valueType="num">
                                      <p:cBhvr>
                                        <p:cTn id="3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0" dur="26">
                                          <p:stCondLst>
                                            <p:cond delay="650"/>
                                          </p:stCondLst>
                                        </p:cTn>
                                        <p:tgtEl>
                                          <p:spTgt spid="6"/>
                                        </p:tgtEl>
                                      </p:cBhvr>
                                      <p:to x="100000" y="60000"/>
                                    </p:animScale>
                                    <p:animScale>
                                      <p:cBhvr>
                                        <p:cTn id="41" dur="166" decel="50000">
                                          <p:stCondLst>
                                            <p:cond delay="676"/>
                                          </p:stCondLst>
                                        </p:cTn>
                                        <p:tgtEl>
                                          <p:spTgt spid="6"/>
                                        </p:tgtEl>
                                      </p:cBhvr>
                                      <p:to x="100000" y="100000"/>
                                    </p:animScale>
                                    <p:animScale>
                                      <p:cBhvr>
                                        <p:cTn id="42" dur="26">
                                          <p:stCondLst>
                                            <p:cond delay="1312"/>
                                          </p:stCondLst>
                                        </p:cTn>
                                        <p:tgtEl>
                                          <p:spTgt spid="6"/>
                                        </p:tgtEl>
                                      </p:cBhvr>
                                      <p:to x="100000" y="80000"/>
                                    </p:animScale>
                                    <p:animScale>
                                      <p:cBhvr>
                                        <p:cTn id="43" dur="166" decel="50000">
                                          <p:stCondLst>
                                            <p:cond delay="1338"/>
                                          </p:stCondLst>
                                        </p:cTn>
                                        <p:tgtEl>
                                          <p:spTgt spid="6"/>
                                        </p:tgtEl>
                                      </p:cBhvr>
                                      <p:to x="100000" y="100000"/>
                                    </p:animScale>
                                    <p:animScale>
                                      <p:cBhvr>
                                        <p:cTn id="44" dur="26">
                                          <p:stCondLst>
                                            <p:cond delay="1642"/>
                                          </p:stCondLst>
                                        </p:cTn>
                                        <p:tgtEl>
                                          <p:spTgt spid="6"/>
                                        </p:tgtEl>
                                      </p:cBhvr>
                                      <p:to x="100000" y="90000"/>
                                    </p:animScale>
                                    <p:animScale>
                                      <p:cBhvr>
                                        <p:cTn id="45" dur="166" decel="50000">
                                          <p:stCondLst>
                                            <p:cond delay="1668"/>
                                          </p:stCondLst>
                                        </p:cTn>
                                        <p:tgtEl>
                                          <p:spTgt spid="6"/>
                                        </p:tgtEl>
                                      </p:cBhvr>
                                      <p:to x="100000" y="100000"/>
                                    </p:animScale>
                                    <p:animScale>
                                      <p:cBhvr>
                                        <p:cTn id="46" dur="26">
                                          <p:stCondLst>
                                            <p:cond delay="1808"/>
                                          </p:stCondLst>
                                        </p:cTn>
                                        <p:tgtEl>
                                          <p:spTgt spid="6"/>
                                        </p:tgtEl>
                                      </p:cBhvr>
                                      <p:to x="100000" y="95000"/>
                                    </p:animScale>
                                    <p:animScale>
                                      <p:cBhvr>
                                        <p:cTn id="4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dashHorz">
          <a:fgClr>
            <a:srgbClr val="91BE72"/>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217" y="329977"/>
            <a:ext cx="5321610" cy="3084730"/>
          </a:xfrm>
          <a:prstGeom prst="rect">
            <a:avLst/>
          </a:prstGeom>
          <a:solidFill>
            <a:srgbClr val="FFFFFF">
              <a:shade val="85000"/>
            </a:srgbClr>
          </a:solidFill>
          <a:ln w="88900" cap="sq">
            <a:solidFill>
              <a:schemeClr val="tx1">
                <a:lumMod val="85000"/>
                <a:lumOff val="1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3514217" y="3583102"/>
            <a:ext cx="5321610" cy="646331"/>
          </a:xfrm>
          <a:prstGeom prst="rect">
            <a:avLst/>
          </a:prstGeom>
          <a:solidFill>
            <a:srgbClr val="92E6C4"/>
          </a:solidFill>
          <a:ln w="38100">
            <a:solidFill>
              <a:srgbClr val="FF0000"/>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এই ছবিতে আমরা কি দেখতে পাচ্ছি?</a:t>
            </a:r>
            <a:endParaRPr lang="en-US" sz="3600" dirty="0">
              <a:latin typeface="NikoshBAN" panose="02000000000000000000" pitchFamily="2" charset="0"/>
              <a:cs typeface="NikoshBAN" panose="02000000000000000000" pitchFamily="2" charset="0"/>
            </a:endParaRPr>
          </a:p>
        </p:txBody>
      </p:sp>
      <p:sp>
        <p:nvSpPr>
          <p:cNvPr id="9" name="TextBox 8"/>
          <p:cNvSpPr txBox="1"/>
          <p:nvPr/>
        </p:nvSpPr>
        <p:spPr>
          <a:xfrm>
            <a:off x="3514217" y="3564926"/>
            <a:ext cx="5321610" cy="646331"/>
          </a:xfrm>
          <a:prstGeom prst="rect">
            <a:avLst/>
          </a:prstGeom>
          <a:solidFill>
            <a:srgbClr val="92E6C4"/>
          </a:solidFill>
          <a:ln w="38100">
            <a:solidFill>
              <a:srgbClr val="FF0000"/>
            </a:solidFill>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এক মনে এক দিকে তাকিয়ে থাকা</a:t>
            </a:r>
            <a:endParaRPr lang="en-US" sz="3600" dirty="0">
              <a:latin typeface="NikoshBAN" panose="02000000000000000000" pitchFamily="2" charset="0"/>
              <a:cs typeface="NikoshBAN" panose="02000000000000000000" pitchFamily="2" charset="0"/>
            </a:endParaRPr>
          </a:p>
        </p:txBody>
      </p:sp>
      <p:sp>
        <p:nvSpPr>
          <p:cNvPr id="10" name="TextBox 9"/>
          <p:cNvSpPr txBox="1"/>
          <p:nvPr/>
        </p:nvSpPr>
        <p:spPr>
          <a:xfrm>
            <a:off x="3338946" y="3534670"/>
            <a:ext cx="5708072" cy="1200329"/>
          </a:xfrm>
          <a:prstGeom prst="rect">
            <a:avLst/>
          </a:prstGeom>
          <a:solidFill>
            <a:srgbClr val="92E6C4"/>
          </a:solidFill>
          <a:ln w="38100">
            <a:solidFill>
              <a:srgbClr val="FF0000"/>
            </a:solidFill>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এই ভাবে কেউ তাকিয়ে থাকলে কিংবা দেখলে তাকে আমরা কি বলি?</a:t>
            </a:r>
            <a:endParaRPr lang="en-US" sz="3600" dirty="0">
              <a:latin typeface="NikoshBAN" panose="02000000000000000000" pitchFamily="2" charset="0"/>
              <a:cs typeface="NikoshBAN" panose="02000000000000000000" pitchFamily="2" charset="0"/>
            </a:endParaRPr>
          </a:p>
        </p:txBody>
      </p:sp>
      <p:sp>
        <p:nvSpPr>
          <p:cNvPr id="11" name="TextBox 10"/>
          <p:cNvSpPr txBox="1"/>
          <p:nvPr/>
        </p:nvSpPr>
        <p:spPr>
          <a:xfrm>
            <a:off x="2810750" y="3577876"/>
            <a:ext cx="6764463" cy="1107996"/>
          </a:xfrm>
          <a:prstGeom prst="rect">
            <a:avLst/>
          </a:prstGeom>
          <a:solidFill>
            <a:srgbClr val="92E6C4"/>
          </a:solidFill>
          <a:ln w="38100">
            <a:solidFill>
              <a:srgbClr val="FF0000"/>
            </a:solidFill>
          </a:ln>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 </a:t>
            </a:r>
            <a:r>
              <a:rPr lang="bn-IN" sz="6600" dirty="0" smtClean="0">
                <a:latin typeface="NikoshBAN" panose="02000000000000000000" pitchFamily="2" charset="0"/>
                <a:cs typeface="NikoshBAN" panose="02000000000000000000" pitchFamily="2" charset="0"/>
              </a:rPr>
              <a:t>নজর লাগা বা চোখ লাগা</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2612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out)">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2617" y="567600"/>
            <a:ext cx="5321611" cy="3206514"/>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3090736" y="4056942"/>
            <a:ext cx="5965371" cy="707886"/>
          </a:xfrm>
          <a:prstGeom prst="rect">
            <a:avLst/>
          </a:prstGeom>
          <a:solidFill>
            <a:srgbClr val="FF99FF"/>
          </a:solidFill>
          <a:ln w="28575">
            <a:solidFill>
              <a:srgbClr val="FFC000"/>
            </a:solidFill>
          </a:ln>
        </p:spPr>
        <p:txBody>
          <a:bodyPr wrap="square" rtlCol="0">
            <a:spAutoFit/>
          </a:bodyPr>
          <a:lstStyle/>
          <a:p>
            <a:r>
              <a:rPr lang="bn-IN" sz="4000" dirty="0" smtClean="0">
                <a:latin typeface="NikoshBAN" panose="02000000000000000000" pitchFamily="2" charset="0"/>
                <a:cs typeface="NikoshBAN" panose="02000000000000000000" pitchFamily="2" charset="0"/>
              </a:rPr>
              <a:t>এই ছবিতে আমরা কি দেখতে পাচ্ছি?</a:t>
            </a:r>
            <a:endParaRPr lang="en-US" sz="4000" dirty="0">
              <a:latin typeface="NikoshBAN" panose="02000000000000000000" pitchFamily="2" charset="0"/>
              <a:cs typeface="NikoshBAN" panose="02000000000000000000" pitchFamily="2" charset="0"/>
            </a:endParaRPr>
          </a:p>
        </p:txBody>
      </p:sp>
      <p:sp>
        <p:nvSpPr>
          <p:cNvPr id="7" name="TextBox 6"/>
          <p:cNvSpPr txBox="1"/>
          <p:nvPr/>
        </p:nvSpPr>
        <p:spPr>
          <a:xfrm>
            <a:off x="2618509" y="4011941"/>
            <a:ext cx="7051964" cy="1323439"/>
          </a:xfrm>
          <a:prstGeom prst="rect">
            <a:avLst/>
          </a:prstGeom>
          <a:solidFill>
            <a:srgbClr val="00FFFF"/>
          </a:solidFill>
          <a:ln w="28575">
            <a:solidFill>
              <a:srgbClr val="FFC000"/>
            </a:solidFill>
          </a:ln>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চোখ লাগা বা নজর লাগা থেকে বাঁচার জন্য বাচ্চার কপালে কাজলের টিপ দেয়া  হয়।</a:t>
            </a:r>
            <a:endParaRPr lang="en-US" sz="4000" dirty="0">
              <a:latin typeface="NikoshBAN" panose="02000000000000000000" pitchFamily="2" charset="0"/>
              <a:cs typeface="NikoshBAN" panose="02000000000000000000" pitchFamily="2" charset="0"/>
            </a:endParaRPr>
          </a:p>
        </p:txBody>
      </p:sp>
      <p:sp>
        <p:nvSpPr>
          <p:cNvPr id="8" name="TextBox 7"/>
          <p:cNvSpPr txBox="1"/>
          <p:nvPr/>
        </p:nvSpPr>
        <p:spPr>
          <a:xfrm>
            <a:off x="687120" y="4009800"/>
            <a:ext cx="10914742" cy="1938992"/>
          </a:xfrm>
          <a:prstGeom prst="rect">
            <a:avLst/>
          </a:prstGeom>
          <a:solidFill>
            <a:schemeClr val="bg1"/>
          </a:solidFill>
          <a:ln w="57150">
            <a:solidFill>
              <a:srgbClr val="0070C0"/>
            </a:solidFill>
          </a:ln>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লোক সমাজে বিশ্বাস রয়েছে বাচ্চার উপর অশুভ দৃষ্টি পড়লে ক্ষতি হতে পারে। সাধারণভাবে একে চোখ লাগা বলে। অসুভ দৃষ্টি কাটানোর জন্য তাই বাচ্চার কপালের পাশে কাজলের টিপ দেওয়া হয়।</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0103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dashHorz">
          <a:fgClr>
            <a:srgbClr val="FF99FF"/>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3135085" y="1864993"/>
            <a:ext cx="5384800" cy="769441"/>
          </a:xfrm>
          <a:prstGeom prst="rect">
            <a:avLst/>
          </a:prstGeom>
          <a:solidFill>
            <a:srgbClr val="FFFF00"/>
          </a:solidFill>
          <a:ln w="38100">
            <a:solidFill>
              <a:schemeClr val="tx1"/>
            </a:solidFill>
          </a:ln>
        </p:spPr>
        <p:txBody>
          <a:bodyPr wrap="square" rtlCol="0">
            <a:spAutoFit/>
          </a:bodyPr>
          <a:lstStyle/>
          <a:p>
            <a:pPr algn="ctr"/>
            <a:r>
              <a:rPr lang="bn-IN" sz="4400" dirty="0" smtClean="0">
                <a:latin typeface="NikoshBAN" panose="02000000000000000000" pitchFamily="2" charset="0"/>
                <a:cs typeface="NikoshBAN" panose="02000000000000000000" pitchFamily="2" charset="0"/>
              </a:rPr>
              <a:t>জোড়ায়</a:t>
            </a:r>
            <a:r>
              <a:rPr lang="bn-IN" sz="3600" dirty="0" smtClean="0">
                <a:latin typeface="NikoshBAN" panose="02000000000000000000" pitchFamily="2" charset="0"/>
                <a:cs typeface="NikoshBAN" panose="02000000000000000000" pitchFamily="2" charset="0"/>
              </a:rPr>
              <a:t> </a:t>
            </a:r>
            <a:r>
              <a:rPr lang="bn-IN" sz="4400" dirty="0" smtClean="0">
                <a:latin typeface="NikoshBAN" panose="02000000000000000000" pitchFamily="2" charset="0"/>
                <a:cs typeface="NikoshBAN" panose="02000000000000000000" pitchFamily="2" charset="0"/>
              </a:rPr>
              <a:t>কাজ</a:t>
            </a:r>
            <a:endParaRPr lang="en-US" sz="4400" dirty="0">
              <a:latin typeface="NikoshBAN" panose="02000000000000000000" pitchFamily="2" charset="0"/>
              <a:cs typeface="NikoshBAN" panose="02000000000000000000" pitchFamily="2" charset="0"/>
            </a:endParaRPr>
          </a:p>
        </p:txBody>
      </p:sp>
      <p:sp>
        <p:nvSpPr>
          <p:cNvPr id="3" name="TextBox 2"/>
          <p:cNvSpPr txBox="1"/>
          <p:nvPr/>
        </p:nvSpPr>
        <p:spPr>
          <a:xfrm>
            <a:off x="1531257" y="3585028"/>
            <a:ext cx="8592457" cy="646331"/>
          </a:xfrm>
          <a:prstGeom prst="rect">
            <a:avLst/>
          </a:prstGeom>
          <a:solidFill>
            <a:schemeClr val="bg1">
              <a:lumMod val="95000"/>
            </a:schemeClr>
          </a:solidFill>
          <a:ln w="28575">
            <a:solidFill>
              <a:schemeClr val="accent1">
                <a:lumMod val="75000"/>
              </a:schemeClr>
            </a:solidFill>
          </a:ln>
        </p:spPr>
        <p:txBody>
          <a:bodyPr wrap="square" rtlCol="0">
            <a:spAutoFit/>
          </a:bodyPr>
          <a:lstStyle/>
          <a:p>
            <a:pPr lvl="1" algn="ctr"/>
            <a:r>
              <a:rPr lang="bn-IN" sz="3600" dirty="0" smtClean="0">
                <a:latin typeface="NikoshBAN" panose="02000000000000000000" pitchFamily="2" charset="0"/>
                <a:cs typeface="NikoshBAN" panose="02000000000000000000" pitchFamily="2" charset="0"/>
              </a:rPr>
              <a:t>চোখ লাগা বলতে কি বুঝায়?</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8708572" y="797580"/>
            <a:ext cx="3222171" cy="523220"/>
          </a:xfrm>
          <a:prstGeom prst="rect">
            <a:avLst/>
          </a:prstGeom>
          <a:solidFill>
            <a:srgbClr val="00FFFF"/>
          </a:solidFill>
          <a:ln w="28575">
            <a:solidFill>
              <a:srgbClr val="FFC000"/>
            </a:solidFill>
          </a:ln>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সময়ঃ- ০৫ মিনিট</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1330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37000">
              <a:srgbClr val="BC9E2E"/>
            </a:gs>
            <a:gs pos="100000">
              <a:schemeClr val="accent1">
                <a:lumMod val="45000"/>
                <a:lumOff val="55000"/>
              </a:schemeClr>
            </a:gs>
            <a:gs pos="9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763" y="393894"/>
            <a:ext cx="4538439" cy="2541526"/>
          </a:xfrm>
          <a:prstGeom prst="rect">
            <a:avLst/>
          </a:prstGeom>
          <a:solidFill>
            <a:srgbClr val="FFFFFF">
              <a:shade val="85000"/>
            </a:srgbClr>
          </a:solidFill>
          <a:ln w="88900" cap="sq">
            <a:solidFill>
              <a:schemeClr val="accent5">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514" y="409069"/>
            <a:ext cx="4636200" cy="2476175"/>
          </a:xfrm>
          <a:prstGeom prst="rect">
            <a:avLst/>
          </a:prstGeom>
          <a:solidFill>
            <a:srgbClr val="FFFFFF">
              <a:shade val="85000"/>
            </a:srgbClr>
          </a:solidFill>
          <a:ln w="88900" cap="sq">
            <a:solidFill>
              <a:srgbClr val="91BE7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3388631" y="3838578"/>
            <a:ext cx="5791200" cy="646331"/>
          </a:xfrm>
          <a:prstGeom prst="rect">
            <a:avLst/>
          </a:prstGeom>
          <a:solidFill>
            <a:schemeClr val="bg1"/>
          </a:solid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এই</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ছবিতে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আমরা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দেখতে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পাচ্ছি</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
        <p:nvSpPr>
          <p:cNvPr id="5" name="TextBox 4"/>
          <p:cNvSpPr txBox="1"/>
          <p:nvPr/>
        </p:nvSpPr>
        <p:spPr>
          <a:xfrm>
            <a:off x="649514" y="3152787"/>
            <a:ext cx="4636200" cy="584775"/>
          </a:xfrm>
          <a:prstGeom prst="rect">
            <a:avLst/>
          </a:prstGeom>
          <a:solidFill>
            <a:schemeClr val="bg1"/>
          </a:solidFill>
        </p:spPr>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বৃষ্টির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জন্য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গ্রামের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মেয়েদের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অনুষ্ঠান</a:t>
            </a:r>
            <a:endParaRPr lang="en-US" sz="3200" dirty="0">
              <a:latin typeface="NikoshBAN" panose="02000000000000000000" pitchFamily="2" charset="0"/>
              <a:cs typeface="NikoshBAN" panose="02000000000000000000" pitchFamily="2" charset="0"/>
            </a:endParaRPr>
          </a:p>
        </p:txBody>
      </p:sp>
      <p:sp>
        <p:nvSpPr>
          <p:cNvPr id="6" name="TextBox 5"/>
          <p:cNvSpPr txBox="1"/>
          <p:nvPr/>
        </p:nvSpPr>
        <p:spPr>
          <a:xfrm>
            <a:off x="6910611" y="3152787"/>
            <a:ext cx="4538439" cy="584775"/>
          </a:xfrm>
          <a:prstGeom prst="rect">
            <a:avLst/>
          </a:prstGeom>
          <a:solidFill>
            <a:schemeClr val="bg1"/>
          </a:solid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ব্যাঙ্গের বিয়ে</a:t>
            </a:r>
            <a:endParaRPr lang="en-US" sz="3200" dirty="0">
              <a:latin typeface="NikoshBAN" panose="02000000000000000000" pitchFamily="2" charset="0"/>
              <a:cs typeface="NikoshBAN" panose="02000000000000000000" pitchFamily="2" charset="0"/>
            </a:endParaRPr>
          </a:p>
        </p:txBody>
      </p:sp>
      <p:sp>
        <p:nvSpPr>
          <p:cNvPr id="7" name="TextBox 6"/>
          <p:cNvSpPr txBox="1"/>
          <p:nvPr/>
        </p:nvSpPr>
        <p:spPr>
          <a:xfrm>
            <a:off x="139199" y="3152787"/>
            <a:ext cx="11872686" cy="2062103"/>
          </a:xfrm>
          <a:prstGeom prst="rect">
            <a:avLst/>
          </a:prstGeom>
          <a:solidFill>
            <a:srgbClr val="00FFFF"/>
          </a:solidFill>
        </p:spPr>
        <p:txBody>
          <a:bodyPr wrap="square" rtlCol="0">
            <a:spAutoFit/>
          </a:bodyPr>
          <a:lstStyle/>
          <a:p>
            <a:r>
              <a:rPr lang="bn-IN" sz="3200" dirty="0" smtClean="0">
                <a:latin typeface="NikoshBAN" panose="02000000000000000000" pitchFamily="2" charset="0"/>
                <a:cs typeface="NikoshBAN" panose="02000000000000000000" pitchFamily="2" charset="0"/>
              </a:rPr>
              <a:t>অনেক দিন খরা হলে অর্থাৎ বৃষ্টি না নামলে কৃষকেরা খুব চিন্তায় পরে যায়। চাষাবাদের খুব ক্ষতি হয়ে যাবে। বৃষ্টি নামানোর জন্য গ্রামের মেয়েরা একটি অনুষ্ঠান করে। তারা কুলা নিয়ে বাড়ি বাড়ি যায়। মুখে বৃষ্টির গান গায় বা ছড়া কাটে। বাড়ির মেয়েরা কুলার ওপর পানি ঢেলে দেয়। তারা বিশ্বাস করে এভাবেই আকাশ থেকে বৃষ্টি নামাবে।</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0099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downRigh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down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44450" ty="76200" sx="100000" sy="100000" flip="none" algn="tr"/>
        </a:blipFill>
        <a:effectLst/>
      </p:bgPr>
    </p:bg>
    <p:spTree>
      <p:nvGrpSpPr>
        <p:cNvPr id="1" name=""/>
        <p:cNvGrpSpPr/>
        <p:nvPr/>
      </p:nvGrpSpPr>
      <p:grpSpPr>
        <a:xfrm>
          <a:off x="0" y="0"/>
          <a:ext cx="0" cy="0"/>
          <a:chOff x="0" y="0"/>
          <a:chExt cx="0" cy="0"/>
        </a:xfrm>
      </p:grpSpPr>
      <p:sp>
        <p:nvSpPr>
          <p:cNvPr id="2" name="TextBox 1"/>
          <p:cNvSpPr txBox="1"/>
          <p:nvPr/>
        </p:nvSpPr>
        <p:spPr>
          <a:xfrm>
            <a:off x="3091542" y="1596572"/>
            <a:ext cx="5747657" cy="769441"/>
          </a:xfrm>
          <a:prstGeom prst="rect">
            <a:avLst/>
          </a:prstGeom>
          <a:solidFill>
            <a:srgbClr val="FFFF00"/>
          </a:solidFill>
          <a:ln w="28575">
            <a:solidFill>
              <a:schemeClr val="accent6">
                <a:lumMod val="50000"/>
              </a:schemeClr>
            </a:solidFill>
          </a:ln>
        </p:spPr>
        <p:txBody>
          <a:bodyPr wrap="square" rtlCol="0">
            <a:spAutoFit/>
          </a:bodyPr>
          <a:lstStyle/>
          <a:p>
            <a:pPr algn="ctr"/>
            <a:r>
              <a:rPr lang="bn-IN" sz="4400" dirty="0" smtClean="0">
                <a:latin typeface="NikoshBAN" panose="02000000000000000000" pitchFamily="2" charset="0"/>
                <a:cs typeface="NikoshBAN" panose="02000000000000000000" pitchFamily="2" charset="0"/>
              </a:rPr>
              <a:t>দলীয় কাজ</a:t>
            </a:r>
            <a:endParaRPr lang="en-US" sz="4400" dirty="0">
              <a:latin typeface="NikoshBAN" panose="02000000000000000000" pitchFamily="2" charset="0"/>
              <a:cs typeface="NikoshBAN" panose="02000000000000000000" pitchFamily="2" charset="0"/>
            </a:endParaRPr>
          </a:p>
        </p:txBody>
      </p:sp>
      <p:sp>
        <p:nvSpPr>
          <p:cNvPr id="3" name="TextBox 2"/>
          <p:cNvSpPr txBox="1"/>
          <p:nvPr/>
        </p:nvSpPr>
        <p:spPr>
          <a:xfrm>
            <a:off x="8186057" y="698265"/>
            <a:ext cx="3265714" cy="523220"/>
          </a:xfrm>
          <a:prstGeom prst="rect">
            <a:avLst/>
          </a:prstGeom>
          <a:solidFill>
            <a:schemeClr val="tx1"/>
          </a:solidFill>
          <a:ln w="28575">
            <a:solidFill>
              <a:schemeClr val="accent4">
                <a:lumMod val="60000"/>
                <a:lumOff val="40000"/>
              </a:schemeClr>
            </a:solidFill>
          </a:ln>
        </p:spPr>
        <p:txBody>
          <a:bodyPr wrap="square" rtlCol="0">
            <a:spAutoFit/>
          </a:bodyPr>
          <a:lstStyle/>
          <a:p>
            <a:pPr algn="ctr"/>
            <a:r>
              <a:rPr lang="bn-IN" sz="2800" b="1" dirty="0" smtClean="0">
                <a:solidFill>
                  <a:schemeClr val="bg1"/>
                </a:solidFill>
                <a:latin typeface="NikoshBAN" panose="02000000000000000000" pitchFamily="2" charset="0"/>
                <a:cs typeface="NikoshBAN" panose="02000000000000000000" pitchFamily="2" charset="0"/>
              </a:rPr>
              <a:t>সময়ঃ- ০৫ মিনিট</a:t>
            </a:r>
            <a:endParaRPr lang="en-US" sz="2800" b="1" dirty="0">
              <a:solidFill>
                <a:schemeClr val="bg1"/>
              </a:solidFill>
              <a:latin typeface="NikoshBAN" panose="02000000000000000000" pitchFamily="2" charset="0"/>
              <a:cs typeface="NikoshBAN" panose="02000000000000000000" pitchFamily="2" charset="0"/>
            </a:endParaRPr>
          </a:p>
        </p:txBody>
      </p:sp>
      <p:sp>
        <p:nvSpPr>
          <p:cNvPr id="4" name="TextBox 3"/>
          <p:cNvSpPr txBox="1"/>
          <p:nvPr/>
        </p:nvSpPr>
        <p:spPr>
          <a:xfrm>
            <a:off x="1284512" y="2975429"/>
            <a:ext cx="9361716" cy="769441"/>
          </a:xfrm>
          <a:prstGeom prst="rect">
            <a:avLst/>
          </a:prstGeom>
          <a:solidFill>
            <a:srgbClr val="FF99FF"/>
          </a:solidFill>
          <a:ln w="28575">
            <a:solidFill>
              <a:schemeClr val="tx1"/>
            </a:solidFill>
          </a:ln>
        </p:spPr>
        <p:txBody>
          <a:bodyPr wrap="square" rtlCol="0">
            <a:spAutoFit/>
          </a:bodyPr>
          <a:lstStyle/>
          <a:p>
            <a:r>
              <a:rPr lang="bn-IN" sz="4400" dirty="0" smtClean="0">
                <a:latin typeface="NikoshBAN" panose="02000000000000000000" pitchFamily="2" charset="0"/>
                <a:cs typeface="NikoshBAN" panose="02000000000000000000" pitchFamily="2" charset="0"/>
              </a:rPr>
              <a:t>‘মানুষ মরে গেলেও আত্মা অমর’- ধারণাটি ব্যাখ্যা কর।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6218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242235" y="951513"/>
            <a:ext cx="5936343" cy="923330"/>
          </a:xfrm>
          <a:prstGeom prst="rect">
            <a:avLst/>
          </a:prstGeom>
          <a:solidFill>
            <a:srgbClr val="00FFFF"/>
          </a:solidFill>
          <a:ln>
            <a:solidFill>
              <a:srgbClr val="00B0F0"/>
            </a:solidFill>
          </a:ln>
        </p:spPr>
        <p:txBody>
          <a:bodyPr wrap="square" rtlCol="0">
            <a:spAutoFit/>
          </a:bodyPr>
          <a:lstStyle/>
          <a:p>
            <a:pPr algn="ctr"/>
            <a:r>
              <a:rPr lang="bn-IN" sz="5400" b="1" dirty="0" smtClean="0">
                <a:latin typeface="NikoshBAN" panose="02000000000000000000" pitchFamily="2" charset="0"/>
                <a:cs typeface="NikoshBAN" panose="02000000000000000000" pitchFamily="2" charset="0"/>
              </a:rPr>
              <a:t>বাড়ির কাজ</a:t>
            </a:r>
            <a:endParaRPr lang="en-US" sz="5400" b="1" dirty="0">
              <a:latin typeface="NikoshBAN" panose="02000000000000000000" pitchFamily="2" charset="0"/>
              <a:cs typeface="NikoshBAN" panose="02000000000000000000" pitchFamily="2" charset="0"/>
            </a:endParaRPr>
          </a:p>
        </p:txBody>
      </p:sp>
      <p:sp>
        <p:nvSpPr>
          <p:cNvPr id="3" name="TextBox 2"/>
          <p:cNvSpPr txBox="1"/>
          <p:nvPr/>
        </p:nvSpPr>
        <p:spPr>
          <a:xfrm>
            <a:off x="1805319" y="3323342"/>
            <a:ext cx="8810174" cy="144655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571500" indent="-571500">
              <a:buFont typeface="Wingdings" panose="05000000000000000000" pitchFamily="2" charset="2"/>
              <a:buChar char="v"/>
            </a:pPr>
            <a:r>
              <a:rPr lang="bn-IN" sz="4400" dirty="0" smtClean="0">
                <a:latin typeface="NikoshBAN" panose="02000000000000000000" pitchFamily="2" charset="0"/>
                <a:cs typeface="NikoshBAN" panose="02000000000000000000" pitchFamily="2" charset="0"/>
              </a:rPr>
              <a:t>বাংলাদেশের লোকসংস্কৃতির যেকোন দুটি উপাদান ব্যাখ্যা কর।</a:t>
            </a:r>
            <a:endParaRPr lang="en-US" sz="44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9885" y="180077"/>
            <a:ext cx="3146188" cy="2233975"/>
          </a:xfrm>
          <a:prstGeom prst="ellipse">
            <a:avLst/>
          </a:prstGeom>
          <a:ln w="63500" cap="rnd">
            <a:solidFill>
              <a:srgbClr val="00206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1392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plus(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201" y="0"/>
            <a:ext cx="7924800" cy="6858000"/>
          </a:xfrm>
          <a:prstGeom prst="rect">
            <a:avLst/>
          </a:prstGeom>
        </p:spPr>
      </p:pic>
      <p:sp>
        <p:nvSpPr>
          <p:cNvPr id="2" name="TextBox 1"/>
          <p:cNvSpPr txBox="1"/>
          <p:nvPr/>
        </p:nvSpPr>
        <p:spPr>
          <a:xfrm>
            <a:off x="2852058" y="5286222"/>
            <a:ext cx="6691085" cy="1569660"/>
          </a:xfrm>
          <a:prstGeom prst="rect">
            <a:avLst/>
          </a:prstGeom>
          <a:solidFill>
            <a:srgbClr val="92D050"/>
          </a:solidFill>
          <a:ln w="57150">
            <a:solidFill>
              <a:srgbClr val="FFFF00"/>
            </a:solidFill>
          </a:ln>
        </p:spPr>
        <p:txBody>
          <a:bodyPr wrap="square" rtlCol="0">
            <a:spAutoFit/>
          </a:bodyPr>
          <a:lstStyle/>
          <a:p>
            <a:pPr algn="ctr"/>
            <a:r>
              <a:rPr lang="en-US" sz="96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আল্লাহ</a:t>
            </a:r>
            <a:r>
              <a:rPr lang="en-US" sz="9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96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হাফেজ</a:t>
            </a:r>
            <a:endParaRPr lang="en-US" sz="9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9924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3"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trips(upRigh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sphere">
          <a:fgClr>
            <a:srgbClr val="92E6C4"/>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6203" b="2074"/>
          <a:stretch/>
        </p:blipFill>
        <p:spPr>
          <a:xfrm>
            <a:off x="239489" y="319316"/>
            <a:ext cx="11698512" cy="6008914"/>
          </a:xfrm>
          <a:prstGeom prst="rect">
            <a:avLst/>
          </a:prstGeom>
        </p:spPr>
      </p:pic>
      <p:sp>
        <p:nvSpPr>
          <p:cNvPr id="3" name="TextBox 2"/>
          <p:cNvSpPr txBox="1"/>
          <p:nvPr/>
        </p:nvSpPr>
        <p:spPr>
          <a:xfrm>
            <a:off x="4005943" y="2530277"/>
            <a:ext cx="4368800" cy="2215991"/>
          </a:xfrm>
          <a:prstGeom prst="rect">
            <a:avLst/>
          </a:prstGeom>
          <a:noFill/>
        </p:spPr>
        <p:txBody>
          <a:bodyPr wrap="square" rtlCol="0">
            <a:spAutoFit/>
          </a:bodyPr>
          <a:lstStyle/>
          <a:p>
            <a:r>
              <a:rPr lang="bn-IN" sz="13800" b="1" dirty="0" smtClean="0">
                <a:ln w="9525">
                  <a:solidFill>
                    <a:srgbClr val="FF0000"/>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স্বাগতম</a:t>
            </a:r>
            <a:endParaRPr lang="en-US" sz="13800" b="1" dirty="0">
              <a:ln w="9525">
                <a:solidFill>
                  <a:srgbClr val="FF0000"/>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43018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48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1427" y="551543"/>
            <a:ext cx="8519227" cy="5972248"/>
          </a:xfrm>
          <a:prstGeom prst="rect">
            <a:avLst/>
          </a:prstGeom>
        </p:spPr>
      </p:pic>
      <p:sp>
        <p:nvSpPr>
          <p:cNvPr id="4" name="Rounded Rectangle 3"/>
          <p:cNvSpPr/>
          <p:nvPr/>
        </p:nvSpPr>
        <p:spPr>
          <a:xfrm>
            <a:off x="2215806" y="2098234"/>
            <a:ext cx="3497345" cy="3776509"/>
          </a:xfrm>
          <a:prstGeom prst="roundRect">
            <a:avLst/>
          </a:prstGeom>
          <a:solidFill>
            <a:srgbClr val="00FF99">
              <a:alpha val="58039"/>
            </a:srgb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bn-IN" dirty="0" smtClean="0"/>
          </a:p>
          <a:p>
            <a:pPr algn="ctr"/>
            <a:endParaRPr lang="bn-IN" dirty="0"/>
          </a:p>
          <a:p>
            <a:pPr algn="ctr"/>
            <a:endParaRPr lang="bn-IN" dirty="0" smtClean="0"/>
          </a:p>
          <a:p>
            <a:pPr algn="ctr"/>
            <a:endParaRPr lang="bn-IN" sz="2000" dirty="0">
              <a:solidFill>
                <a:srgbClr val="FF0000"/>
              </a:solidFill>
            </a:endParaRPr>
          </a:p>
          <a:p>
            <a:pPr algn="ctr"/>
            <a:r>
              <a:rPr lang="bn-IN" sz="2800" dirty="0" smtClean="0">
                <a:solidFill>
                  <a:srgbClr val="FF0000"/>
                </a:solidFill>
              </a:rPr>
              <a:t>মোঃ আবদুল বাসেত</a:t>
            </a:r>
          </a:p>
          <a:p>
            <a:pPr algn="ctr"/>
            <a:r>
              <a:rPr lang="bn-IN" sz="2000" dirty="0" smtClean="0">
                <a:solidFill>
                  <a:schemeClr val="tx1"/>
                </a:solidFill>
              </a:rPr>
              <a:t>সহ. শিক্ষক (আই.সি.টি)</a:t>
            </a:r>
          </a:p>
          <a:p>
            <a:pPr algn="ctr"/>
            <a:r>
              <a:rPr lang="bn-IN" sz="2000" dirty="0" smtClean="0">
                <a:solidFill>
                  <a:schemeClr val="accent5">
                    <a:lumMod val="50000"/>
                  </a:schemeClr>
                </a:solidFill>
              </a:rPr>
              <a:t>সাতমোড়া উচ্চ বিদ্যালয়</a:t>
            </a:r>
          </a:p>
          <a:p>
            <a:pPr algn="ctr"/>
            <a:r>
              <a:rPr lang="bn-IN" sz="2000" dirty="0" smtClean="0">
                <a:solidFill>
                  <a:schemeClr val="accent5">
                    <a:lumMod val="50000"/>
                  </a:schemeClr>
                </a:solidFill>
              </a:rPr>
              <a:t>নবীনগর, ব্রাহ্মণবাড়ীয়া</a:t>
            </a:r>
          </a:p>
          <a:p>
            <a:pPr algn="ctr"/>
            <a:r>
              <a:rPr lang="en-US" sz="2000" dirty="0" smtClean="0">
                <a:solidFill>
                  <a:schemeClr val="tx1"/>
                </a:solidFill>
              </a:rPr>
              <a:t>Cell: 01710998333</a:t>
            </a:r>
          </a:p>
          <a:p>
            <a:r>
              <a:rPr lang="bn-IN" sz="1600" dirty="0" smtClean="0">
                <a:solidFill>
                  <a:schemeClr val="tx1"/>
                </a:solidFill>
              </a:rPr>
              <a:t>     </a:t>
            </a:r>
            <a:r>
              <a:rPr lang="en-US" sz="1600" dirty="0" smtClean="0">
                <a:solidFill>
                  <a:schemeClr val="tx1"/>
                </a:solidFill>
              </a:rPr>
              <a:t>Email: shsab1972@gmail.com</a:t>
            </a:r>
            <a:endParaRPr lang="bn-IN" sz="1600" dirty="0">
              <a:solidFill>
                <a:schemeClr val="tx1"/>
              </a:solidFill>
            </a:endParaRPr>
          </a:p>
        </p:txBody>
      </p:sp>
      <p:sp>
        <p:nvSpPr>
          <p:cNvPr id="5" name="Rounded Rectangle 4"/>
          <p:cNvSpPr/>
          <p:nvPr/>
        </p:nvSpPr>
        <p:spPr>
          <a:xfrm>
            <a:off x="6300036" y="2521924"/>
            <a:ext cx="3802742" cy="3477875"/>
          </a:xfrm>
          <a:prstGeom prst="roundRect">
            <a:avLst/>
          </a:prstGeom>
          <a:solidFill>
            <a:srgbClr val="CCECFF">
              <a:alpha val="38824"/>
            </a:srgb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smtClean="0">
              <a:solidFill>
                <a:schemeClr val="bg1"/>
              </a:solidFill>
            </a:endParaRPr>
          </a:p>
          <a:p>
            <a:pPr algn="ctr"/>
            <a:endParaRPr lang="en-US" dirty="0">
              <a:solidFill>
                <a:schemeClr val="bg1"/>
              </a:solidFill>
            </a:endParaRPr>
          </a:p>
          <a:p>
            <a:pPr algn="ctr"/>
            <a:endParaRPr lang="en-US" dirty="0" smtClean="0">
              <a:solidFill>
                <a:schemeClr val="bg1"/>
              </a:solidFill>
            </a:endParaRPr>
          </a:p>
        </p:txBody>
      </p:sp>
      <p:sp>
        <p:nvSpPr>
          <p:cNvPr id="6" name="Rounded Rectangle 5"/>
          <p:cNvSpPr/>
          <p:nvPr/>
        </p:nvSpPr>
        <p:spPr>
          <a:xfrm>
            <a:off x="2671866" y="1120349"/>
            <a:ext cx="2443829" cy="783193"/>
          </a:xfrm>
          <a:prstGeom prst="roundRect">
            <a:avLst/>
          </a:prstGeom>
        </p:spPr>
        <p:style>
          <a:lnRef idx="0">
            <a:scrgbClr r="0" g="0" b="0"/>
          </a:lnRef>
          <a:fillRef idx="1003">
            <a:schemeClr val="lt2"/>
          </a:fillRef>
          <a:effectRef idx="0">
            <a:scrgbClr r="0" g="0" b="0"/>
          </a:effectRef>
          <a:fontRef idx="major"/>
        </p:style>
        <p:txBody>
          <a:bodyPr wrap="square" lIns="91440" tIns="45720" rIns="91440" bIns="45720">
            <a:spAutoFit/>
          </a:bodyPr>
          <a:lstStyle/>
          <a:p>
            <a:pPr algn="ctr"/>
            <a:r>
              <a:rPr lang="en-US" sz="4000" b="1" cap="none" spc="50" dirty="0" err="1" smtClean="0">
                <a:ln w="0">
                  <a:solidFill>
                    <a:srgbClr val="002060"/>
                  </a:solidFill>
                </a:ln>
                <a:solidFill>
                  <a:srgbClr val="FFC000"/>
                </a:solidFill>
                <a:effectLst>
                  <a:innerShdw blurRad="63500" dist="50800" dir="13500000">
                    <a:srgbClr val="000000">
                      <a:alpha val="50000"/>
                    </a:srgbClr>
                  </a:innerShdw>
                </a:effectLst>
              </a:rPr>
              <a:t>পরিচিতি</a:t>
            </a:r>
            <a:endParaRPr lang="en-US" sz="4000" b="1" cap="none" spc="50" dirty="0">
              <a:ln w="0">
                <a:solidFill>
                  <a:srgbClr val="002060"/>
                </a:solidFill>
              </a:ln>
              <a:solidFill>
                <a:srgbClr val="FFC000"/>
              </a:solidFill>
              <a:effectLst>
                <a:innerShdw blurRad="63500" dist="50800" dir="13500000">
                  <a:srgbClr val="000000">
                    <a:alpha val="50000"/>
                  </a:srgbClr>
                </a:innerShdw>
              </a:effectLs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4158" y="2098234"/>
            <a:ext cx="1919243" cy="1439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300036" y="2521924"/>
            <a:ext cx="3802743" cy="3477875"/>
          </a:xfrm>
          <a:prstGeom prst="rect">
            <a:avLst/>
          </a:prstGeom>
          <a:solidFill>
            <a:srgbClr val="FFFFFF">
              <a:alpha val="45098"/>
            </a:srgbClr>
          </a:solidFill>
        </p:spPr>
        <p:txBody>
          <a:bodyPr wrap="square" rtlCol="0">
            <a:spAutoFit/>
          </a:bodyPr>
          <a:lstStyle/>
          <a:p>
            <a:pPr algn="ctr"/>
            <a:r>
              <a:rPr lang="en-US" sz="3200" dirty="0" err="1">
                <a:solidFill>
                  <a:srgbClr val="C00000"/>
                </a:solidFill>
                <a:latin typeface="NikoshBAN" panose="02000000000000000000" pitchFamily="2" charset="0"/>
                <a:cs typeface="NikoshBAN" panose="02000000000000000000" pitchFamily="2" charset="0"/>
              </a:rPr>
              <a:t>বিষয়</a:t>
            </a:r>
            <a:r>
              <a:rPr lang="en-US" sz="3200" dirty="0">
                <a:solidFill>
                  <a:srgbClr val="C00000"/>
                </a:solidFill>
                <a:latin typeface="NikoshBAN" panose="02000000000000000000" pitchFamily="2" charset="0"/>
                <a:cs typeface="NikoshBAN" panose="02000000000000000000" pitchFamily="2" charset="0"/>
              </a:rPr>
              <a:t>:</a:t>
            </a:r>
            <a:r>
              <a:rPr lang="bn-IN" sz="3200" dirty="0">
                <a:solidFill>
                  <a:srgbClr val="C00000"/>
                </a:solidFill>
                <a:latin typeface="NikoshBAN" panose="02000000000000000000" pitchFamily="2" charset="0"/>
                <a:cs typeface="NikoshBAN" panose="02000000000000000000" pitchFamily="2" charset="0"/>
              </a:rPr>
              <a:t> </a:t>
            </a:r>
            <a:r>
              <a:rPr lang="bn-IN" sz="3200" dirty="0" smtClean="0">
                <a:solidFill>
                  <a:srgbClr val="C00000"/>
                </a:solidFill>
                <a:latin typeface="NikoshBAN" panose="02000000000000000000" pitchFamily="2" charset="0"/>
                <a:cs typeface="NikoshBAN" panose="02000000000000000000" pitchFamily="2" charset="0"/>
              </a:rPr>
              <a:t>বাংলাদেশ ও বিশ্বপরিচয়</a:t>
            </a:r>
            <a:endParaRPr lang="bn-IN" sz="3200" dirty="0">
              <a:solidFill>
                <a:srgbClr val="C00000"/>
              </a:solidFill>
              <a:latin typeface="NikoshBAN" panose="02000000000000000000" pitchFamily="2" charset="0"/>
              <a:cs typeface="NikoshBAN" panose="02000000000000000000" pitchFamily="2" charset="0"/>
            </a:endParaRPr>
          </a:p>
          <a:p>
            <a:pPr algn="ctr"/>
            <a:r>
              <a:rPr lang="bn-IN" sz="3200" dirty="0">
                <a:solidFill>
                  <a:srgbClr val="C00000"/>
                </a:solidFill>
                <a:latin typeface="NikoshBAN" panose="02000000000000000000" pitchFamily="2" charset="0"/>
                <a:cs typeface="NikoshBAN" panose="02000000000000000000" pitchFamily="2" charset="0"/>
              </a:rPr>
              <a:t>শ্রেণিঃ </a:t>
            </a:r>
            <a:r>
              <a:rPr lang="bn-IN" sz="3200" dirty="0" smtClean="0">
                <a:solidFill>
                  <a:srgbClr val="C00000"/>
                </a:solidFill>
                <a:latin typeface="NikoshBAN" panose="02000000000000000000" pitchFamily="2" charset="0"/>
                <a:cs typeface="NikoshBAN" panose="02000000000000000000" pitchFamily="2" charset="0"/>
              </a:rPr>
              <a:t>সপ্তম</a:t>
            </a:r>
            <a:endParaRPr lang="en-US" sz="3200" dirty="0">
              <a:solidFill>
                <a:srgbClr val="C00000"/>
              </a:solidFill>
              <a:latin typeface="NikoshBAN" panose="02000000000000000000" pitchFamily="2" charset="0"/>
              <a:cs typeface="NikoshBAN" panose="02000000000000000000" pitchFamily="2" charset="0"/>
            </a:endParaRPr>
          </a:p>
          <a:p>
            <a:pPr algn="ctr"/>
            <a:r>
              <a:rPr lang="en-US" sz="3200" dirty="0" err="1">
                <a:solidFill>
                  <a:srgbClr val="C00000"/>
                </a:solidFill>
                <a:latin typeface="NikoshBAN" panose="02000000000000000000" pitchFamily="2" charset="0"/>
                <a:cs typeface="NikoshBAN" panose="02000000000000000000" pitchFamily="2" charset="0"/>
              </a:rPr>
              <a:t>অধ্যায়ঃ</a:t>
            </a:r>
            <a:r>
              <a:rPr lang="en-US" sz="3200" dirty="0">
                <a:solidFill>
                  <a:srgbClr val="C00000"/>
                </a:solidFill>
                <a:latin typeface="NikoshBAN" panose="02000000000000000000" pitchFamily="2" charset="0"/>
                <a:cs typeface="NikoshBAN" panose="02000000000000000000" pitchFamily="2" charset="0"/>
              </a:rPr>
              <a:t> </a:t>
            </a:r>
            <a:r>
              <a:rPr lang="bn-IN" sz="3200" dirty="0" smtClean="0">
                <a:solidFill>
                  <a:srgbClr val="C00000"/>
                </a:solidFill>
                <a:latin typeface="NikoshBAN" panose="02000000000000000000" pitchFamily="2" charset="0"/>
                <a:cs typeface="NikoshBAN" panose="02000000000000000000" pitchFamily="2" charset="0"/>
              </a:rPr>
              <a:t>দ্বিতীয় </a:t>
            </a:r>
          </a:p>
          <a:p>
            <a:pPr algn="ctr"/>
            <a:r>
              <a:rPr lang="bn-IN" sz="3200" dirty="0" smtClean="0">
                <a:solidFill>
                  <a:srgbClr val="C00000"/>
                </a:solidFill>
                <a:latin typeface="NikoshBAN" panose="02000000000000000000" pitchFamily="2" charset="0"/>
                <a:cs typeface="NikoshBAN" panose="02000000000000000000" pitchFamily="2" charset="0"/>
              </a:rPr>
              <a:t>পাঠ –৪ </a:t>
            </a:r>
            <a:endParaRPr lang="bn-IN" sz="3200" dirty="0">
              <a:solidFill>
                <a:srgbClr val="C00000"/>
              </a:solidFill>
              <a:latin typeface="NikoshBAN" panose="02000000000000000000" pitchFamily="2" charset="0"/>
              <a:cs typeface="NikoshBAN" panose="02000000000000000000" pitchFamily="2" charset="0"/>
            </a:endParaRPr>
          </a:p>
          <a:p>
            <a:pPr algn="ctr"/>
            <a:r>
              <a:rPr lang="bn-IN" sz="3200" dirty="0" smtClean="0">
                <a:solidFill>
                  <a:srgbClr val="C00000"/>
                </a:solidFill>
                <a:latin typeface="NikoshBAN" panose="02000000000000000000" pitchFamily="2" charset="0"/>
                <a:cs typeface="NikoshBAN" panose="02000000000000000000" pitchFamily="2" charset="0"/>
              </a:rPr>
              <a:t>সময়ঃ </a:t>
            </a:r>
            <a:r>
              <a:rPr lang="bn-IN" sz="3200" dirty="0">
                <a:solidFill>
                  <a:srgbClr val="C00000"/>
                </a:solidFill>
                <a:latin typeface="NikoshBAN" panose="02000000000000000000" pitchFamily="2" charset="0"/>
                <a:cs typeface="NikoshBAN" panose="02000000000000000000" pitchFamily="2" charset="0"/>
              </a:rPr>
              <a:t>৫০ মিনিট।</a:t>
            </a:r>
          </a:p>
          <a:p>
            <a:pPr algn="ctr"/>
            <a:r>
              <a:rPr lang="bn-IN" sz="2800">
                <a:solidFill>
                  <a:srgbClr val="C00000"/>
                </a:solidFill>
                <a:latin typeface="NikoshBAN" panose="02000000000000000000" pitchFamily="2" charset="0"/>
                <a:cs typeface="NikoshBAN" panose="02000000000000000000" pitchFamily="2" charset="0"/>
              </a:rPr>
              <a:t>তারিখঃ </a:t>
            </a:r>
            <a:r>
              <a:rPr lang="en-US" sz="2800" smtClean="0">
                <a:solidFill>
                  <a:srgbClr val="C00000"/>
                </a:solidFill>
                <a:latin typeface="NikoshBAN" panose="02000000000000000000" pitchFamily="2" charset="0"/>
                <a:cs typeface="NikoshBAN" panose="02000000000000000000" pitchFamily="2" charset="0"/>
              </a:rPr>
              <a:t>2</a:t>
            </a:r>
            <a:r>
              <a:rPr lang="bn-IN" sz="2800" dirty="0" smtClean="0">
                <a:solidFill>
                  <a:srgbClr val="C00000"/>
                </a:solidFill>
                <a:latin typeface="NikoshBAN" panose="02000000000000000000" pitchFamily="2" charset="0"/>
                <a:cs typeface="NikoshBAN" panose="02000000000000000000" pitchFamily="2" charset="0"/>
              </a:rPr>
              <a:t> </a:t>
            </a:r>
            <a:r>
              <a:rPr lang="en-US" sz="2800" dirty="0" err="1" smtClean="0">
                <a:solidFill>
                  <a:srgbClr val="C00000"/>
                </a:solidFill>
                <a:latin typeface="NikoshBAN" panose="02000000000000000000" pitchFamily="2" charset="0"/>
                <a:cs typeface="NikoshBAN" panose="02000000000000000000" pitchFamily="2" charset="0"/>
              </a:rPr>
              <a:t>সেপ্টেম্বর</a:t>
            </a:r>
            <a:r>
              <a:rPr lang="bn-IN" sz="2800" dirty="0" smtClean="0">
                <a:solidFill>
                  <a:srgbClr val="C00000"/>
                </a:solidFill>
                <a:latin typeface="NikoshBAN" panose="02000000000000000000" pitchFamily="2" charset="0"/>
                <a:cs typeface="NikoshBAN" panose="02000000000000000000" pitchFamily="2" charset="0"/>
              </a:rPr>
              <a:t> ২০২০ </a:t>
            </a:r>
            <a:r>
              <a:rPr lang="bn-IN" sz="2800" dirty="0">
                <a:solidFill>
                  <a:srgbClr val="C00000"/>
                </a:solidFill>
                <a:latin typeface="NikoshBAN" panose="02000000000000000000" pitchFamily="2" charset="0"/>
                <a:cs typeface="NikoshBAN" panose="02000000000000000000" pitchFamily="2" charset="0"/>
              </a:rPr>
              <a:t>খ্রিঃ</a:t>
            </a:r>
            <a:r>
              <a:rPr lang="bn-IN" sz="2000" dirty="0">
                <a:solidFill>
                  <a:srgbClr val="C00000"/>
                </a:solidFill>
                <a:latin typeface="NikoshBAN" panose="02000000000000000000" pitchFamily="2" charset="0"/>
                <a:cs typeface="NikoshBAN" panose="02000000000000000000" pitchFamily="2" charset="0"/>
              </a:rPr>
              <a:t>।</a:t>
            </a:r>
            <a:r>
              <a:rPr lang="en-US" sz="2000" dirty="0">
                <a:solidFill>
                  <a:srgbClr val="C00000"/>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97911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wipe(down)">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p:cTn id="23"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4" end="4"/>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p:cTn id="29"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0"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31"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32" dur="1000"/>
                                        <p:tgtEl>
                                          <p:spTgt spid="4">
                                            <p:txEl>
                                              <p:pRg st="5" end="5"/>
                                            </p:txEl>
                                          </p:spTgt>
                                        </p:tgtEl>
                                      </p:cBhvr>
                                    </p:animEffect>
                                  </p:childTnLst>
                                </p:cTn>
                              </p:par>
                              <p:par>
                                <p:cTn id="33" presetID="31" presetClass="entr" presetSubtype="0"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p:cTn id="35"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6"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37"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38" dur="1000"/>
                                        <p:tgtEl>
                                          <p:spTgt spid="4">
                                            <p:txEl>
                                              <p:pRg st="6" end="6"/>
                                            </p:txEl>
                                          </p:spTgt>
                                        </p:tgtEl>
                                      </p:cBhvr>
                                    </p:animEffect>
                                  </p:childTnLst>
                                </p:cTn>
                              </p:par>
                              <p:par>
                                <p:cTn id="39" presetID="31" presetClass="entr" presetSubtype="0"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p:cTn id="41"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2"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43"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44" dur="1000"/>
                                        <p:tgtEl>
                                          <p:spTgt spid="4">
                                            <p:txEl>
                                              <p:pRg st="7" end="7"/>
                                            </p:txEl>
                                          </p:spTgt>
                                        </p:tgtEl>
                                      </p:cBhvr>
                                    </p:animEffect>
                                  </p:childTnLst>
                                </p:cTn>
                              </p:par>
                              <p:par>
                                <p:cTn id="45" presetID="31" presetClass="entr" presetSubtype="0" fill="hold"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p:cTn id="47"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8" end="8"/>
                                            </p:txEl>
                                          </p:spTgt>
                                        </p:tgtEl>
                                      </p:cBhvr>
                                    </p:animEffect>
                                  </p:childTnLst>
                                </p:cTn>
                              </p:par>
                              <p:par>
                                <p:cTn id="51" presetID="31" presetClass="entr" presetSubtype="0" fill="hold" nodeType="withEffect">
                                  <p:stCondLst>
                                    <p:cond delay="0"/>
                                  </p:stCondLst>
                                  <p:childTnLst>
                                    <p:set>
                                      <p:cBhvr>
                                        <p:cTn id="52" dur="1" fill="hold">
                                          <p:stCondLst>
                                            <p:cond delay="0"/>
                                          </p:stCondLst>
                                        </p:cTn>
                                        <p:tgtEl>
                                          <p:spTgt spid="4">
                                            <p:txEl>
                                              <p:pRg st="9" end="9"/>
                                            </p:txEl>
                                          </p:spTgt>
                                        </p:tgtEl>
                                        <p:attrNameLst>
                                          <p:attrName>style.visibility</p:attrName>
                                        </p:attrNameLst>
                                      </p:cBhvr>
                                      <p:to>
                                        <p:strVal val="visible"/>
                                      </p:to>
                                    </p:set>
                                    <p:anim calcmode="lin" valueType="num">
                                      <p:cBhvr>
                                        <p:cTn id="53" dur="1000" fill="hold"/>
                                        <p:tgtEl>
                                          <p:spTgt spid="4">
                                            <p:txEl>
                                              <p:pRg st="9" end="9"/>
                                            </p:txEl>
                                          </p:spTgt>
                                        </p:tgtEl>
                                        <p:attrNameLst>
                                          <p:attrName>ppt_w</p:attrName>
                                        </p:attrNameLst>
                                      </p:cBhvr>
                                      <p:tavLst>
                                        <p:tav tm="0">
                                          <p:val>
                                            <p:fltVal val="0"/>
                                          </p:val>
                                        </p:tav>
                                        <p:tav tm="100000">
                                          <p:val>
                                            <p:strVal val="#ppt_w"/>
                                          </p:val>
                                        </p:tav>
                                      </p:tavLst>
                                    </p:anim>
                                    <p:anim calcmode="lin" valueType="num">
                                      <p:cBhvr>
                                        <p:cTn id="54" dur="1000" fill="hold"/>
                                        <p:tgtEl>
                                          <p:spTgt spid="4">
                                            <p:txEl>
                                              <p:pRg st="9" end="9"/>
                                            </p:txEl>
                                          </p:spTgt>
                                        </p:tgtEl>
                                        <p:attrNameLst>
                                          <p:attrName>ppt_h</p:attrName>
                                        </p:attrNameLst>
                                      </p:cBhvr>
                                      <p:tavLst>
                                        <p:tav tm="0">
                                          <p:val>
                                            <p:fltVal val="0"/>
                                          </p:val>
                                        </p:tav>
                                        <p:tav tm="100000">
                                          <p:val>
                                            <p:strVal val="#ppt_h"/>
                                          </p:val>
                                        </p:tav>
                                      </p:tavLst>
                                    </p:anim>
                                    <p:anim calcmode="lin" valueType="num">
                                      <p:cBhvr>
                                        <p:cTn id="55" dur="1000" fill="hold"/>
                                        <p:tgtEl>
                                          <p:spTgt spid="4">
                                            <p:txEl>
                                              <p:pRg st="9" end="9"/>
                                            </p:txEl>
                                          </p:spTgt>
                                        </p:tgtEl>
                                        <p:attrNameLst>
                                          <p:attrName>style.rotation</p:attrName>
                                        </p:attrNameLst>
                                      </p:cBhvr>
                                      <p:tavLst>
                                        <p:tav tm="0">
                                          <p:val>
                                            <p:fltVal val="90"/>
                                          </p:val>
                                        </p:tav>
                                        <p:tav tm="100000">
                                          <p:val>
                                            <p:fltVal val="0"/>
                                          </p:val>
                                        </p:tav>
                                      </p:tavLst>
                                    </p:anim>
                                    <p:animEffect transition="in" filter="fade">
                                      <p:cBhvr>
                                        <p:cTn id="56" dur="1000"/>
                                        <p:tgtEl>
                                          <p:spTgt spid="4">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down)">
                                      <p:cBhvr>
                                        <p:cTn id="61" dur="500"/>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iterate type="wd">
                                    <p:tmPct val="10000"/>
                                  </p:iterate>
                                  <p:childTnLst>
                                    <p:set>
                                      <p:cBhvr>
                                        <p:cTn id="65" dur="1" fill="hold">
                                          <p:stCondLst>
                                            <p:cond delay="0"/>
                                          </p:stCondLst>
                                        </p:cTn>
                                        <p:tgtEl>
                                          <p:spTgt spid="8">
                                            <p:bg/>
                                          </p:spTgt>
                                        </p:tgtEl>
                                        <p:attrNameLst>
                                          <p:attrName>style.visibility</p:attrName>
                                        </p:attrNameLst>
                                      </p:cBhvr>
                                      <p:to>
                                        <p:strVal val="visible"/>
                                      </p:to>
                                    </p:set>
                                    <p:animEffect transition="in" filter="fade">
                                      <p:cBhvr>
                                        <p:cTn id="66" dur="500"/>
                                        <p:tgtEl>
                                          <p:spTgt spid="8">
                                            <p:bg/>
                                          </p:spTgt>
                                        </p:tgtEl>
                                      </p:cBhvr>
                                    </p:animEffect>
                                  </p:childTnLst>
                                </p:cTn>
                              </p:par>
                              <p:par>
                                <p:cTn id="67" presetID="10" presetClass="entr" presetSubtype="0" fill="hold" grpId="0" nodeType="withEffect">
                                  <p:stCondLst>
                                    <p:cond delay="0"/>
                                  </p:stCondLst>
                                  <p:iterate type="wd">
                                    <p:tmPct val="10000"/>
                                  </p:iterate>
                                  <p:childTnLst>
                                    <p:set>
                                      <p:cBhvr>
                                        <p:cTn id="68" dur="1" fill="hold">
                                          <p:stCondLst>
                                            <p:cond delay="0"/>
                                          </p:stCondLst>
                                        </p:cTn>
                                        <p:tgtEl>
                                          <p:spTgt spid="8">
                                            <p:txEl>
                                              <p:pRg st="0" end="0"/>
                                            </p:txEl>
                                          </p:spTgt>
                                        </p:tgtEl>
                                        <p:attrNameLst>
                                          <p:attrName>style.visibility</p:attrName>
                                        </p:attrNameLst>
                                      </p:cBhvr>
                                      <p:to>
                                        <p:strVal val="visible"/>
                                      </p:to>
                                    </p:set>
                                    <p:animEffect transition="in" filter="fade">
                                      <p:cBhvr>
                                        <p:cTn id="69" dur="500"/>
                                        <p:tgtEl>
                                          <p:spTgt spid="8">
                                            <p:txEl>
                                              <p:pRg st="0" end="0"/>
                                            </p:txEl>
                                          </p:spTgt>
                                        </p:tgtEl>
                                      </p:cBhvr>
                                    </p:animEffect>
                                  </p:childTnLst>
                                </p:cTn>
                              </p:par>
                              <p:par>
                                <p:cTn id="70" presetID="10" presetClass="entr" presetSubtype="0" fill="hold" grpId="0" nodeType="withEffect">
                                  <p:stCondLst>
                                    <p:cond delay="0"/>
                                  </p:stCondLst>
                                  <p:iterate type="wd">
                                    <p:tmPct val="10000"/>
                                  </p:iterate>
                                  <p:childTnLst>
                                    <p:set>
                                      <p:cBhvr>
                                        <p:cTn id="71" dur="1" fill="hold">
                                          <p:stCondLst>
                                            <p:cond delay="0"/>
                                          </p:stCondLst>
                                        </p:cTn>
                                        <p:tgtEl>
                                          <p:spTgt spid="8">
                                            <p:txEl>
                                              <p:pRg st="1" end="1"/>
                                            </p:txEl>
                                          </p:spTgt>
                                        </p:tgtEl>
                                        <p:attrNameLst>
                                          <p:attrName>style.visibility</p:attrName>
                                        </p:attrNameLst>
                                      </p:cBhvr>
                                      <p:to>
                                        <p:strVal val="visible"/>
                                      </p:to>
                                    </p:set>
                                    <p:animEffect transition="in" filter="fade">
                                      <p:cBhvr>
                                        <p:cTn id="72" dur="500"/>
                                        <p:tgtEl>
                                          <p:spTgt spid="8">
                                            <p:txEl>
                                              <p:pRg st="1" end="1"/>
                                            </p:txEl>
                                          </p:spTgt>
                                        </p:tgtEl>
                                      </p:cBhvr>
                                    </p:animEffect>
                                  </p:childTnLst>
                                </p:cTn>
                              </p:par>
                              <p:par>
                                <p:cTn id="73" presetID="10" presetClass="entr" presetSubtype="0" fill="hold" grpId="0" nodeType="withEffect">
                                  <p:stCondLst>
                                    <p:cond delay="0"/>
                                  </p:stCondLst>
                                  <p:iterate type="wd">
                                    <p:tmPct val="10000"/>
                                  </p:iterate>
                                  <p:childTnLst>
                                    <p:set>
                                      <p:cBhvr>
                                        <p:cTn id="74" dur="1" fill="hold">
                                          <p:stCondLst>
                                            <p:cond delay="0"/>
                                          </p:stCondLst>
                                        </p:cTn>
                                        <p:tgtEl>
                                          <p:spTgt spid="8">
                                            <p:txEl>
                                              <p:pRg st="2" end="2"/>
                                            </p:txEl>
                                          </p:spTgt>
                                        </p:tgtEl>
                                        <p:attrNameLst>
                                          <p:attrName>style.visibility</p:attrName>
                                        </p:attrNameLst>
                                      </p:cBhvr>
                                      <p:to>
                                        <p:strVal val="visible"/>
                                      </p:to>
                                    </p:set>
                                    <p:animEffect transition="in" filter="fade">
                                      <p:cBhvr>
                                        <p:cTn id="75" dur="500"/>
                                        <p:tgtEl>
                                          <p:spTgt spid="8">
                                            <p:txEl>
                                              <p:pRg st="2" end="2"/>
                                            </p:txEl>
                                          </p:spTgt>
                                        </p:tgtEl>
                                      </p:cBhvr>
                                    </p:animEffect>
                                  </p:childTnLst>
                                </p:cTn>
                              </p:par>
                              <p:par>
                                <p:cTn id="76" presetID="10" presetClass="entr" presetSubtype="0" fill="hold" grpId="0" nodeType="withEffect">
                                  <p:stCondLst>
                                    <p:cond delay="0"/>
                                  </p:stCondLst>
                                  <p:iterate type="wd">
                                    <p:tmPct val="10000"/>
                                  </p:iterate>
                                  <p:childTnLst>
                                    <p:set>
                                      <p:cBhvr>
                                        <p:cTn id="77" dur="1" fill="hold">
                                          <p:stCondLst>
                                            <p:cond delay="0"/>
                                          </p:stCondLst>
                                        </p:cTn>
                                        <p:tgtEl>
                                          <p:spTgt spid="8">
                                            <p:txEl>
                                              <p:pRg st="3" end="3"/>
                                            </p:txEl>
                                          </p:spTgt>
                                        </p:tgtEl>
                                        <p:attrNameLst>
                                          <p:attrName>style.visibility</p:attrName>
                                        </p:attrNameLst>
                                      </p:cBhvr>
                                      <p:to>
                                        <p:strVal val="visible"/>
                                      </p:to>
                                    </p:set>
                                    <p:animEffect transition="in" filter="fade">
                                      <p:cBhvr>
                                        <p:cTn id="78" dur="500"/>
                                        <p:tgtEl>
                                          <p:spTgt spid="8">
                                            <p:txEl>
                                              <p:pRg st="3" end="3"/>
                                            </p:txEl>
                                          </p:spTgt>
                                        </p:tgtEl>
                                      </p:cBhvr>
                                    </p:animEffect>
                                  </p:childTnLst>
                                </p:cTn>
                              </p:par>
                              <p:par>
                                <p:cTn id="79" presetID="10" presetClass="entr" presetSubtype="0" fill="hold" grpId="0" nodeType="withEffect">
                                  <p:stCondLst>
                                    <p:cond delay="0"/>
                                  </p:stCondLst>
                                  <p:iterate type="wd">
                                    <p:tmPct val="10000"/>
                                  </p:iterate>
                                  <p:childTnLst>
                                    <p:set>
                                      <p:cBhvr>
                                        <p:cTn id="80" dur="1" fill="hold">
                                          <p:stCondLst>
                                            <p:cond delay="0"/>
                                          </p:stCondLst>
                                        </p:cTn>
                                        <p:tgtEl>
                                          <p:spTgt spid="8">
                                            <p:txEl>
                                              <p:pRg st="4" end="4"/>
                                            </p:txEl>
                                          </p:spTgt>
                                        </p:tgtEl>
                                        <p:attrNameLst>
                                          <p:attrName>style.visibility</p:attrName>
                                        </p:attrNameLst>
                                      </p:cBhvr>
                                      <p:to>
                                        <p:strVal val="visible"/>
                                      </p:to>
                                    </p:set>
                                    <p:animEffect transition="in" filter="fade">
                                      <p:cBhvr>
                                        <p:cTn id="81" dur="500"/>
                                        <p:tgtEl>
                                          <p:spTgt spid="8">
                                            <p:txEl>
                                              <p:pRg st="4" end="4"/>
                                            </p:txEl>
                                          </p:spTgt>
                                        </p:tgtEl>
                                      </p:cBhvr>
                                    </p:animEffect>
                                  </p:childTnLst>
                                </p:cTn>
                              </p:par>
                              <p:par>
                                <p:cTn id="82" presetID="10" presetClass="entr" presetSubtype="0" fill="hold" grpId="0" nodeType="withEffect">
                                  <p:stCondLst>
                                    <p:cond delay="0"/>
                                  </p:stCondLst>
                                  <p:iterate type="wd">
                                    <p:tmPct val="10000"/>
                                  </p:iterate>
                                  <p:childTnLst>
                                    <p:set>
                                      <p:cBhvr>
                                        <p:cTn id="83" dur="1" fill="hold">
                                          <p:stCondLst>
                                            <p:cond delay="0"/>
                                          </p:stCondLst>
                                        </p:cTn>
                                        <p:tgtEl>
                                          <p:spTgt spid="8">
                                            <p:txEl>
                                              <p:pRg st="5" end="5"/>
                                            </p:txEl>
                                          </p:spTgt>
                                        </p:tgtEl>
                                        <p:attrNameLst>
                                          <p:attrName>style.visibility</p:attrName>
                                        </p:attrNameLst>
                                      </p:cBhvr>
                                      <p:to>
                                        <p:strVal val="visible"/>
                                      </p:to>
                                    </p:set>
                                    <p:animEffect transition="in" filter="fade">
                                      <p:cBhvr>
                                        <p:cTn id="84"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animBg="1"/>
      <p:bldP spid="6" grpId="0" animBg="1"/>
      <p:bldP spid="8"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lgConfetti">
          <a:fgClr>
            <a:srgbClr val="FF0000"/>
          </a:fgClr>
          <a:bgClr>
            <a:schemeClr val="bg1"/>
          </a:bgClr>
        </a:patt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129314" y="412829"/>
            <a:ext cx="3693887" cy="2708173"/>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771" y="328151"/>
            <a:ext cx="3585030" cy="2777906"/>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243" t="-1018" r="1492" b="16508"/>
          <a:stretch/>
        </p:blipFill>
        <p:spPr>
          <a:xfrm>
            <a:off x="8091714" y="328151"/>
            <a:ext cx="3812268" cy="2777906"/>
          </a:xfrm>
          <a:prstGeom prst="rect">
            <a:avLst/>
          </a:prstGeom>
          <a:solidFill>
            <a:srgbClr val="FFFFFF">
              <a:shade val="85000"/>
            </a:srgbClr>
          </a:solidFill>
          <a:ln w="88900" cap="sq">
            <a:solidFill>
              <a:srgbClr val="92E6C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3033484" y="4078515"/>
            <a:ext cx="5675087"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bn-IN" sz="3200" dirty="0" smtClean="0">
                <a:latin typeface="NikoshBAN" panose="02000000000000000000" pitchFamily="2" charset="0"/>
                <a:cs typeface="NikoshBAN" panose="02000000000000000000" pitchFamily="2" charset="0"/>
              </a:rPr>
              <a:t>ছবিতে আমরা কি দেখতে পাচ্ছি?</a:t>
            </a:r>
            <a:endParaRPr lang="en-US" sz="3200" dirty="0">
              <a:latin typeface="NikoshBAN" panose="02000000000000000000" pitchFamily="2" charset="0"/>
              <a:cs typeface="NikoshBAN" panose="02000000000000000000" pitchFamily="2" charset="0"/>
            </a:endParaRPr>
          </a:p>
        </p:txBody>
      </p:sp>
      <p:sp>
        <p:nvSpPr>
          <p:cNvPr id="8" name="TextBox 7"/>
          <p:cNvSpPr txBox="1"/>
          <p:nvPr/>
        </p:nvSpPr>
        <p:spPr>
          <a:xfrm>
            <a:off x="1030513" y="3228723"/>
            <a:ext cx="1756229" cy="523220"/>
          </a:xfrm>
          <a:prstGeom prst="rect">
            <a:avLst/>
          </a:prstGeom>
          <a:solidFill>
            <a:srgbClr val="00FFF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anose="02000000000000000000" pitchFamily="2" charset="0"/>
                <a:cs typeface="NikoshBAN" panose="02000000000000000000" pitchFamily="2" charset="0"/>
              </a:rPr>
              <a:t>ভূতের ভয়</a:t>
            </a:r>
            <a:endParaRPr lang="en-US" sz="2800" dirty="0">
              <a:latin typeface="NikoshBAN" panose="02000000000000000000" pitchFamily="2" charset="0"/>
              <a:cs typeface="NikoshBAN" panose="02000000000000000000" pitchFamily="2" charset="0"/>
            </a:endParaRPr>
          </a:p>
        </p:txBody>
      </p:sp>
      <p:sp>
        <p:nvSpPr>
          <p:cNvPr id="9" name="TextBox 8"/>
          <p:cNvSpPr txBox="1"/>
          <p:nvPr/>
        </p:nvSpPr>
        <p:spPr>
          <a:xfrm>
            <a:off x="4985655" y="3228723"/>
            <a:ext cx="1770743" cy="523220"/>
          </a:xfrm>
          <a:prstGeom prst="rect">
            <a:avLst/>
          </a:prstGeom>
          <a:solidFill>
            <a:srgbClr val="FFFF00"/>
          </a:solidFill>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গায়ে হলুদ</a:t>
            </a:r>
            <a:endParaRPr lang="en-US" sz="2800" dirty="0">
              <a:latin typeface="NikoshBAN" panose="02000000000000000000" pitchFamily="2" charset="0"/>
              <a:cs typeface="NikoshBAN" panose="02000000000000000000" pitchFamily="2" charset="0"/>
            </a:endParaRPr>
          </a:p>
        </p:txBody>
      </p:sp>
      <p:sp>
        <p:nvSpPr>
          <p:cNvPr id="10" name="TextBox 9"/>
          <p:cNvSpPr txBox="1"/>
          <p:nvPr/>
        </p:nvSpPr>
        <p:spPr>
          <a:xfrm>
            <a:off x="9154771" y="3228723"/>
            <a:ext cx="1686153" cy="523220"/>
          </a:xfrm>
          <a:prstGeom prst="rect">
            <a:avLst/>
          </a:prstGeom>
          <a:solidFill>
            <a:schemeClr val="bg1"/>
          </a:solidFill>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ঝাঁড়ফুক</a:t>
            </a:r>
            <a:r>
              <a:rPr lang="bn-IN" dirty="0" smtClean="0"/>
              <a:t> </a:t>
            </a:r>
            <a:endParaRPr lang="en-US" dirty="0"/>
          </a:p>
        </p:txBody>
      </p:sp>
      <p:sp>
        <p:nvSpPr>
          <p:cNvPr id="11" name="TextBox 10"/>
          <p:cNvSpPr txBox="1"/>
          <p:nvPr/>
        </p:nvSpPr>
        <p:spPr>
          <a:xfrm>
            <a:off x="3058768" y="3949512"/>
            <a:ext cx="5675087" cy="10772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bn-IN" sz="3200" dirty="0" smtClean="0">
                <a:latin typeface="NikoshBAN" panose="02000000000000000000" pitchFamily="2" charset="0"/>
                <a:cs typeface="NikoshBAN" panose="02000000000000000000" pitchFamily="2" charset="0"/>
              </a:rPr>
              <a:t>এই দৃশ্যগুলো আমরা সাধারণত কোথায় দেখতে পাই?</a:t>
            </a:r>
            <a:endParaRPr lang="en-US" sz="3200" dirty="0">
              <a:latin typeface="NikoshBAN" panose="02000000000000000000" pitchFamily="2" charset="0"/>
              <a:cs typeface="NikoshBAN" panose="02000000000000000000" pitchFamily="2" charset="0"/>
            </a:endParaRPr>
          </a:p>
        </p:txBody>
      </p:sp>
      <p:sp>
        <p:nvSpPr>
          <p:cNvPr id="12" name="TextBox 11"/>
          <p:cNvSpPr txBox="1"/>
          <p:nvPr/>
        </p:nvSpPr>
        <p:spPr>
          <a:xfrm>
            <a:off x="3058768" y="3887956"/>
            <a:ext cx="5675087" cy="12003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bn-IN" sz="3600" dirty="0" smtClean="0">
                <a:latin typeface="NikoshBAN" panose="02000000000000000000" pitchFamily="2" charset="0"/>
                <a:cs typeface="NikoshBAN" panose="02000000000000000000" pitchFamily="2" charset="0"/>
              </a:rPr>
              <a:t>এই ছবিগুলো আমাদের লোকসংস্কৃতির অংশ।</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4160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ppt_y</p:attrName>
                                        </p:attrNameLst>
                                      </p:cBhvr>
                                      <p:tavLst>
                                        <p:tav tm="0">
                                          <p:val>
                                            <p:strVal val="#ppt_y-#ppt_h*1.125000"/>
                                          </p:val>
                                        </p:tav>
                                        <p:tav tm="100000">
                                          <p:val>
                                            <p:strVal val="#ppt_y"/>
                                          </p:val>
                                        </p:tav>
                                      </p:tavLst>
                                    </p:anim>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trips(down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right)">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edge">
                                      <p:cBhvr>
                                        <p:cTn id="43" dur="2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62000"/>
          </a:schemeClr>
        </a:solidFill>
        <a:effectLst/>
      </p:bgPr>
    </p:bg>
    <p:spTree>
      <p:nvGrpSpPr>
        <p:cNvPr id="1" name=""/>
        <p:cNvGrpSpPr/>
        <p:nvPr/>
      </p:nvGrpSpPr>
      <p:grpSpPr>
        <a:xfrm>
          <a:off x="0" y="0"/>
          <a:ext cx="0" cy="0"/>
          <a:chOff x="0" y="0"/>
          <a:chExt cx="0" cy="0"/>
        </a:xfrm>
      </p:grpSpPr>
      <p:sp>
        <p:nvSpPr>
          <p:cNvPr id="3" name="Rectangle 2"/>
          <p:cNvSpPr/>
          <p:nvPr/>
        </p:nvSpPr>
        <p:spPr>
          <a:xfrm>
            <a:off x="1377163" y="549088"/>
            <a:ext cx="9682723" cy="5401769"/>
          </a:xfrm>
          <a:prstGeom prst="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 name="Title 1"/>
          <p:cNvSpPr txBox="1">
            <a:spLocks/>
          </p:cNvSpPr>
          <p:nvPr/>
        </p:nvSpPr>
        <p:spPr>
          <a:xfrm>
            <a:off x="2217137" y="760483"/>
            <a:ext cx="5450656" cy="614067"/>
          </a:xfrm>
          <a:prstGeom prst="rect">
            <a:avLst/>
          </a:prstGeom>
          <a:solidFill>
            <a:srgbClr val="FFFF00"/>
          </a:solidFill>
          <a:ex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cap="all" dirty="0" err="1" smtClean="0">
                <a:ln w="9000" cmpd="sng">
                  <a:solidFill>
                    <a:srgbClr val="002060"/>
                  </a:solidFill>
                  <a:prstDash val="solid"/>
                </a:ln>
                <a:solidFill>
                  <a:srgbClr val="002060"/>
                </a:solidFill>
                <a:effectLst>
                  <a:reflection blurRad="12700" stA="28000" endPos="45000" dist="1000" dir="5400000" sy="-100000" algn="bl" rotWithShape="0"/>
                </a:effectLst>
                <a:latin typeface="Nikosh" pitchFamily="2" charset="0"/>
                <a:cs typeface="Nikosh" pitchFamily="2" charset="0"/>
              </a:rPr>
              <a:t>আজকের</a:t>
            </a:r>
            <a:r>
              <a:rPr lang="en-US" sz="2800" b="1" cap="all" dirty="0" smtClean="0">
                <a:ln w="9000" cmpd="sng">
                  <a:solidFill>
                    <a:srgbClr val="002060"/>
                  </a:solidFill>
                  <a:prstDash val="solid"/>
                </a:ln>
                <a:solidFill>
                  <a:srgbClr val="002060"/>
                </a:solidFill>
                <a:effectLst>
                  <a:reflection blurRad="12700" stA="28000" endPos="45000" dist="1000" dir="5400000" sy="-100000" algn="bl" rotWithShape="0"/>
                </a:effectLst>
                <a:latin typeface="Nikosh" pitchFamily="2" charset="0"/>
                <a:cs typeface="Nikosh" pitchFamily="2" charset="0"/>
              </a:rPr>
              <a:t> </a:t>
            </a:r>
            <a:r>
              <a:rPr lang="en-US" sz="2800" b="1" cap="all" dirty="0" err="1" smtClean="0">
                <a:ln w="9000" cmpd="sng">
                  <a:solidFill>
                    <a:srgbClr val="002060"/>
                  </a:solidFill>
                  <a:prstDash val="solid"/>
                </a:ln>
                <a:solidFill>
                  <a:srgbClr val="002060"/>
                </a:solidFill>
                <a:effectLst>
                  <a:reflection blurRad="12700" stA="28000" endPos="45000" dist="1000" dir="5400000" sy="-100000" algn="bl" rotWithShape="0"/>
                </a:effectLst>
                <a:latin typeface="Nikosh" pitchFamily="2" charset="0"/>
                <a:cs typeface="Nikosh" pitchFamily="2" charset="0"/>
              </a:rPr>
              <a:t>আলোচ্য</a:t>
            </a:r>
            <a:r>
              <a:rPr lang="en-US" sz="2800" b="1" cap="all" dirty="0" smtClean="0">
                <a:ln w="9000" cmpd="sng">
                  <a:solidFill>
                    <a:srgbClr val="002060"/>
                  </a:solidFill>
                  <a:prstDash val="solid"/>
                </a:ln>
                <a:solidFill>
                  <a:srgbClr val="002060"/>
                </a:solidFill>
                <a:effectLst>
                  <a:reflection blurRad="12700" stA="28000" endPos="45000" dist="1000" dir="5400000" sy="-100000" algn="bl" rotWithShape="0"/>
                </a:effectLst>
                <a:latin typeface="Nikosh" pitchFamily="2" charset="0"/>
                <a:cs typeface="Nikosh" pitchFamily="2" charset="0"/>
              </a:rPr>
              <a:t> </a:t>
            </a:r>
            <a:r>
              <a:rPr lang="en-US" sz="2800" b="1" cap="all" dirty="0" err="1" smtClean="0">
                <a:ln w="9000" cmpd="sng">
                  <a:solidFill>
                    <a:srgbClr val="002060"/>
                  </a:solidFill>
                  <a:prstDash val="solid"/>
                </a:ln>
                <a:solidFill>
                  <a:srgbClr val="002060"/>
                </a:solidFill>
                <a:effectLst>
                  <a:reflection blurRad="12700" stA="28000" endPos="45000" dist="1000" dir="5400000" sy="-100000" algn="bl" rotWithShape="0"/>
                </a:effectLst>
                <a:latin typeface="Nikosh" pitchFamily="2" charset="0"/>
                <a:cs typeface="Nikosh" pitchFamily="2" charset="0"/>
              </a:rPr>
              <a:t>বিষয়</a:t>
            </a:r>
            <a:r>
              <a:rPr lang="bn-IN" sz="2800" b="1" cap="all" dirty="0" smtClean="0">
                <a:ln w="9000" cmpd="sng">
                  <a:solidFill>
                    <a:srgbClr val="002060"/>
                  </a:solidFill>
                  <a:prstDash val="solid"/>
                </a:ln>
                <a:solidFill>
                  <a:srgbClr val="002060"/>
                </a:solidFill>
                <a:effectLst>
                  <a:reflection blurRad="12700" stA="28000" endPos="45000" dist="1000" dir="5400000" sy="-100000" algn="bl" rotWithShape="0"/>
                </a:effectLst>
                <a:latin typeface="Nikosh" pitchFamily="2" charset="0"/>
                <a:cs typeface="Nikosh" pitchFamily="2" charset="0"/>
              </a:rPr>
              <a:t>--</a:t>
            </a:r>
            <a:endParaRPr lang="en-US" sz="2800" b="1" cap="all" dirty="0">
              <a:ln w="9000" cmpd="sng">
                <a:solidFill>
                  <a:srgbClr val="002060"/>
                </a:solidFill>
                <a:prstDash val="solid"/>
              </a:ln>
              <a:solidFill>
                <a:srgbClr val="002060"/>
              </a:solidFill>
              <a:effectLst>
                <a:reflection blurRad="12700" stA="28000" endPos="45000" dist="1000" dir="5400000" sy="-100000" algn="bl" rotWithShape="0"/>
              </a:effectLst>
              <a:latin typeface="Nikosh" pitchFamily="2" charset="0"/>
              <a:cs typeface="Nikosh" pitchFamily="2" charset="0"/>
            </a:endParaRPr>
          </a:p>
        </p:txBody>
      </p:sp>
      <p:sp>
        <p:nvSpPr>
          <p:cNvPr id="5" name="Subtitle 2"/>
          <p:cNvSpPr txBox="1">
            <a:spLocks/>
          </p:cNvSpPr>
          <p:nvPr/>
        </p:nvSpPr>
        <p:spPr>
          <a:xfrm>
            <a:off x="1586692" y="1692809"/>
            <a:ext cx="9263663" cy="179327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None/>
            </a:pPr>
            <a:r>
              <a:rPr lang="bn-IN" sz="6000" dirty="0" smtClean="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বাংলাদেশের সংস্কৃতি ও</a:t>
            </a:r>
          </a:p>
          <a:p>
            <a:pPr marL="0" indent="0" algn="ctr">
              <a:spcBef>
                <a:spcPct val="0"/>
              </a:spcBef>
              <a:buNone/>
            </a:pPr>
            <a:r>
              <a:rPr lang="bn-IN" sz="6000" dirty="0" smtClean="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rPr>
              <a:t> সাংস্কৃতিক বৈচিত্র</a:t>
            </a:r>
            <a:endParaRPr lang="en-US" sz="4800" dirty="0">
              <a:ln w="0"/>
              <a:solidFill>
                <a:srgbClr val="002060"/>
              </a:solidFill>
              <a:effectLst>
                <a:reflection blurRad="6350" stA="53000" endA="300" endPos="35500" dir="5400000" sy="-90000" algn="bl" rotWithShape="0"/>
              </a:effectLst>
              <a:latin typeface="NikoshBAN" panose="02000000000000000000" pitchFamily="2" charset="0"/>
              <a:ea typeface="+mj-ea"/>
              <a:cs typeface="NikoshBAN" panose="02000000000000000000" pitchFamily="2" charset="0"/>
            </a:endParaRPr>
          </a:p>
        </p:txBody>
      </p:sp>
      <p:sp>
        <p:nvSpPr>
          <p:cNvPr id="6" name="TextBox 5"/>
          <p:cNvSpPr txBox="1"/>
          <p:nvPr/>
        </p:nvSpPr>
        <p:spPr>
          <a:xfrm>
            <a:off x="2065663" y="3804345"/>
            <a:ext cx="8305719" cy="1015663"/>
          </a:xfrm>
          <a:prstGeom prst="rect">
            <a:avLst/>
          </a:prstGeom>
          <a:solidFill>
            <a:srgbClr val="FF99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6000" b="1" spc="50" dirty="0" smtClean="0">
                <a:ln w="11430">
                  <a:solidFill>
                    <a:srgbClr val="00FFFF"/>
                  </a:solidFill>
                </a:ln>
                <a:solidFill>
                  <a:srgbClr val="002060"/>
                </a:solidFill>
                <a:effectLst>
                  <a:glow rad="228600">
                    <a:schemeClr val="accent6">
                      <a:satMod val="175000"/>
                      <a:alpha val="40000"/>
                    </a:schemeClr>
                  </a:glow>
                </a:effectLst>
                <a:latin typeface="NikoshBAN" panose="02000000000000000000" pitchFamily="2" charset="0"/>
                <a:cs typeface="NikoshBAN" panose="02000000000000000000" pitchFamily="2" charset="0"/>
              </a:rPr>
              <a:t>লোক সংস্কৃতির ধারণা</a:t>
            </a:r>
            <a:endParaRPr lang="en-US" sz="6000" dirty="0">
              <a:ln w="11430">
                <a:solidFill>
                  <a:srgbClr val="00FFFF"/>
                </a:solidFill>
              </a:ln>
              <a:solidFill>
                <a:srgbClr val="002060"/>
              </a:solidFill>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3305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wdDnDiag">
          <a:fgClr>
            <a:srgbClr val="FF99FF"/>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1030514" y="1190172"/>
            <a:ext cx="4702629" cy="584775"/>
          </a:xfrm>
          <a:prstGeom prst="rect">
            <a:avLst/>
          </a:prstGeom>
          <a:solidFill>
            <a:schemeClr val="tx2">
              <a:lumMod val="75000"/>
            </a:schemeClr>
          </a:solidFill>
        </p:spPr>
        <p:txBody>
          <a:bodyPr wrap="square" rtlCol="0">
            <a:spAutoFit/>
          </a:bodyPr>
          <a:lstStyle/>
          <a:p>
            <a:r>
              <a:rPr lang="bn-IN" sz="3200" dirty="0" smtClean="0">
                <a:solidFill>
                  <a:schemeClr val="bg1"/>
                </a:solidFill>
                <a:latin typeface="NikoshBAN" panose="02000000000000000000" pitchFamily="2" charset="0"/>
                <a:cs typeface="NikoshBAN" panose="02000000000000000000" pitchFamily="2" charset="0"/>
              </a:rPr>
              <a:t>  এই পাঠ শেষে শিক্ষার্থীরা </a:t>
            </a:r>
            <a:r>
              <a:rPr lang="bn-IN" dirty="0" smtClean="0">
                <a:solidFill>
                  <a:schemeClr val="bg1"/>
                </a:solidFill>
                <a:latin typeface="NikoshBAN" panose="02000000000000000000" pitchFamily="2" charset="0"/>
                <a:cs typeface="NikoshBAN" panose="02000000000000000000" pitchFamily="2" charset="0"/>
              </a:rPr>
              <a:t>-</a:t>
            </a:r>
            <a:endParaRPr lang="en-US" dirty="0">
              <a:solidFill>
                <a:schemeClr val="bg1"/>
              </a:solidFill>
              <a:latin typeface="NikoshBAN" panose="02000000000000000000" pitchFamily="2" charset="0"/>
              <a:cs typeface="NikoshBAN" panose="02000000000000000000" pitchFamily="2" charset="0"/>
            </a:endParaRPr>
          </a:p>
        </p:txBody>
      </p:sp>
      <p:sp>
        <p:nvSpPr>
          <p:cNvPr id="3" name="Bevel 2"/>
          <p:cNvSpPr/>
          <p:nvPr/>
        </p:nvSpPr>
        <p:spPr>
          <a:xfrm>
            <a:off x="1190172" y="2496457"/>
            <a:ext cx="9681028" cy="1640114"/>
          </a:xfrm>
          <a:prstGeom prst="bevel">
            <a:avLst/>
          </a:prstGeom>
          <a:solidFill>
            <a:srgbClr val="FFFF00"/>
          </a:solidFill>
          <a:ln w="2857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chemeClr val="tx1"/>
                </a:solidFill>
                <a:latin typeface="NikoshBAN" panose="02000000000000000000" pitchFamily="2" charset="0"/>
                <a:cs typeface="NikoshBAN" panose="02000000000000000000" pitchFamily="2" charset="0"/>
              </a:rPr>
              <a:t>বাংলাদেশের লোক সংস্কৃতির ধারণা বর্ণণা করতে পারবে।</a:t>
            </a:r>
            <a:endParaRPr lang="en-US" sz="4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3757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Oval Callout 1"/>
          <p:cNvSpPr/>
          <p:nvPr/>
        </p:nvSpPr>
        <p:spPr>
          <a:xfrm>
            <a:off x="2946399" y="507999"/>
            <a:ext cx="8186058" cy="1799771"/>
          </a:xfrm>
          <a:prstGeom prst="wedgeEllipseCallou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4000" dirty="0" smtClean="0">
                <a:solidFill>
                  <a:schemeClr val="tx1"/>
                </a:solidFill>
                <a:latin typeface="NikoshBAN" panose="02000000000000000000" pitchFamily="2" charset="0"/>
                <a:cs typeface="NikoshBAN" panose="02000000000000000000" pitchFamily="2" charset="0"/>
              </a:rPr>
              <a:t>লোক সংস্কৃতি বলতে আমরা কি বুঝি</a:t>
            </a:r>
            <a:r>
              <a:rPr lang="bn-IN" sz="3600" dirty="0" smtClean="0">
                <a:solidFill>
                  <a:schemeClr val="tx1"/>
                </a:solidFill>
                <a:latin typeface="NikoshBAN" panose="02000000000000000000" pitchFamily="2" charset="0"/>
                <a:cs typeface="NikoshBAN" panose="02000000000000000000" pitchFamily="2" charset="0"/>
              </a:rPr>
              <a:t>?</a:t>
            </a:r>
            <a:endParaRPr lang="en-US" sz="3600" dirty="0">
              <a:solidFill>
                <a:schemeClr val="tx1"/>
              </a:solidFill>
              <a:latin typeface="NikoshBAN" panose="02000000000000000000" pitchFamily="2" charset="0"/>
              <a:cs typeface="NikoshBAN" panose="02000000000000000000" pitchFamily="2" charset="0"/>
            </a:endParaRPr>
          </a:p>
        </p:txBody>
      </p:sp>
      <p:sp>
        <p:nvSpPr>
          <p:cNvPr id="3" name="TextBox 2"/>
          <p:cNvSpPr txBox="1"/>
          <p:nvPr/>
        </p:nvSpPr>
        <p:spPr>
          <a:xfrm>
            <a:off x="1654628" y="2888343"/>
            <a:ext cx="9056914" cy="2862322"/>
          </a:xfrm>
          <a:prstGeom prst="rect">
            <a:avLst/>
          </a:prstGeom>
          <a:solidFill>
            <a:schemeClr val="bg1"/>
          </a:solidFill>
          <a:ln w="28575">
            <a:solidFill>
              <a:srgbClr val="92D050"/>
            </a:solidFill>
          </a:ln>
        </p:spPr>
        <p:txBody>
          <a:bodyPr wrap="square" rtlCol="0">
            <a:spAutoFit/>
          </a:bodyPr>
          <a:lstStyle/>
          <a:p>
            <a:r>
              <a:rPr lang="bn-IN" sz="3600" b="1" dirty="0" smtClean="0">
                <a:solidFill>
                  <a:srgbClr val="0070C0"/>
                </a:solidFill>
                <a:latin typeface="NikoshBAN" panose="02000000000000000000" pitchFamily="2" charset="0"/>
                <a:cs typeface="NikoshBAN" panose="02000000000000000000" pitchFamily="2" charset="0"/>
              </a:rPr>
              <a:t>লোক সংস্কৃতি বলতে আমরা বুঝি সাধারণ মানুষ ও তার কাজের সংস্কৃতি। অর্থাৎ লোক সমাজের সংস্কৃতি। </a:t>
            </a:r>
            <a:r>
              <a:rPr lang="bn-IN" sz="3600" dirty="0" smtClean="0">
                <a:latin typeface="NikoshBAN" panose="02000000000000000000" pitchFamily="2" charset="0"/>
                <a:cs typeface="NikoshBAN" panose="02000000000000000000" pitchFamily="2" charset="0"/>
              </a:rPr>
              <a:t>লোকসংস্কৃতির জন্ম সাধারণ মানুষের মুখে মুখে, তাদের চিন্তায় ও কর্মে। হাজার বছর ধরে এই সংস্কৃতি এক প্রজন্ম থেকে আরেক প্রজন্মে ছড়িয়ে পরতে থাকে।</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2466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lgConfetti">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3541483" y="1626305"/>
            <a:ext cx="4325257" cy="707886"/>
          </a:xfrm>
          <a:prstGeom prst="rect">
            <a:avLst/>
          </a:prstGeom>
          <a:solidFill>
            <a:schemeClr val="tx1"/>
          </a:solidFill>
          <a:ln w="28575">
            <a:solidFill>
              <a:schemeClr val="accent2">
                <a:lumMod val="50000"/>
              </a:schemeClr>
            </a:solidFill>
          </a:ln>
        </p:spPr>
        <p:txBody>
          <a:bodyPr wrap="square" rtlCol="0">
            <a:spAutoFit/>
          </a:bodyPr>
          <a:lstStyle/>
          <a:p>
            <a:pPr algn="ctr"/>
            <a:r>
              <a:rPr lang="bn-IN" sz="4000" dirty="0" smtClean="0">
                <a:solidFill>
                  <a:schemeClr val="bg1"/>
                </a:solidFill>
                <a:latin typeface="NikoshBAN" panose="02000000000000000000" pitchFamily="2" charset="0"/>
                <a:cs typeface="NikoshBAN" panose="02000000000000000000" pitchFamily="2" charset="0"/>
              </a:rPr>
              <a:t>একক কাজ</a:t>
            </a:r>
            <a:endParaRPr lang="en-US" sz="4000" dirty="0">
              <a:solidFill>
                <a:schemeClr val="bg1"/>
              </a:solidFill>
              <a:latin typeface="NikoshBAN" panose="02000000000000000000" pitchFamily="2" charset="0"/>
              <a:cs typeface="NikoshBAN" panose="02000000000000000000" pitchFamily="2" charset="0"/>
            </a:endParaRPr>
          </a:p>
        </p:txBody>
      </p:sp>
      <p:sp>
        <p:nvSpPr>
          <p:cNvPr id="3" name="TextBox 2"/>
          <p:cNvSpPr txBox="1"/>
          <p:nvPr/>
        </p:nvSpPr>
        <p:spPr>
          <a:xfrm>
            <a:off x="8331200" y="827314"/>
            <a:ext cx="2728686" cy="523220"/>
          </a:xfrm>
          <a:prstGeom prst="rect">
            <a:avLst/>
          </a:prstGeom>
          <a:solidFill>
            <a:schemeClr val="bg1"/>
          </a:solidFill>
          <a:ln w="28575">
            <a:solidFill>
              <a:schemeClr val="accent6"/>
            </a:solidFill>
          </a:ln>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সময়ঃ- ০৫ মিনিট </a:t>
            </a:r>
            <a:endParaRPr lang="en-US" sz="2800" dirty="0">
              <a:latin typeface="NikoshBAN" panose="02000000000000000000" pitchFamily="2" charset="0"/>
              <a:cs typeface="NikoshBAN" panose="02000000000000000000" pitchFamily="2" charset="0"/>
            </a:endParaRPr>
          </a:p>
        </p:txBody>
      </p:sp>
      <p:sp>
        <p:nvSpPr>
          <p:cNvPr id="4" name="TextBox 3"/>
          <p:cNvSpPr txBox="1"/>
          <p:nvPr/>
        </p:nvSpPr>
        <p:spPr>
          <a:xfrm>
            <a:off x="2133598" y="3439886"/>
            <a:ext cx="7141029" cy="830997"/>
          </a:xfrm>
          <a:prstGeom prst="rect">
            <a:avLst/>
          </a:prstGeom>
          <a:solidFill>
            <a:srgbClr val="00FFFF"/>
          </a:solidFill>
          <a:ln w="38100">
            <a:solidFill>
              <a:srgbClr val="FFFF00"/>
            </a:solidFill>
          </a:ln>
        </p:spPr>
        <p:txBody>
          <a:bodyPr wrap="square" rtlCol="0">
            <a:spAutoFit/>
          </a:bodyPr>
          <a:lstStyle/>
          <a:p>
            <a:pPr marL="1371600" lvl="1" indent="-914400" algn="ctr">
              <a:buFont typeface="Wingdings" panose="05000000000000000000" pitchFamily="2" charset="2"/>
              <a:buChar char="Ø"/>
            </a:pPr>
            <a:r>
              <a:rPr lang="bn-IN" sz="4800" b="1" dirty="0" smtClean="0">
                <a:latin typeface="NikoshBAN" panose="02000000000000000000" pitchFamily="2" charset="0"/>
                <a:cs typeface="NikoshBAN" panose="02000000000000000000" pitchFamily="2" charset="0"/>
              </a:rPr>
              <a:t>লোকসংস্কৃতি</a:t>
            </a:r>
            <a:r>
              <a:rPr lang="bn-IN" sz="4000" b="1" dirty="0" smtClean="0">
                <a:latin typeface="NikoshBAN" panose="02000000000000000000" pitchFamily="2" charset="0"/>
                <a:cs typeface="NikoshBAN" panose="02000000000000000000" pitchFamily="2" charset="0"/>
              </a:rPr>
              <a:t> </a:t>
            </a:r>
            <a:r>
              <a:rPr lang="bn-IN" sz="4800" b="1" dirty="0" smtClean="0">
                <a:latin typeface="NikoshBAN" panose="02000000000000000000" pitchFamily="2" charset="0"/>
                <a:cs typeface="NikoshBAN" panose="02000000000000000000" pitchFamily="2" charset="0"/>
              </a:rPr>
              <a:t>কাকে বলে?</a:t>
            </a:r>
            <a:endParaRPr lang="en-US" sz="4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8568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strVal val="#ppt_w*0.70"/>
                                          </p:val>
                                        </p:tav>
                                        <p:tav tm="100000">
                                          <p:val>
                                            <p:strVal val="#ppt_w"/>
                                          </p:val>
                                        </p:tav>
                                      </p:tavLst>
                                    </p:anim>
                                    <p:anim calcmode="lin" valueType="num">
                                      <p:cBhvr>
                                        <p:cTn id="31" dur="1000" fill="hold"/>
                                        <p:tgtEl>
                                          <p:spTgt spid="4"/>
                                        </p:tgtEl>
                                        <p:attrNameLst>
                                          <p:attrName>ppt_h</p:attrName>
                                        </p:attrNameLst>
                                      </p:cBhvr>
                                      <p:tavLst>
                                        <p:tav tm="0">
                                          <p:val>
                                            <p:strVal val="#ppt_h"/>
                                          </p:val>
                                        </p:tav>
                                        <p:tav tm="100000">
                                          <p:val>
                                            <p:strVal val="#ppt_h"/>
                                          </p:val>
                                        </p:tav>
                                      </p:tavLst>
                                    </p:anim>
                                    <p:animEffect transition="in" filter="fade">
                                      <p:cBhvr>
                                        <p:cTn id="3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diagBrick">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719137"/>
            <a:ext cx="4760688" cy="2645343"/>
          </a:xfrm>
          <a:prstGeom prst="rect">
            <a:avLst/>
          </a:prstGeom>
          <a:solidFill>
            <a:srgbClr val="FFFFFF">
              <a:shade val="85000"/>
            </a:srgbClr>
          </a:solidFill>
          <a:ln w="88900" cap="sq">
            <a:solidFill>
              <a:schemeClr val="accent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6570" y="719137"/>
            <a:ext cx="4760687" cy="2645343"/>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3048001" y="3740728"/>
            <a:ext cx="6137564" cy="646331"/>
          </a:xfrm>
          <a:prstGeom prst="rect">
            <a:avLst/>
          </a:prstGeom>
          <a:solidFill>
            <a:schemeClr val="accent4">
              <a:lumMod val="60000"/>
              <a:lumOff val="40000"/>
            </a:schemeClr>
          </a:solidFill>
        </p:spPr>
        <p:txBody>
          <a:bodyPr wrap="square" rtlCol="0">
            <a:spAutoFit/>
          </a:bodyPr>
          <a:lstStyle/>
          <a:p>
            <a:r>
              <a:rPr lang="bn-IN" sz="3600" dirty="0" smtClean="0">
                <a:latin typeface="NikoshBAN" panose="02000000000000000000" pitchFamily="2" charset="0"/>
                <a:cs typeface="NikoshBAN" panose="02000000000000000000" pitchFamily="2" charset="0"/>
              </a:rPr>
              <a:t>এই ছবিগুলোতে আমরা কি দেখতে পাচ্ছি?</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3048001" y="3768746"/>
            <a:ext cx="6137564" cy="646331"/>
          </a:xfrm>
          <a:prstGeom prst="rect">
            <a:avLst/>
          </a:prstGeom>
          <a:solidFill>
            <a:schemeClr val="accent4">
              <a:lumMod val="60000"/>
              <a:lumOff val="40000"/>
            </a:schemeClr>
          </a:solid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ভুত প্রেতের প্রতিচ্ছবি</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277092" y="3740728"/>
            <a:ext cx="11679382" cy="3046988"/>
          </a:xfrm>
          <a:prstGeom prst="rect">
            <a:avLst/>
          </a:prstGeom>
          <a:solidFill>
            <a:srgbClr val="00FFFF"/>
          </a:solidFill>
        </p:spPr>
        <p:txBody>
          <a:bodyPr wrap="square" rtlCol="0">
            <a:spAutoFit/>
          </a:bodyPr>
          <a:lstStyle/>
          <a:p>
            <a:r>
              <a:rPr lang="en-US" sz="3200" dirty="0" err="1" smtClean="0">
                <a:latin typeface="NikoshBAN" panose="02000000000000000000" pitchFamily="2" charset="0"/>
                <a:cs typeface="NikoshBAN" panose="02000000000000000000" pitchFamily="2" charset="0"/>
              </a:rPr>
              <a:t>লোক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ভুতের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ভয়ের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অস্তিত্ব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অনেক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a:t>
            </a:r>
            <a:r>
              <a:rPr lang="bn-IN" sz="3200" dirty="0" smtClean="0">
                <a:latin typeface="NikoshBAN" panose="02000000000000000000" pitchFamily="2" charset="0"/>
                <a:cs typeface="NikoshBAN" panose="02000000000000000000" pitchFamily="2" charset="0"/>
              </a:rPr>
              <a:t>তন। </a:t>
            </a:r>
            <a:r>
              <a:rPr lang="en-US" sz="3200" dirty="0" err="1" smtClean="0">
                <a:latin typeface="NikoshBAN" panose="02000000000000000000" pitchFamily="2" charset="0"/>
                <a:cs typeface="NikoshBAN" panose="02000000000000000000" pitchFamily="2" charset="0"/>
              </a:rPr>
              <a:t>যদিও</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বৈজ্ঞানিকভাবে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বিচার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ভুত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বলতে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কিছু</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নেই</a:t>
            </a:r>
            <a:r>
              <a:rPr lang="en-US"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কিন্তু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লোকসমাজে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ভুত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থাকার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ব্যাপারে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গভীর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বিশ্বাস</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রয়েছে</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মানুষ</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গেলেও</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আত্মা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অমর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ধারণা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থেকে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ভুত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থাকার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ব্যাপারে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বিশ্বাস</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সৃষ্টি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হয়েছে</a:t>
            </a:r>
            <a:r>
              <a:rPr lang="en-US"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মানুষ</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অনেক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ভুতের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কথা</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কল্পনা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করেছে</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মামদো</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ভুত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প্যাঁ</a:t>
            </a:r>
            <a:r>
              <a:rPr lang="bn-IN" sz="3200" dirty="0" smtClean="0">
                <a:latin typeface="NikoshBAN" panose="02000000000000000000" pitchFamily="2" charset="0"/>
                <a:cs typeface="NikoshBAN" panose="02000000000000000000" pitchFamily="2" charset="0"/>
              </a:rPr>
              <a:t>চাপেঁচি, শাঁখচুন্নি, পেতনি ইত্যাদি। এই লোকবিশ্বাস অনুযায়ী এই সব ভুত তাড়াতে ঝাড়ফুক, হলুদ পোড়া, মরিচ পোড়া ইত্যাদি প্রয়োগ করে।</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3850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ou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513</Words>
  <Application>Microsoft Office PowerPoint</Application>
  <PresentationFormat>Widescreen</PresentationFormat>
  <Paragraphs>66</Paragraphs>
  <Slides>18</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Nikosh</vt:lpstr>
      <vt:lpstr>NikoshBAN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Asif Knight Sani</dc:creator>
  <cp:lastModifiedBy>Asif Knight Sani</cp:lastModifiedBy>
  <cp:revision>71</cp:revision>
  <dcterms:created xsi:type="dcterms:W3CDTF">2020-08-24T09:51:25Z</dcterms:created>
  <dcterms:modified xsi:type="dcterms:W3CDTF">2020-09-02T03:37:13Z</dcterms:modified>
</cp:coreProperties>
</file>