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4" r:id="rId2"/>
    <p:sldId id="295" r:id="rId3"/>
    <p:sldId id="297" r:id="rId4"/>
    <p:sldId id="298" r:id="rId5"/>
    <p:sldId id="284" r:id="rId6"/>
    <p:sldId id="257" r:id="rId7"/>
    <p:sldId id="299" r:id="rId8"/>
    <p:sldId id="288" r:id="rId9"/>
    <p:sldId id="285" r:id="rId10"/>
    <p:sldId id="260" r:id="rId11"/>
    <p:sldId id="287" r:id="rId12"/>
    <p:sldId id="286" r:id="rId13"/>
    <p:sldId id="262" r:id="rId14"/>
    <p:sldId id="289" r:id="rId15"/>
    <p:sldId id="291" r:id="rId16"/>
    <p:sldId id="290" r:id="rId17"/>
    <p:sldId id="263" r:id="rId18"/>
    <p:sldId id="282" r:id="rId19"/>
    <p:sldId id="271" r:id="rId20"/>
    <p:sldId id="264" r:id="rId21"/>
    <p:sldId id="292" r:id="rId22"/>
    <p:sldId id="293" r:id="rId23"/>
    <p:sldId id="272" r:id="rId24"/>
    <p:sldId id="273" r:id="rId25"/>
    <p:sldId id="274" r:id="rId26"/>
    <p:sldId id="275" r:id="rId27"/>
    <p:sldId id="30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8E0000"/>
    <a:srgbClr val="83E85A"/>
    <a:srgbClr val="00DE64"/>
    <a:srgbClr val="C5F4B2"/>
    <a:srgbClr val="A9EF8D"/>
    <a:srgbClr val="FFE285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52" autoAdjust="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111F7-184A-4461-838E-02559D8A2EA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BC87A-44A2-4D1B-9D03-1DD5784E5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51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BC87A-44A2-4D1B-9D03-1DD5784E5E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2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BC87A-44A2-4D1B-9D03-1DD5784E5E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45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BC87A-44A2-4D1B-9D03-1DD5784E5E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4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0139082" y="6356350"/>
            <a:ext cx="45719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4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1CC7-884F-40AE-B2DC-6AC28A30C32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4297C-1999-4E52-8A9D-EEDE25AE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8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1CC7-884F-40AE-B2DC-6AC28A30C32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4297C-1999-4E52-8A9D-EEDE25AE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4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1CC7-884F-40AE-B2DC-6AC28A30C32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4297C-1999-4E52-8A9D-EEDE25AE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2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1CC7-884F-40AE-B2DC-6AC28A30C32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4297C-1999-4E52-8A9D-EEDE25AE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3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1CC7-884F-40AE-B2DC-6AC28A30C32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4297C-1999-4E52-8A9D-EEDE25AE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2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1CC7-884F-40AE-B2DC-6AC28A30C32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4297C-1999-4E52-8A9D-EEDE25AE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5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1CC7-884F-40AE-B2DC-6AC28A30C32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4297C-1999-4E52-8A9D-EEDE25AE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5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1CC7-884F-40AE-B2DC-6AC28A30C32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4297C-1999-4E52-8A9D-EEDE25AE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3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1CC7-884F-40AE-B2DC-6AC28A30C32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4297C-1999-4E52-8A9D-EEDE25AE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1CC7-884F-40AE-B2DC-6AC28A30C32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B4297C-1999-4E52-8A9D-EEDE25AEF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0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3B226E00-EDEF-4EA2-90B4-8CE774BB82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7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F19965-FD4F-4579-911D-89108975A820}"/>
              </a:ext>
            </a:extLst>
          </p:cNvPr>
          <p:cNvSpPr txBox="1"/>
          <p:nvPr userDrawn="1"/>
        </p:nvSpPr>
        <p:spPr>
          <a:xfrm>
            <a:off x="375502" y="6192942"/>
            <a:ext cx="1734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Monotype Corsiva" panose="03010101010201010101" pitchFamily="66" charset="0"/>
                <a:cs typeface="NikoshBAN" panose="02000000000000000000" pitchFamily="2" charset="0"/>
              </a:rPr>
              <a:t>Dilara Khanom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0320AF-E9CC-40A2-8B55-833F5E9DDA78}"/>
              </a:ext>
            </a:extLst>
          </p:cNvPr>
          <p:cNvSpPr/>
          <p:nvPr userDrawn="1"/>
        </p:nvSpPr>
        <p:spPr>
          <a:xfrm>
            <a:off x="339634" y="331924"/>
            <a:ext cx="11495314" cy="6186442"/>
          </a:xfrm>
          <a:prstGeom prst="rect">
            <a:avLst/>
          </a:prstGeom>
          <a:noFill/>
          <a:ln w="9525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円/楕円 12">
            <a:extLst>
              <a:ext uri="{FF2B5EF4-FFF2-40B4-BE49-F238E27FC236}">
                <a16:creationId xmlns:a16="http://schemas.microsoft.com/office/drawing/2014/main" id="{07F32699-23FF-48A4-861C-43E5CC89B3C8}"/>
              </a:ext>
            </a:extLst>
          </p:cNvPr>
          <p:cNvSpPr/>
          <p:nvPr userDrawn="1"/>
        </p:nvSpPr>
        <p:spPr>
          <a:xfrm>
            <a:off x="1330128" y="852659"/>
            <a:ext cx="410339" cy="4348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13">
            <a:extLst>
              <a:ext uri="{FF2B5EF4-FFF2-40B4-BE49-F238E27FC236}">
                <a16:creationId xmlns:a16="http://schemas.microsoft.com/office/drawing/2014/main" id="{F3FEE5D8-EC06-4952-BE60-073F5575FA4F}"/>
              </a:ext>
            </a:extLst>
          </p:cNvPr>
          <p:cNvSpPr/>
          <p:nvPr userDrawn="1"/>
        </p:nvSpPr>
        <p:spPr>
          <a:xfrm>
            <a:off x="47390" y="0"/>
            <a:ext cx="992843" cy="689317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17">
            <a:extLst>
              <a:ext uri="{FF2B5EF4-FFF2-40B4-BE49-F238E27FC236}">
                <a16:creationId xmlns:a16="http://schemas.microsoft.com/office/drawing/2014/main" id="{DD956CAB-9F11-494C-8CA6-7540FB313514}"/>
              </a:ext>
            </a:extLst>
          </p:cNvPr>
          <p:cNvSpPr/>
          <p:nvPr userDrawn="1"/>
        </p:nvSpPr>
        <p:spPr>
          <a:xfrm>
            <a:off x="622524" y="689317"/>
            <a:ext cx="620237" cy="5760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8">
            <a:extLst>
              <a:ext uri="{FF2B5EF4-FFF2-40B4-BE49-F238E27FC236}">
                <a16:creationId xmlns:a16="http://schemas.microsoft.com/office/drawing/2014/main" id="{23DC3806-22CD-42D0-9268-C810C189010A}"/>
              </a:ext>
            </a:extLst>
          </p:cNvPr>
          <p:cNvSpPr/>
          <p:nvPr userDrawn="1"/>
        </p:nvSpPr>
        <p:spPr>
          <a:xfrm>
            <a:off x="1101455" y="81671"/>
            <a:ext cx="702608" cy="6893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20">
            <a:extLst>
              <a:ext uri="{FF2B5EF4-FFF2-40B4-BE49-F238E27FC236}">
                <a16:creationId xmlns:a16="http://schemas.microsoft.com/office/drawing/2014/main" id="{2F8C2799-E770-4440-A6A6-A6A09C52C261}"/>
              </a:ext>
            </a:extLst>
          </p:cNvPr>
          <p:cNvSpPr/>
          <p:nvPr userDrawn="1"/>
        </p:nvSpPr>
        <p:spPr>
          <a:xfrm>
            <a:off x="10948366" y="5776401"/>
            <a:ext cx="495289" cy="481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22">
            <a:extLst>
              <a:ext uri="{FF2B5EF4-FFF2-40B4-BE49-F238E27FC236}">
                <a16:creationId xmlns:a16="http://schemas.microsoft.com/office/drawing/2014/main" id="{12DAD1E8-21EB-4F61-A021-ADDA953905A3}"/>
              </a:ext>
            </a:extLst>
          </p:cNvPr>
          <p:cNvSpPr/>
          <p:nvPr userDrawn="1"/>
        </p:nvSpPr>
        <p:spPr>
          <a:xfrm>
            <a:off x="11480871" y="6028216"/>
            <a:ext cx="742935" cy="66800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4" name="円/楕円 19">
            <a:extLst>
              <a:ext uri="{FF2B5EF4-FFF2-40B4-BE49-F238E27FC236}">
                <a16:creationId xmlns:a16="http://schemas.microsoft.com/office/drawing/2014/main" id="{773F04EF-6C1F-47B5-837A-4256920BCEDE}"/>
              </a:ext>
            </a:extLst>
          </p:cNvPr>
          <p:cNvSpPr/>
          <p:nvPr userDrawn="1"/>
        </p:nvSpPr>
        <p:spPr>
          <a:xfrm>
            <a:off x="10779754" y="6287861"/>
            <a:ext cx="640406" cy="470920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2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D4820F7-AE41-4ED4-8E67-4026E2E26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13" t="17980" b="5911"/>
          <a:stretch/>
        </p:blipFill>
        <p:spPr>
          <a:xfrm>
            <a:off x="457200" y="400050"/>
            <a:ext cx="11268321" cy="60579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C3A4C9C-5F42-4C21-B21F-5974E53288E9}"/>
              </a:ext>
            </a:extLst>
          </p:cNvPr>
          <p:cNvSpPr/>
          <p:nvPr/>
        </p:nvSpPr>
        <p:spPr>
          <a:xfrm>
            <a:off x="2867612" y="483210"/>
            <a:ext cx="5786651" cy="5785068"/>
          </a:xfrm>
          <a:prstGeom prst="ellipse">
            <a:avLst/>
          </a:prstGeom>
          <a:gradFill flip="none" rotWithShape="1">
            <a:gsLst>
              <a:gs pos="77000">
                <a:srgbClr val="005828"/>
              </a:gs>
              <a:gs pos="48664">
                <a:srgbClr val="00220F"/>
              </a:gs>
              <a:gs pos="31000">
                <a:schemeClr val="tx1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49E254-5641-447A-A1AD-567B33B85D6F}"/>
              </a:ext>
            </a:extLst>
          </p:cNvPr>
          <p:cNvSpPr txBox="1"/>
          <p:nvPr/>
        </p:nvSpPr>
        <p:spPr>
          <a:xfrm>
            <a:off x="3389979" y="1436752"/>
            <a:ext cx="47419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7D53EC-C9C3-4C02-A5E9-2AEC16002274}"/>
              </a:ext>
            </a:extLst>
          </p:cNvPr>
          <p:cNvSpPr/>
          <p:nvPr/>
        </p:nvSpPr>
        <p:spPr>
          <a:xfrm>
            <a:off x="4567341" y="3426906"/>
            <a:ext cx="238719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ECE04A7-3686-4A56-B1F3-AB974F41C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7" y="476910"/>
            <a:ext cx="6370320" cy="5897880"/>
          </a:xfrm>
          <a:prstGeom prst="ellipse">
            <a:avLst/>
          </a:prstGeom>
          <a:solidFill>
            <a:srgbClr val="00B050"/>
          </a:solidFill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0594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128" t="13202" r="14101" b="32074"/>
          <a:stretch/>
        </p:blipFill>
        <p:spPr>
          <a:xfrm>
            <a:off x="7082688" y="881166"/>
            <a:ext cx="2764240" cy="646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69B2DE-11AF-4EC9-9D4C-37C6F93711A2}"/>
              </a:ext>
            </a:extLst>
          </p:cNvPr>
          <p:cNvSpPr txBox="1"/>
          <p:nvPr/>
        </p:nvSpPr>
        <p:spPr>
          <a:xfrm>
            <a:off x="2640926" y="975591"/>
            <a:ext cx="2468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4341D79-70D2-423E-9641-4DD71AEA6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92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0070" y="669371"/>
            <a:ext cx="1180853" cy="1245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19E01-81E4-44A5-AB51-906C2EB9A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449" y="2017848"/>
            <a:ext cx="9857101" cy="42137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39E239-DA04-4479-B279-6CEA2BC94332}"/>
              </a:ext>
            </a:extLst>
          </p:cNvPr>
          <p:cNvSpPr txBox="1"/>
          <p:nvPr/>
        </p:nvSpPr>
        <p:spPr>
          <a:xfrm>
            <a:off x="1420070" y="2249299"/>
            <a:ext cx="425720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0254" y="393304"/>
            <a:ext cx="3579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5087" y="5272674"/>
            <a:ext cx="9166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সঠিক নিয়মে হাত পরিষ্কার করতে হবে।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হাত জীবাণুমুক্ত রাখার মাধ্যমে আমরা সুস্থ থাকতে পারি।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39" y="1039635"/>
            <a:ext cx="9166256" cy="4020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2B945-8796-4DE1-818B-80C4F84B2B2D}"/>
              </a:ext>
            </a:extLst>
          </p:cNvPr>
          <p:cNvCxnSpPr>
            <a:cxnSpLocks/>
          </p:cNvCxnSpPr>
          <p:nvPr/>
        </p:nvCxnSpPr>
        <p:spPr>
          <a:xfrm flipV="1">
            <a:off x="381000" y="5272674"/>
            <a:ext cx="11430000" cy="34092"/>
          </a:xfrm>
          <a:prstGeom prst="line">
            <a:avLst/>
          </a:prstGeom>
          <a:ln w="13652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32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671" y="2501516"/>
            <a:ext cx="3849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গ্রহণ করে শরীরের রোগ প্রতিরোধ ক্ষমতা বৃদ্ধি করে আমরা সুস্থ থাকতে পারি।।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6183554" y="382984"/>
            <a:ext cx="4326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5D6150-621A-4AF3-B9F0-0A5C9C0B3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717" y="1270413"/>
            <a:ext cx="6506499" cy="5071394"/>
          </a:xfrm>
          <a:prstGeom prst="ellipse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8EAD8B-791C-496B-9F84-C9AADDC44158}"/>
              </a:ext>
            </a:extLst>
          </p:cNvPr>
          <p:cNvCxnSpPr/>
          <p:nvPr/>
        </p:nvCxnSpPr>
        <p:spPr>
          <a:xfrm flipH="1">
            <a:off x="4767416" y="326268"/>
            <a:ext cx="76200" cy="6205464"/>
          </a:xfrm>
          <a:prstGeom prst="line">
            <a:avLst/>
          </a:prstGeom>
          <a:ln w="1143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40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4396" y="475358"/>
            <a:ext cx="522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ছবিতে কি দেখতে পাচ্ছ?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044" y="4272624"/>
            <a:ext cx="4393989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/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2736" y="4165530"/>
            <a:ext cx="3727976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/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640" y="5274099"/>
            <a:ext cx="11420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পানির মাধ্যমে নানা রকম সংক্রামক রোগ ছড়ায়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1183244"/>
            <a:ext cx="4785359" cy="2951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1183244"/>
            <a:ext cx="4966113" cy="2951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4A884F-3BD9-456A-87C3-3BC57DF77F41}"/>
              </a:ext>
            </a:extLst>
          </p:cNvPr>
          <p:cNvCxnSpPr>
            <a:cxnSpLocks/>
          </p:cNvCxnSpPr>
          <p:nvPr/>
        </p:nvCxnSpPr>
        <p:spPr>
          <a:xfrm flipV="1">
            <a:off x="381000" y="5022510"/>
            <a:ext cx="11430000" cy="34092"/>
          </a:xfrm>
          <a:prstGeom prst="line">
            <a:avLst/>
          </a:prstGeom>
          <a:ln w="13652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02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8038" y="408696"/>
            <a:ext cx="3579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6105" y="4085899"/>
            <a:ext cx="4200525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সংগ্রহ করছে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2460" y="4085898"/>
            <a:ext cx="3913435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পান করছে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1" y="1072073"/>
            <a:ext cx="4906543" cy="2929249"/>
          </a:xfrm>
          <a:prstGeom prst="round2DiagRect">
            <a:avLst>
              <a:gd name="adj1" fmla="val 50000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67" y="1053963"/>
            <a:ext cx="4876800" cy="2929250"/>
          </a:xfrm>
          <a:prstGeom prst="round2DiagRect">
            <a:avLst>
              <a:gd name="adj1" fmla="val 50000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7D8549-C1FA-47A2-819D-27019DD37531}"/>
              </a:ext>
            </a:extLst>
          </p:cNvPr>
          <p:cNvCxnSpPr>
            <a:cxnSpLocks/>
          </p:cNvCxnSpPr>
          <p:nvPr/>
        </p:nvCxnSpPr>
        <p:spPr>
          <a:xfrm flipV="1">
            <a:off x="381000" y="4780910"/>
            <a:ext cx="11430000" cy="34092"/>
          </a:xfrm>
          <a:prstGeom prst="line">
            <a:avLst/>
          </a:prstGeom>
          <a:ln w="13652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78077" y="4863682"/>
            <a:ext cx="9786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সুস্থ থাকার জন্য প্রচুর পরিমানে নিরাপদ পানি করতে হবে।তাছাড়া দৈনন্দিন নানা কাজে নিরাপদ পানি ব্যবহার করে আমারা সংক্রামক রোগ প্রতিরোধ করতে পারি।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2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98034" y="464691"/>
            <a:ext cx="3950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621" y="5007372"/>
            <a:ext cx="11127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হাচি-কাশির সময় টিস্যু,রুমাল বা হাত দিয়ে মুখ ঢেকে রেখে আমরা সংক্রামক রোগ প্রতিরোধ করতে পারি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4" y="1207207"/>
            <a:ext cx="5290185" cy="3486150"/>
          </a:xfrm>
          <a:prstGeom prst="snip2DiagRect">
            <a:avLst>
              <a:gd name="adj1" fmla="val 19461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21" y="1207208"/>
            <a:ext cx="5164140" cy="3486149"/>
          </a:xfrm>
          <a:prstGeom prst="snip2DiagRect">
            <a:avLst>
              <a:gd name="adj1" fmla="val 0"/>
              <a:gd name="adj2" fmla="val 18191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ED418C-7E74-454A-B1E7-EFC8E8086A0B}"/>
              </a:ext>
            </a:extLst>
          </p:cNvPr>
          <p:cNvCxnSpPr>
            <a:cxnSpLocks/>
          </p:cNvCxnSpPr>
          <p:nvPr/>
        </p:nvCxnSpPr>
        <p:spPr>
          <a:xfrm flipV="1">
            <a:off x="381000" y="4780910"/>
            <a:ext cx="11430000" cy="34092"/>
          </a:xfrm>
          <a:prstGeom prst="line">
            <a:avLst/>
          </a:prstGeom>
          <a:ln w="13652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93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92772" y="404186"/>
            <a:ext cx="3950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622" y="5103674"/>
            <a:ext cx="11093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চারপাশের পরিবেশ পরিষ্কার-পরিচ্ছন্ন রেখে এবং ঘরে পর্যাপ্ত আলোবাতাসের ব্যবস্থা করে আমরা সংক্রামক রোগ প্রতিরোধ করতে পারি।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1" y="1325880"/>
            <a:ext cx="5303520" cy="3474720"/>
          </a:xfrm>
          <a:prstGeom prst="round2DiagRect">
            <a:avLst>
              <a:gd name="adj1" fmla="val 48501"/>
              <a:gd name="adj2" fmla="val 0"/>
            </a:avLst>
          </a:prstGeom>
          <a:ln w="381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22" y="1325881"/>
            <a:ext cx="5226017" cy="3440626"/>
          </a:xfrm>
          <a:prstGeom prst="round2DiagRect">
            <a:avLst>
              <a:gd name="adj1" fmla="val 42717"/>
              <a:gd name="adj2" fmla="val 0"/>
            </a:avLst>
          </a:prstGeom>
          <a:ln w="381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BD6BC9-750D-4716-9B2E-D167393E77D2}"/>
              </a:ext>
            </a:extLst>
          </p:cNvPr>
          <p:cNvCxnSpPr>
            <a:cxnSpLocks/>
          </p:cNvCxnSpPr>
          <p:nvPr/>
        </p:nvCxnSpPr>
        <p:spPr>
          <a:xfrm flipV="1">
            <a:off x="381000" y="4992548"/>
            <a:ext cx="11430000" cy="34092"/>
          </a:xfrm>
          <a:prstGeom prst="line">
            <a:avLst/>
          </a:prstGeom>
          <a:ln w="13652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62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44142" y="5022205"/>
            <a:ext cx="10546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আশেপাশে পানি জমতে পারে এমন আবর্জনা যেমন-কৌটা,টায়ার,ফুলের টব ইত্যাদি পরিষ্কার হবে।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3340" y="376248"/>
            <a:ext cx="3950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95" y="1166768"/>
            <a:ext cx="5261745" cy="3405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166768"/>
            <a:ext cx="5399905" cy="3405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949984" y="5145315"/>
            <a:ext cx="911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কারণ,এখানে জমে থাকা পানিতে ডেঙ্গু এবং ম্যালেরিয়া রোগের বাহক মশা ডিম পাড়ে।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5A00BD-B945-42BB-B077-8883146C5786}"/>
              </a:ext>
            </a:extLst>
          </p:cNvPr>
          <p:cNvCxnSpPr>
            <a:cxnSpLocks/>
          </p:cNvCxnSpPr>
          <p:nvPr/>
        </p:nvCxnSpPr>
        <p:spPr>
          <a:xfrm flipV="1">
            <a:off x="381000" y="4898641"/>
            <a:ext cx="11430000" cy="34092"/>
          </a:xfrm>
          <a:prstGeom prst="line">
            <a:avLst/>
          </a:prstGeom>
          <a:ln w="13652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92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0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84956" y="5238545"/>
            <a:ext cx="8133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টিকা নিয়ে এবং অস্বাস্স্থ্যকর খাবার পরিহার করেও আমরা রোগমুক্ত থাকতে পারি।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93237" y="419126"/>
            <a:ext cx="3950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18" y="1138694"/>
            <a:ext cx="5461401" cy="3756172"/>
          </a:xfrm>
          <a:prstGeom prst="roundRect">
            <a:avLst>
              <a:gd name="adj" fmla="val 20025"/>
            </a:avLst>
          </a:prstGeom>
          <a:solidFill>
            <a:srgbClr val="FFFFFF"/>
          </a:solidFill>
          <a:ln w="28575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35" y="1138693"/>
            <a:ext cx="5288280" cy="3756173"/>
          </a:xfrm>
          <a:prstGeom prst="roundRect">
            <a:avLst>
              <a:gd name="adj" fmla="val 17517"/>
            </a:avLst>
          </a:prstGeom>
          <a:solidFill>
            <a:srgbClr val="FFFFFF"/>
          </a:solidFill>
          <a:ln w="28575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22F7C3-B30C-4EDF-9AB1-DFEBB3739D92}"/>
              </a:ext>
            </a:extLst>
          </p:cNvPr>
          <p:cNvCxnSpPr>
            <a:cxnSpLocks/>
          </p:cNvCxnSpPr>
          <p:nvPr/>
        </p:nvCxnSpPr>
        <p:spPr>
          <a:xfrm flipV="1">
            <a:off x="381000" y="5052527"/>
            <a:ext cx="11430000" cy="34092"/>
          </a:xfrm>
          <a:prstGeom prst="line">
            <a:avLst/>
          </a:prstGeom>
          <a:ln w="13652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13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0989" y="493876"/>
            <a:ext cx="255392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/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1206" y="1388040"/>
            <a:ext cx="9294434" cy="107721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ছকের মতো খাতায় একটি ছক তৈরি করে সংক্রামক রোগ প্রতিকারে আমরা কী কী করতে পারি তার একটি তালিকা তৈরি করো।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11BB8BC4-462F-42AE-8FDF-6C3749C67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89057"/>
              </p:ext>
            </p:extLst>
          </p:nvPr>
        </p:nvGraphicFramePr>
        <p:xfrm>
          <a:off x="1949157" y="2681200"/>
          <a:ext cx="8286223" cy="3084816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8286223">
                  <a:extLst>
                    <a:ext uri="{9D8B030D-6E8A-4147-A177-3AD203B41FA5}">
                      <a16:colId xmlns:a16="http://schemas.microsoft.com/office/drawing/2014/main" val="2771650898"/>
                    </a:ext>
                  </a:extLst>
                </a:gridCol>
              </a:tblGrid>
              <a:tr h="611184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সংক্রামক</a:t>
                      </a:r>
                      <a:r>
                        <a:rPr lang="bn-IN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রোগ প্রতিকারে আমরা কী করতে পারি?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046179"/>
                  </a:ext>
                </a:extLst>
              </a:tr>
              <a:tr h="61118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734330"/>
                  </a:ext>
                </a:extLst>
              </a:tr>
              <a:tr h="61118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386931"/>
                  </a:ext>
                </a:extLst>
              </a:tr>
              <a:tr h="61118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007003"/>
                  </a:ext>
                </a:extLst>
              </a:tr>
              <a:tr h="61118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319907"/>
                  </a:ext>
                </a:extLst>
              </a:tr>
            </a:tbl>
          </a:graphicData>
        </a:graphic>
      </p:graphicFrame>
      <p:pic>
        <p:nvPicPr>
          <p:cNvPr id="6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1" y="4822724"/>
            <a:ext cx="11709779" cy="183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46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B595EABF-AB45-498C-9B05-7711AFC474AC}"/>
              </a:ext>
            </a:extLst>
          </p:cNvPr>
          <p:cNvSpPr/>
          <p:nvPr/>
        </p:nvSpPr>
        <p:spPr>
          <a:xfrm>
            <a:off x="630492" y="1150374"/>
            <a:ext cx="6009969" cy="4446633"/>
          </a:xfrm>
          <a:prstGeom prst="parallelogram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678" b="-260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87B644-8689-4C97-96AB-5955F1604206}"/>
              </a:ext>
            </a:extLst>
          </p:cNvPr>
          <p:cNvSpPr/>
          <p:nvPr/>
        </p:nvSpPr>
        <p:spPr>
          <a:xfrm>
            <a:off x="705465" y="5552760"/>
            <a:ext cx="4737927" cy="1017641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ECA9C4-C4DD-41FB-AF54-A241494DD7E8}"/>
              </a:ext>
            </a:extLst>
          </p:cNvPr>
          <p:cNvSpPr/>
          <p:nvPr/>
        </p:nvSpPr>
        <p:spPr>
          <a:xfrm>
            <a:off x="1906840" y="376077"/>
            <a:ext cx="4995403" cy="884916"/>
          </a:xfrm>
          <a:prstGeom prst="rect">
            <a:avLst/>
          </a:prstGeom>
          <a:solidFill>
            <a:srgbClr val="660033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CE1E320-5A94-4066-AC86-6B18493AA7AE}"/>
              </a:ext>
            </a:extLst>
          </p:cNvPr>
          <p:cNvSpPr/>
          <p:nvPr/>
        </p:nvSpPr>
        <p:spPr>
          <a:xfrm flipV="1">
            <a:off x="4057957" y="5552760"/>
            <a:ext cx="836359" cy="929153"/>
          </a:xfrm>
          <a:prstGeom prst="triangle">
            <a:avLst>
              <a:gd name="adj" fmla="val 5132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9F36695-52D8-488C-B2BC-F0B3F9E77BFF}"/>
              </a:ext>
            </a:extLst>
          </p:cNvPr>
          <p:cNvSpPr/>
          <p:nvPr/>
        </p:nvSpPr>
        <p:spPr>
          <a:xfrm>
            <a:off x="1906840" y="287599"/>
            <a:ext cx="718987" cy="973394"/>
          </a:xfrm>
          <a:prstGeom prst="triangle">
            <a:avLst>
              <a:gd name="adj" fmla="val 25142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8E667ED1-32E2-4BD7-ADFA-DC77AE18B2A6}"/>
              </a:ext>
            </a:extLst>
          </p:cNvPr>
          <p:cNvSpPr/>
          <p:nvPr/>
        </p:nvSpPr>
        <p:spPr>
          <a:xfrm>
            <a:off x="4216802" y="376078"/>
            <a:ext cx="4506870" cy="6260680"/>
          </a:xfrm>
          <a:prstGeom prst="parallelogram">
            <a:avLst>
              <a:gd name="adj" fmla="val 56944"/>
            </a:avLst>
          </a:prstGeom>
          <a:solidFill>
            <a:schemeClr val="tx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1F38BE-44FD-4C90-8B70-2A0549F34D2C}"/>
              </a:ext>
            </a:extLst>
          </p:cNvPr>
          <p:cNvGrpSpPr/>
          <p:nvPr/>
        </p:nvGrpSpPr>
        <p:grpSpPr>
          <a:xfrm>
            <a:off x="5107859" y="376082"/>
            <a:ext cx="6661353" cy="6194320"/>
            <a:chOff x="5107859" y="376083"/>
            <a:chExt cx="6661353" cy="6164545"/>
          </a:xfrm>
          <a:solidFill>
            <a:srgbClr val="015353"/>
          </a:solidFill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id="{C12C272B-FBB2-4C74-867D-2954700C1D37}"/>
                </a:ext>
              </a:extLst>
            </p:cNvPr>
            <p:cNvSpPr/>
            <p:nvPr/>
          </p:nvSpPr>
          <p:spPr>
            <a:xfrm>
              <a:off x="5107859" y="376083"/>
              <a:ext cx="4817807" cy="6164545"/>
            </a:xfrm>
            <a:prstGeom prst="trapezoid">
              <a:avLst>
                <a:gd name="adj" fmla="val 50000"/>
              </a:avLst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70DF53-71F9-4403-8E8B-CECAA832A8E5}"/>
                </a:ext>
              </a:extLst>
            </p:cNvPr>
            <p:cNvSpPr/>
            <p:nvPr/>
          </p:nvSpPr>
          <p:spPr>
            <a:xfrm>
              <a:off x="7521677" y="376083"/>
              <a:ext cx="4247535" cy="616454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7A00DDB-6326-4352-A4B9-BFC44FD579B5}"/>
              </a:ext>
            </a:extLst>
          </p:cNvPr>
          <p:cNvGrpSpPr/>
          <p:nvPr/>
        </p:nvGrpSpPr>
        <p:grpSpPr>
          <a:xfrm>
            <a:off x="368710" y="287599"/>
            <a:ext cx="1769806" cy="6260684"/>
            <a:chOff x="368710" y="376081"/>
            <a:chExt cx="1769806" cy="6105833"/>
          </a:xfrm>
          <a:solidFill>
            <a:schemeClr val="bg1">
              <a:lumMod val="50000"/>
            </a:schemeClr>
          </a:solidFill>
          <a:effectLst>
            <a:outerShdw blurRad="50800" dist="38100" sx="97000" sy="97000" algn="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D69BA4-B7B2-4EC9-9E0E-12412EE58AAC}"/>
                </a:ext>
              </a:extLst>
            </p:cNvPr>
            <p:cNvSpPr/>
            <p:nvPr/>
          </p:nvSpPr>
          <p:spPr>
            <a:xfrm>
              <a:off x="368710" y="376082"/>
              <a:ext cx="718987" cy="61058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5F394457-45BD-42CA-9F0D-66AEBD13EC42}"/>
                </a:ext>
              </a:extLst>
            </p:cNvPr>
            <p:cNvSpPr/>
            <p:nvPr/>
          </p:nvSpPr>
          <p:spPr>
            <a:xfrm flipV="1">
              <a:off x="1032387" y="376081"/>
              <a:ext cx="1106129" cy="6105830"/>
            </a:xfrm>
            <a:prstGeom prst="triangle">
              <a:avLst>
                <a:gd name="adj" fmla="val 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A9AB5D1-1935-468C-AECE-00BA41659997}"/>
              </a:ext>
            </a:extLst>
          </p:cNvPr>
          <p:cNvSpPr txBox="1"/>
          <p:nvPr/>
        </p:nvSpPr>
        <p:spPr>
          <a:xfrm>
            <a:off x="6585081" y="1453124"/>
            <a:ext cx="6059296" cy="357020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পস্থাপনায়</a:t>
            </a:r>
            <a:endParaRPr lang="bn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দিলারা খানম 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জামিরা আদর্শ সর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প্রাথ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ফুলতলা, খুলনা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5423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3" grpId="0" animBg="1"/>
      <p:bldP spid="10" grpId="0" animBg="1"/>
      <p:bldP spid="9" grpId="0" animBg="1"/>
      <p:bldP spid="5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4360" y="5760720"/>
            <a:ext cx="1108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7180" y="5185090"/>
            <a:ext cx="11597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বিশ্রাম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97912" y="497070"/>
            <a:ext cx="3579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1302881"/>
            <a:ext cx="5173979" cy="3583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09" y="1302881"/>
            <a:ext cx="5423535" cy="3416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566659" y="27870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FDFBA3-F832-4953-BA85-21DEA1658898}"/>
              </a:ext>
            </a:extLst>
          </p:cNvPr>
          <p:cNvCxnSpPr>
            <a:cxnSpLocks/>
          </p:cNvCxnSpPr>
          <p:nvPr/>
        </p:nvCxnSpPr>
        <p:spPr>
          <a:xfrm flipV="1">
            <a:off x="381000" y="5052527"/>
            <a:ext cx="11430000" cy="34092"/>
          </a:xfrm>
          <a:prstGeom prst="line">
            <a:avLst/>
          </a:prstGeom>
          <a:ln w="13652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73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80431" y="5296225"/>
            <a:ext cx="8432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নিজেকে পরিষ্কার-পরিচ্ছন্ন রাখতে হবে এবং প্রচুর পরিমাণে নিরাপদ পানি পান করতে হবে।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" y="1429161"/>
            <a:ext cx="5279431" cy="3413760"/>
          </a:xfrm>
          <a:prstGeom prst="round2DiagRect">
            <a:avLst>
              <a:gd name="adj1" fmla="val 48205"/>
              <a:gd name="adj2" fmla="val 0"/>
            </a:avLst>
          </a:prstGeom>
          <a:ln w="381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65" y="1429161"/>
            <a:ext cx="5279431" cy="3413760"/>
          </a:xfrm>
          <a:prstGeom prst="round2DiagRect">
            <a:avLst>
              <a:gd name="adj1" fmla="val 45613"/>
              <a:gd name="adj2" fmla="val 0"/>
            </a:avLst>
          </a:prstGeom>
          <a:ln w="381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566659" y="27870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9459" y="5428839"/>
            <a:ext cx="699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আমাদের সেরে উঠতে সাহায্য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94673" y="426391"/>
            <a:ext cx="3579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0F29E0-9BE6-4C10-A39A-0C951E30A2B9}"/>
              </a:ext>
            </a:extLst>
          </p:cNvPr>
          <p:cNvCxnSpPr>
            <a:cxnSpLocks/>
          </p:cNvCxnSpPr>
          <p:nvPr/>
        </p:nvCxnSpPr>
        <p:spPr>
          <a:xfrm flipV="1">
            <a:off x="381000" y="5052527"/>
            <a:ext cx="11430000" cy="34092"/>
          </a:xfrm>
          <a:prstGeom prst="line">
            <a:avLst/>
          </a:prstGeom>
          <a:ln w="13652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25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6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0" y="1355880"/>
            <a:ext cx="6530339" cy="45515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6426517" y="417171"/>
            <a:ext cx="32095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দেখা যাছে?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41" y="2274838"/>
            <a:ext cx="411344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হালকা জ্বর হলে বা সামান্য মাথাব্যাথা করলে প্রাথমিক ভাবে কিছু গ্রহণ করলে আমরা ভালো বোধ করি।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41" y="1997839"/>
            <a:ext cx="406908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কিন্তু যদি জ্বর ভালো না হয়,ক্রমাগত বমি হতে থাকে এবং ভীষণ মাথাব্যথা হয় তবে অবশ্যই ডাক্তার দেখাতে হবে।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EEBAC1-3AA9-494C-9F76-3DF3B6C07E70}"/>
              </a:ext>
            </a:extLst>
          </p:cNvPr>
          <p:cNvCxnSpPr/>
          <p:nvPr/>
        </p:nvCxnSpPr>
        <p:spPr>
          <a:xfrm flipH="1">
            <a:off x="4767416" y="326268"/>
            <a:ext cx="76200" cy="6205464"/>
          </a:xfrm>
          <a:prstGeom prst="line">
            <a:avLst/>
          </a:prstGeom>
          <a:ln w="1143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11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5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  <p:bldP spid="19" grpId="1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6522719" y="820584"/>
            <a:ext cx="4526281" cy="890032"/>
          </a:xfrm>
          <a:prstGeom prst="wav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2718" y="2612923"/>
            <a:ext cx="4968241" cy="1938992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৪৯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b="1" dirty="0">
                <a:solidFill>
                  <a:schemeClr val="bg1"/>
                </a:solidFill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D518B-42C4-462F-A93C-4513715E0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498833"/>
            <a:ext cx="5080327" cy="58197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793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exagon 11">
            <a:extLst>
              <a:ext uri="{FF2B5EF4-FFF2-40B4-BE49-F238E27FC236}">
                <a16:creationId xmlns:a16="http://schemas.microsoft.com/office/drawing/2014/main" id="{3033686E-D7D7-4473-958B-28A28C729AB0}"/>
              </a:ext>
            </a:extLst>
          </p:cNvPr>
          <p:cNvSpPr/>
          <p:nvPr/>
        </p:nvSpPr>
        <p:spPr>
          <a:xfrm>
            <a:off x="312926" y="5613400"/>
            <a:ext cx="1060704" cy="914400"/>
          </a:xfrm>
          <a:prstGeom prst="hexagon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B9B54D4-E2AA-43B8-A7B4-F733866BB789}"/>
              </a:ext>
            </a:extLst>
          </p:cNvPr>
          <p:cNvSpPr/>
          <p:nvPr/>
        </p:nvSpPr>
        <p:spPr>
          <a:xfrm>
            <a:off x="1028058" y="5927197"/>
            <a:ext cx="691144" cy="554703"/>
          </a:xfrm>
          <a:prstGeom prst="hexagon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46724683-96E6-4A0F-A7FA-50E2DF566F2B}"/>
              </a:ext>
            </a:extLst>
          </p:cNvPr>
          <p:cNvSpPr/>
          <p:nvPr/>
        </p:nvSpPr>
        <p:spPr>
          <a:xfrm>
            <a:off x="742270" y="5370196"/>
            <a:ext cx="899912" cy="769441"/>
          </a:xfrm>
          <a:prstGeom prst="hexagon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71587" y="460704"/>
            <a:ext cx="2813591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bn-BD" sz="4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দলগত কাজ</a:t>
            </a:r>
            <a:endParaRPr lang="en-US" sz="4800" b="1" dirty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211393" y="1327221"/>
            <a:ext cx="22884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sz="7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endParaRPr lang="en-US" sz="7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35534" y="3522248"/>
            <a:ext cx="2209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sz="7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শাপলা</a:t>
            </a:r>
            <a:endParaRPr lang="en-US" sz="7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499851" y="3744109"/>
            <a:ext cx="614517" cy="571162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519962" y="1654135"/>
            <a:ext cx="614517" cy="5465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29897" y="3525203"/>
            <a:ext cx="888590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ংক্রামক রোগ প্রতিকারের ৩টি উপায় লেখ।</a:t>
            </a:r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29897" y="1303255"/>
            <a:ext cx="8626823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সংক্রামক রোগ প্রতিরোধ করতে পারি</a:t>
            </a:r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IN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১টি তালিকা তৈরি কর।</a:t>
            </a:r>
            <a:endParaRPr lang="en-US" sz="4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73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8659" y="261036"/>
            <a:ext cx="203200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4422" y="1458416"/>
            <a:ext cx="9583774" cy="415498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বায়ুবাহিত রোগ কী?</a:t>
            </a:r>
          </a:p>
          <a:p>
            <a:endParaRPr lang="bn-IN" sz="1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 startAt="2"/>
            </a:pP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বায়ুবাহিত রোগ প্রতিরোধ করা যায় তার ৫টি উপায় লেখ। </a:t>
            </a:r>
          </a:p>
          <a:p>
            <a:endParaRPr lang="bn-IN" sz="1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 startAt="3"/>
            </a:pP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তুমি বাড়ি বা বিদ্যালয়ের চারপাশ থেকে পানি জমতে পারে এমন বস্তু যেমন-গামলা,টায়ার ইত্যাদি সরিয়ে ফেলবে?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1D6FEF60-5FB1-4238-8BC9-350604F64E14}"/>
              </a:ext>
            </a:extLst>
          </p:cNvPr>
          <p:cNvSpPr/>
          <p:nvPr/>
        </p:nvSpPr>
        <p:spPr>
          <a:xfrm>
            <a:off x="312926" y="5613400"/>
            <a:ext cx="1060704" cy="914400"/>
          </a:xfrm>
          <a:prstGeom prst="hexag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1AFDD686-6417-4FEC-808C-6D88E608E9CA}"/>
              </a:ext>
            </a:extLst>
          </p:cNvPr>
          <p:cNvSpPr/>
          <p:nvPr/>
        </p:nvSpPr>
        <p:spPr>
          <a:xfrm>
            <a:off x="1028058" y="5927197"/>
            <a:ext cx="691144" cy="554703"/>
          </a:xfrm>
          <a:prstGeom prst="hexag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27182202-0433-4AD5-9D07-4BD659CA816B}"/>
              </a:ext>
            </a:extLst>
          </p:cNvPr>
          <p:cNvSpPr/>
          <p:nvPr/>
        </p:nvSpPr>
        <p:spPr>
          <a:xfrm>
            <a:off x="473718" y="5197601"/>
            <a:ext cx="899912" cy="769441"/>
          </a:xfrm>
          <a:prstGeom prst="hexag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2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8280" y="531446"/>
            <a:ext cx="523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  বাড়ির কাজ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2449" y="2550376"/>
            <a:ext cx="5829886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তোমার চারপাশের লোকজন কী কী ধরণের সংক্রামক রোগে আক্রান্ত হচ্ছে তা পর্যবেক্ষণ করে সেগুলো প্রতিরোধের জন্য তুমি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কি কী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তা ৫টি বাক্যে লিখে আনবে।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D817A2-5A1D-4114-80D2-CBD364ECC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09" y="1388686"/>
            <a:ext cx="5230821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8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lower gifs | Tumblr">
            <a:extLst>
              <a:ext uri="{FF2B5EF4-FFF2-40B4-BE49-F238E27FC236}">
                <a16:creationId xmlns:a16="http://schemas.microsoft.com/office/drawing/2014/main" id="{C0DE321D-DA66-494D-9221-9581815FD0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3" y="1150370"/>
            <a:ext cx="6506609" cy="47637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4060" y="2415496"/>
            <a:ext cx="4496191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184150" contourW="12700">
              <a:bevelT w="82550" h="368300"/>
              <a:extrusionClr>
                <a:srgbClr val="660033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bn-IN" sz="9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</a:t>
            </a:r>
            <a:endParaRPr lang="en-US" sz="9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6097A5-122B-40C3-A695-844C993617B0}"/>
              </a:ext>
            </a:extLst>
          </p:cNvPr>
          <p:cNvSpPr/>
          <p:nvPr/>
        </p:nvSpPr>
        <p:spPr>
          <a:xfrm>
            <a:off x="643707" y="1150372"/>
            <a:ext cx="6506608" cy="47637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26DFD7-6185-4263-9ACE-BAE41EE29735}"/>
              </a:ext>
            </a:extLst>
          </p:cNvPr>
          <p:cNvSpPr/>
          <p:nvPr/>
        </p:nvSpPr>
        <p:spPr>
          <a:xfrm>
            <a:off x="530942" y="1038223"/>
            <a:ext cx="6754762" cy="498802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FB5DED-8AC5-4EED-A6BE-42E4A3D5F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81" r="12571" b="11784"/>
          <a:stretch/>
        </p:blipFill>
        <p:spPr>
          <a:xfrm>
            <a:off x="6375676" y="436729"/>
            <a:ext cx="5449725" cy="6005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BA204F-D55E-44CF-B172-92C07809A5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69" r="701" b="14969"/>
          <a:stretch/>
        </p:blipFill>
        <p:spPr>
          <a:xfrm>
            <a:off x="4684530" y="436729"/>
            <a:ext cx="6571167" cy="60050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5010DB-9BF2-4FEE-BC5F-32FE06300E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891" b="17891"/>
          <a:stretch/>
        </p:blipFill>
        <p:spPr>
          <a:xfrm>
            <a:off x="2968159" y="436729"/>
            <a:ext cx="7240580" cy="6005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C8B801-AA67-4178-A797-E4188EB14A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129" b="18129"/>
          <a:stretch/>
        </p:blipFill>
        <p:spPr>
          <a:xfrm>
            <a:off x="1742507" y="436729"/>
            <a:ext cx="7296458" cy="6005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445C43-B6F4-4724-ABC1-55487B4BB9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171" b="11171"/>
          <a:stretch/>
        </p:blipFill>
        <p:spPr>
          <a:xfrm>
            <a:off x="1932629" y="436728"/>
            <a:ext cx="6002862" cy="60050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B1E360-DE01-4FDB-A816-B3AF6BAB0E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6956" b="16955"/>
          <a:stretch/>
        </p:blipFill>
        <p:spPr>
          <a:xfrm>
            <a:off x="572736" y="436728"/>
            <a:ext cx="7038391" cy="600501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1727573-20E8-41A2-B722-CAF73F9FC5C0}"/>
              </a:ext>
            </a:extLst>
          </p:cNvPr>
          <p:cNvGrpSpPr/>
          <p:nvPr/>
        </p:nvGrpSpPr>
        <p:grpSpPr>
          <a:xfrm>
            <a:off x="423081" y="436729"/>
            <a:ext cx="6228298" cy="6005014"/>
            <a:chOff x="423081" y="436729"/>
            <a:chExt cx="6228298" cy="60050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6F1CE37-924D-4588-886D-FFF2350D71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4224" t="19991" b="19991"/>
            <a:stretch/>
          </p:blipFill>
          <p:spPr>
            <a:xfrm>
              <a:off x="897100" y="436729"/>
              <a:ext cx="5754279" cy="60050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797D9D8-51EC-4EC6-B6A4-9E00FF370253}"/>
                </a:ext>
              </a:extLst>
            </p:cNvPr>
            <p:cNvSpPr/>
            <p:nvPr/>
          </p:nvSpPr>
          <p:spPr>
            <a:xfrm>
              <a:off x="423081" y="436729"/>
              <a:ext cx="2815973" cy="60050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A2E9384-3CB8-49CD-8E82-E2089A472C48}"/>
              </a:ext>
            </a:extLst>
          </p:cNvPr>
          <p:cNvSpPr txBox="1"/>
          <p:nvPr/>
        </p:nvSpPr>
        <p:spPr>
          <a:xfrm>
            <a:off x="352731" y="685838"/>
            <a:ext cx="6061586" cy="464742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শ্রেণি: ৫ম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বিষয়: প্রাথমিক বিজ্ঞান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৭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পাঠ: স্বাস্থ্যবিধি</a:t>
            </a:r>
          </a:p>
          <a:p>
            <a:pPr algn="ctr"/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পাঠ: সংক্রামক রোগের প্রতিরোধ এবং প্রতিকার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সময়ঃ৩৫ মিনিট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45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25AB4E-9EB4-4B0D-8B51-99C33E5CE775}"/>
              </a:ext>
            </a:extLst>
          </p:cNvPr>
          <p:cNvSpPr/>
          <p:nvPr/>
        </p:nvSpPr>
        <p:spPr>
          <a:xfrm>
            <a:off x="2573152" y="1983658"/>
            <a:ext cx="9078074" cy="250722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Notched Right 2">
            <a:extLst>
              <a:ext uri="{FF2B5EF4-FFF2-40B4-BE49-F238E27FC236}">
                <a16:creationId xmlns:a16="http://schemas.microsoft.com/office/drawing/2014/main" id="{AC0A569B-492B-4802-ACF6-2BB6919184B9}"/>
              </a:ext>
            </a:extLst>
          </p:cNvPr>
          <p:cNvSpPr/>
          <p:nvPr/>
        </p:nvSpPr>
        <p:spPr>
          <a:xfrm rot="16200000">
            <a:off x="729459" y="3590640"/>
            <a:ext cx="2867380" cy="1939414"/>
          </a:xfrm>
          <a:prstGeom prst="notchedRightArrow">
            <a:avLst>
              <a:gd name="adj1" fmla="val 65267"/>
              <a:gd name="adj2" fmla="val 2709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61CC0A-49F3-49E4-8BA3-A3422587A14B}"/>
              </a:ext>
            </a:extLst>
          </p:cNvPr>
          <p:cNvSpPr/>
          <p:nvPr/>
        </p:nvSpPr>
        <p:spPr>
          <a:xfrm>
            <a:off x="1543716" y="0"/>
            <a:ext cx="1238864" cy="50291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6CFF82-C205-45CC-9E5B-CF29E78990C6}"/>
              </a:ext>
            </a:extLst>
          </p:cNvPr>
          <p:cNvSpPr/>
          <p:nvPr/>
        </p:nvSpPr>
        <p:spPr>
          <a:xfrm>
            <a:off x="540774" y="1666568"/>
            <a:ext cx="3288890" cy="3141406"/>
          </a:xfrm>
          <a:prstGeom prst="ellipse">
            <a:avLst/>
          </a:prstGeom>
          <a:solidFill>
            <a:srgbClr val="006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2F21DA-04F9-4CAF-8758-9852D1F9674E}"/>
              </a:ext>
            </a:extLst>
          </p:cNvPr>
          <p:cNvSpPr/>
          <p:nvPr/>
        </p:nvSpPr>
        <p:spPr>
          <a:xfrm>
            <a:off x="693174" y="1803581"/>
            <a:ext cx="2979173" cy="286738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F596EB-60ED-4F51-BB30-CD9EE0AD8C88}"/>
              </a:ext>
            </a:extLst>
          </p:cNvPr>
          <p:cNvSpPr/>
          <p:nvPr/>
        </p:nvSpPr>
        <p:spPr>
          <a:xfrm>
            <a:off x="902602" y="2691579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6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91AD1-2ED6-435E-B731-DD32062C6CB0}"/>
              </a:ext>
            </a:extLst>
          </p:cNvPr>
          <p:cNvSpPr txBox="1"/>
          <p:nvPr/>
        </p:nvSpPr>
        <p:spPr>
          <a:xfrm>
            <a:off x="3785523" y="2046951"/>
            <a:ext cx="7713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৯.১.১ বায়ুবাহিত রোগসমূহের প্রতিরোধ সম্পর্কে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৯.১.২  বায়ুবাহিত রোগসমূহের প্রতিকার সম্পর্কে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66351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6893" y="5573494"/>
            <a:ext cx="9579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/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এ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ধরনের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রোগ?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1510" y="4691528"/>
            <a:ext cx="2087533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/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গুটিবসন্ত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0489" y="498620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9747" y="4754056"/>
            <a:ext cx="1783080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সোয়াইন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6" y="1268061"/>
            <a:ext cx="5516880" cy="3422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1192563"/>
            <a:ext cx="5318760" cy="3407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016893" y="5573495"/>
            <a:ext cx="11073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সোয়াইন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ফ্লু,গুটিবসন্ত,হাম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যক্ষা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ইনফ্লুয়েঞ্জা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বায়ুবাহিত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সংক্রামক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4909FC-727B-4C77-B0D7-2435CB6A0C0A}"/>
              </a:ext>
            </a:extLst>
          </p:cNvPr>
          <p:cNvCxnSpPr>
            <a:cxnSpLocks/>
          </p:cNvCxnSpPr>
          <p:nvPr/>
        </p:nvCxnSpPr>
        <p:spPr>
          <a:xfrm flipV="1">
            <a:off x="353961" y="5421873"/>
            <a:ext cx="11430000" cy="34092"/>
          </a:xfrm>
          <a:prstGeom prst="line">
            <a:avLst/>
          </a:prstGeom>
          <a:ln w="13652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12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 animBg="1"/>
      <p:bldP spid="11" grpId="0"/>
      <p:bldP spid="14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57556" y="396887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7299" y="4667457"/>
            <a:ext cx="2335456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জীবানুযুক্ত হাত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4219" y="4667457"/>
            <a:ext cx="2804160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জীবানুমুক্ত হাত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0433" y="5636378"/>
            <a:ext cx="714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67" y="1220371"/>
            <a:ext cx="5074920" cy="332422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57" y="1221622"/>
            <a:ext cx="5552104" cy="332422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A4B558-2881-4C9C-B338-B98154F4DF1B}"/>
              </a:ext>
            </a:extLst>
          </p:cNvPr>
          <p:cNvCxnSpPr>
            <a:cxnSpLocks/>
          </p:cNvCxnSpPr>
          <p:nvPr/>
        </p:nvCxnSpPr>
        <p:spPr>
          <a:xfrm flipV="1">
            <a:off x="353961" y="5421873"/>
            <a:ext cx="11430000" cy="34092"/>
          </a:xfrm>
          <a:prstGeom prst="line">
            <a:avLst/>
          </a:prstGeom>
          <a:ln w="13652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6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41F8787-FBA7-450F-A5A1-B3755B376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9" r="5801"/>
          <a:stretch/>
        </p:blipFill>
        <p:spPr>
          <a:xfrm>
            <a:off x="0" y="348844"/>
            <a:ext cx="12192000" cy="616031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4ED4D4B-3931-4976-A20E-735A8750B62D}"/>
              </a:ext>
            </a:extLst>
          </p:cNvPr>
          <p:cNvSpPr/>
          <p:nvPr/>
        </p:nvSpPr>
        <p:spPr>
          <a:xfrm>
            <a:off x="3775963" y="1848901"/>
            <a:ext cx="5205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0F32E9-E4B5-4FFF-8367-E78D43EE571A}"/>
              </a:ext>
            </a:extLst>
          </p:cNvPr>
          <p:cNvSpPr txBox="1"/>
          <p:nvPr/>
        </p:nvSpPr>
        <p:spPr>
          <a:xfrm>
            <a:off x="2606040" y="3020775"/>
            <a:ext cx="69799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</a:t>
            </a:r>
            <a:r>
              <a:rPr lang="bn-IN" sz="6000" b="1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 প্রতিরোধ এবং প্রতিকার</a:t>
            </a:r>
            <a:endParaRPr lang="en-US" sz="6000" b="1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9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22057" y="424115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0" y="1394966"/>
            <a:ext cx="6582000" cy="4654198"/>
          </a:xfrm>
          <a:prstGeom prst="round2DiagRect">
            <a:avLst>
              <a:gd name="adj1" fmla="val 42968"/>
              <a:gd name="adj2" fmla="val 0"/>
            </a:avLst>
          </a:prstGeom>
          <a:ln w="381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 flipH="1">
            <a:off x="4313760" y="352674"/>
            <a:ext cx="76200" cy="6205464"/>
          </a:xfrm>
          <a:prstGeom prst="line">
            <a:avLst/>
          </a:prstGeom>
          <a:ln w="1143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2720" y="2367171"/>
            <a:ext cx="3465768" cy="212365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রোগ- জীবাণুর মাধ্যমে হয়ে থাকে।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3096" y="2393577"/>
            <a:ext cx="3073604" cy="212365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 কিসের মাধ্যমে হয়ে থাকে?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9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33332"/>
            <a:ext cx="4083217" cy="783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70" y="1217200"/>
            <a:ext cx="6628770" cy="4988337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11790" y="2980363"/>
            <a:ext cx="3684651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বলতো পারবে সংক্রামক রোগ প্রতিরোধে আমরা কী কী করতে পারি?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" y="2426365"/>
            <a:ext cx="3930817" cy="286232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শরীরের রোগ প্রতিরোধ ক্ষমতা বৃদ্ধি করা এবং রোগের জীবাণু ছড়িয়ে পড়া প্রতিরোধ করা সবচেয়ে গুরুত্বপূর্ণ।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2E4658-95A3-455E-A0FA-0B48D1383C23}"/>
              </a:ext>
            </a:extLst>
          </p:cNvPr>
          <p:cNvCxnSpPr/>
          <p:nvPr/>
        </p:nvCxnSpPr>
        <p:spPr>
          <a:xfrm flipH="1">
            <a:off x="4767416" y="326268"/>
            <a:ext cx="76200" cy="6205464"/>
          </a:xfrm>
          <a:prstGeom prst="line">
            <a:avLst/>
          </a:prstGeom>
          <a:ln w="1143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48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3008</TotalTime>
  <Words>632</Words>
  <Application>Microsoft Office PowerPoint</Application>
  <PresentationFormat>Widescreen</PresentationFormat>
  <Paragraphs>92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Kalpurush</vt:lpstr>
      <vt:lpstr>Monotype Corsiva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Dilara Khanom</dc:creator>
  <cp:lastModifiedBy>Dilara Khanom</cp:lastModifiedBy>
  <cp:revision>292</cp:revision>
  <dcterms:created xsi:type="dcterms:W3CDTF">2019-12-05T16:30:02Z</dcterms:created>
  <dcterms:modified xsi:type="dcterms:W3CDTF">2020-09-02T10:01:01Z</dcterms:modified>
</cp:coreProperties>
</file>