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186" r:id="rId1"/>
  </p:sldMasterIdLst>
  <p:notesMasterIdLst>
    <p:notesMasterId r:id="rId31"/>
  </p:notesMasterIdLst>
  <p:sldIdLst>
    <p:sldId id="259" r:id="rId2"/>
    <p:sldId id="261" r:id="rId3"/>
    <p:sldId id="258" r:id="rId4"/>
    <p:sldId id="260" r:id="rId5"/>
    <p:sldId id="342" r:id="rId6"/>
    <p:sldId id="352" r:id="rId7"/>
    <p:sldId id="343" r:id="rId8"/>
    <p:sldId id="344" r:id="rId9"/>
    <p:sldId id="353" r:id="rId10"/>
    <p:sldId id="308" r:id="rId11"/>
    <p:sldId id="309" r:id="rId12"/>
    <p:sldId id="310" r:id="rId13"/>
    <p:sldId id="354" r:id="rId14"/>
    <p:sldId id="311" r:id="rId15"/>
    <p:sldId id="312" r:id="rId16"/>
    <p:sldId id="313" r:id="rId17"/>
    <p:sldId id="355" r:id="rId18"/>
    <p:sldId id="345" r:id="rId19"/>
    <p:sldId id="356" r:id="rId20"/>
    <p:sldId id="346" r:id="rId21"/>
    <p:sldId id="361" r:id="rId22"/>
    <p:sldId id="362" r:id="rId23"/>
    <p:sldId id="347" r:id="rId24"/>
    <p:sldId id="348" r:id="rId25"/>
    <p:sldId id="357" r:id="rId26"/>
    <p:sldId id="358" r:id="rId27"/>
    <p:sldId id="359" r:id="rId28"/>
    <p:sldId id="360" r:id="rId29"/>
    <p:sldId id="34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2593" autoAdjust="0"/>
  </p:normalViewPr>
  <p:slideViewPr>
    <p:cSldViewPr snapToGrid="0">
      <p:cViewPr varScale="1">
        <p:scale>
          <a:sx n="55" d="100"/>
          <a:sy n="55" d="100"/>
        </p:scale>
        <p:origin x="614" y="4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7333AC-CD86-4891-A2A9-3DEC4D948D3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69E1B4D1-A484-4E90-9350-F760AD066622}">
      <dgm:prSet phldrT="[Text]" custT="1"/>
      <dgm:spPr>
        <a:solidFill>
          <a:srgbClr val="C00000"/>
        </a:solidFill>
      </dgm:spPr>
      <dgm:t>
        <a:bodyPr>
          <a:prstTxWarp prst="textPlain">
            <a:avLst/>
          </a:prstTxWarp>
        </a:bodyPr>
        <a:lstStyle/>
        <a:p>
          <a:r>
            <a:rPr lang="bn-IN" sz="24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 অভিজাত শ্রেণি</a:t>
          </a:r>
          <a:r>
            <a:rPr lang="bn-IN" sz="2400"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2400" dirty="0">
            <a:effectLst>
              <a:outerShdw blurRad="38100" dist="38100" dir="2700000" algn="tl">
                <a:srgbClr val="000000">
                  <a:alpha val="43137"/>
                </a:srgbClr>
              </a:outerShdw>
            </a:effectLst>
          </a:endParaRPr>
        </a:p>
      </dgm:t>
    </dgm:pt>
    <dgm:pt modelId="{CFE330AB-AF4C-47F1-8E04-BD736E2D9600}" type="parTrans" cxnId="{AEE2FDC3-D705-46F7-80B1-9436C820AA0B}">
      <dgm:prSet/>
      <dgm:spPr/>
      <dgm:t>
        <a:bodyPr/>
        <a:lstStyle/>
        <a:p>
          <a:endParaRPr lang="en-US"/>
        </a:p>
      </dgm:t>
    </dgm:pt>
    <dgm:pt modelId="{EB7BE237-07F6-445A-B55B-1B0B39B1F626}" type="sibTrans" cxnId="{AEE2FDC3-D705-46F7-80B1-9436C820AA0B}">
      <dgm:prSet/>
      <dgm:spPr/>
      <dgm:t>
        <a:bodyPr/>
        <a:lstStyle/>
        <a:p>
          <a:endParaRPr lang="en-US"/>
        </a:p>
      </dgm:t>
    </dgm:pt>
    <dgm:pt modelId="{763817DB-B920-4C43-ACD0-5CF1974B3E0E}">
      <dgm:prSet phldrT="[Text]"/>
      <dgm:spPr>
        <a:solidFill>
          <a:srgbClr val="00B050"/>
        </a:solidFill>
      </dgm:spPr>
      <dgm:t>
        <a:bodyPr>
          <a:prstTxWarp prst="textPlain">
            <a:avLst/>
          </a:prstTxWarp>
        </a:bodyPr>
        <a:lstStyle/>
        <a:p>
          <a:r>
            <a:rPr lang="bn-IN"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(খ) মধ্যবিত্ত শ্রেণি </a:t>
          </a:r>
          <a:endParaRPr lang="en-US" dirty="0">
            <a:effectLst>
              <a:outerShdw blurRad="38100" dist="38100" dir="2700000" algn="tl">
                <a:srgbClr val="000000">
                  <a:alpha val="43137"/>
                </a:srgbClr>
              </a:outerShdw>
            </a:effectLst>
          </a:endParaRPr>
        </a:p>
      </dgm:t>
    </dgm:pt>
    <dgm:pt modelId="{82E203D4-BDCF-495B-BE04-C604CAEEE98B}" type="parTrans" cxnId="{83B7B8AF-27E5-4819-B0B3-1F26AC78609C}">
      <dgm:prSet/>
      <dgm:spPr/>
      <dgm:t>
        <a:bodyPr/>
        <a:lstStyle/>
        <a:p>
          <a:endParaRPr lang="en-US"/>
        </a:p>
      </dgm:t>
    </dgm:pt>
    <dgm:pt modelId="{A4E5A9DA-C4D5-467B-A00D-39C897022279}" type="sibTrans" cxnId="{83B7B8AF-27E5-4819-B0B3-1F26AC78609C}">
      <dgm:prSet/>
      <dgm:spPr/>
      <dgm:t>
        <a:bodyPr/>
        <a:lstStyle/>
        <a:p>
          <a:endParaRPr lang="en-US"/>
        </a:p>
      </dgm:t>
    </dgm:pt>
    <dgm:pt modelId="{5CF6030D-48CB-4812-96F6-5D71E7D56C16}">
      <dgm:prSet phldrT="[Text]"/>
      <dgm:spPr>
        <a:solidFill>
          <a:srgbClr val="002060"/>
        </a:solidFill>
      </dgm:spPr>
      <dgm:t>
        <a:bodyPr>
          <a:prstTxWarp prst="textPlain">
            <a:avLst/>
          </a:prstTxWarp>
        </a:bodyPr>
        <a:lstStyle/>
        <a:p>
          <a:r>
            <a:rPr lang="bn-IN"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 নিম্ন শ্রেণি</a:t>
          </a:r>
          <a:endParaRPr lang="en-US" dirty="0">
            <a:effectLst>
              <a:outerShdw blurRad="38100" dist="38100" dir="2700000" algn="tl">
                <a:srgbClr val="000000">
                  <a:alpha val="43137"/>
                </a:srgbClr>
              </a:outerShdw>
            </a:effectLst>
          </a:endParaRPr>
        </a:p>
      </dgm:t>
    </dgm:pt>
    <dgm:pt modelId="{D606E7F7-7CA4-4B75-9A1D-8C8CB67154D4}" type="parTrans" cxnId="{505DB5BE-49A8-42D3-9AEF-D8E24D588487}">
      <dgm:prSet/>
      <dgm:spPr/>
      <dgm:t>
        <a:bodyPr/>
        <a:lstStyle/>
        <a:p>
          <a:endParaRPr lang="en-US"/>
        </a:p>
      </dgm:t>
    </dgm:pt>
    <dgm:pt modelId="{483067BA-2A90-4E7F-B5CF-A7C9CD195F18}" type="sibTrans" cxnId="{505DB5BE-49A8-42D3-9AEF-D8E24D588487}">
      <dgm:prSet/>
      <dgm:spPr/>
      <dgm:t>
        <a:bodyPr/>
        <a:lstStyle/>
        <a:p>
          <a:endParaRPr lang="en-US"/>
        </a:p>
      </dgm:t>
    </dgm:pt>
    <dgm:pt modelId="{BF2C1A5D-AE73-456B-8703-CC1B40F45AE7}" type="pres">
      <dgm:prSet presAssocID="{B97333AC-CD86-4891-A2A9-3DEC4D948D39}" presName="rootnode" presStyleCnt="0">
        <dgm:presLayoutVars>
          <dgm:chMax/>
          <dgm:chPref/>
          <dgm:dir/>
          <dgm:animLvl val="lvl"/>
        </dgm:presLayoutVars>
      </dgm:prSet>
      <dgm:spPr/>
      <dgm:t>
        <a:bodyPr/>
        <a:lstStyle/>
        <a:p>
          <a:endParaRPr lang="en-US"/>
        </a:p>
      </dgm:t>
    </dgm:pt>
    <dgm:pt modelId="{CC124C72-6A7D-4280-BC7A-0452A9535D88}" type="pres">
      <dgm:prSet presAssocID="{69E1B4D1-A484-4E90-9350-F760AD066622}" presName="composite" presStyleCnt="0"/>
      <dgm:spPr/>
    </dgm:pt>
    <dgm:pt modelId="{68D93579-362E-4441-A0E9-E375D9AD75BF}" type="pres">
      <dgm:prSet presAssocID="{69E1B4D1-A484-4E90-9350-F760AD066622}" presName="bentUpArrow1" presStyleLbl="alignImgPlace1" presStyleIdx="0" presStyleCnt="2"/>
      <dgm:spPr/>
    </dgm:pt>
    <dgm:pt modelId="{6CD1F93D-F91A-4AE5-98DF-0F2A7DD0D550}" type="pres">
      <dgm:prSet presAssocID="{69E1B4D1-A484-4E90-9350-F760AD066622}" presName="ParentText" presStyleLbl="node1" presStyleIdx="0" presStyleCnt="3" custScaleX="112327">
        <dgm:presLayoutVars>
          <dgm:chMax val="1"/>
          <dgm:chPref val="1"/>
          <dgm:bulletEnabled val="1"/>
        </dgm:presLayoutVars>
      </dgm:prSet>
      <dgm:spPr/>
      <dgm:t>
        <a:bodyPr/>
        <a:lstStyle/>
        <a:p>
          <a:endParaRPr lang="en-US"/>
        </a:p>
      </dgm:t>
    </dgm:pt>
    <dgm:pt modelId="{8D83FAAA-8928-433B-80A7-DB22EE3B8C9B}" type="pres">
      <dgm:prSet presAssocID="{69E1B4D1-A484-4E90-9350-F760AD066622}" presName="ChildText" presStyleLbl="revTx" presStyleIdx="0" presStyleCnt="2">
        <dgm:presLayoutVars>
          <dgm:chMax val="0"/>
          <dgm:chPref val="0"/>
          <dgm:bulletEnabled val="1"/>
        </dgm:presLayoutVars>
      </dgm:prSet>
      <dgm:spPr/>
      <dgm:t>
        <a:bodyPr/>
        <a:lstStyle/>
        <a:p>
          <a:endParaRPr lang="en-US"/>
        </a:p>
      </dgm:t>
    </dgm:pt>
    <dgm:pt modelId="{5A655963-A261-4E1E-9870-DB31BF4BA08F}" type="pres">
      <dgm:prSet presAssocID="{EB7BE237-07F6-445A-B55B-1B0B39B1F626}" presName="sibTrans" presStyleCnt="0"/>
      <dgm:spPr/>
    </dgm:pt>
    <dgm:pt modelId="{75C6EA18-E939-4E45-9417-7B97E966BF17}" type="pres">
      <dgm:prSet presAssocID="{763817DB-B920-4C43-ACD0-5CF1974B3E0E}" presName="composite" presStyleCnt="0"/>
      <dgm:spPr/>
    </dgm:pt>
    <dgm:pt modelId="{DB66CFFC-45F7-48C2-A38F-D533554E0CEE}" type="pres">
      <dgm:prSet presAssocID="{763817DB-B920-4C43-ACD0-5CF1974B3E0E}" presName="bentUpArrow1" presStyleLbl="alignImgPlace1" presStyleIdx="1" presStyleCnt="2"/>
      <dgm:spPr/>
    </dgm:pt>
    <dgm:pt modelId="{2E435CF6-D9A6-4492-9248-B68F9F793B4B}" type="pres">
      <dgm:prSet presAssocID="{763817DB-B920-4C43-ACD0-5CF1974B3E0E}" presName="ParentText" presStyleLbl="node1" presStyleIdx="1" presStyleCnt="3">
        <dgm:presLayoutVars>
          <dgm:chMax val="1"/>
          <dgm:chPref val="1"/>
          <dgm:bulletEnabled val="1"/>
        </dgm:presLayoutVars>
      </dgm:prSet>
      <dgm:spPr/>
      <dgm:t>
        <a:bodyPr/>
        <a:lstStyle/>
        <a:p>
          <a:endParaRPr lang="en-US"/>
        </a:p>
      </dgm:t>
    </dgm:pt>
    <dgm:pt modelId="{99E24000-094F-4F1D-8DF1-13578FA7AE6B}" type="pres">
      <dgm:prSet presAssocID="{763817DB-B920-4C43-ACD0-5CF1974B3E0E}" presName="ChildText" presStyleLbl="revTx" presStyleIdx="1" presStyleCnt="2" custFlipVert="1" custScaleX="3548" custScaleY="13696">
        <dgm:presLayoutVars>
          <dgm:chMax val="0"/>
          <dgm:chPref val="0"/>
          <dgm:bulletEnabled val="1"/>
        </dgm:presLayoutVars>
      </dgm:prSet>
      <dgm:spPr/>
      <dgm:t>
        <a:bodyPr/>
        <a:lstStyle/>
        <a:p>
          <a:endParaRPr lang="en-US"/>
        </a:p>
      </dgm:t>
    </dgm:pt>
    <dgm:pt modelId="{3770466D-DAF9-4DEF-B9A8-2B7CFD388E22}" type="pres">
      <dgm:prSet presAssocID="{A4E5A9DA-C4D5-467B-A00D-39C897022279}" presName="sibTrans" presStyleCnt="0"/>
      <dgm:spPr/>
    </dgm:pt>
    <dgm:pt modelId="{00EA4DF2-9433-47AD-B41B-55DF1F6494B5}" type="pres">
      <dgm:prSet presAssocID="{5CF6030D-48CB-4812-96F6-5D71E7D56C16}" presName="composite" presStyleCnt="0"/>
      <dgm:spPr/>
    </dgm:pt>
    <dgm:pt modelId="{B70E9EA5-2F0F-4E35-A563-7D82C3FE4C97}" type="pres">
      <dgm:prSet presAssocID="{5CF6030D-48CB-4812-96F6-5D71E7D56C16}" presName="ParentText" presStyleLbl="node1" presStyleIdx="2" presStyleCnt="3">
        <dgm:presLayoutVars>
          <dgm:chMax val="1"/>
          <dgm:chPref val="1"/>
          <dgm:bulletEnabled val="1"/>
        </dgm:presLayoutVars>
      </dgm:prSet>
      <dgm:spPr/>
      <dgm:t>
        <a:bodyPr/>
        <a:lstStyle/>
        <a:p>
          <a:endParaRPr lang="en-US"/>
        </a:p>
      </dgm:t>
    </dgm:pt>
  </dgm:ptLst>
  <dgm:cxnLst>
    <dgm:cxn modelId="{BCBDFDD0-F441-4030-B2E0-120D49A5ED09}" type="presOf" srcId="{B97333AC-CD86-4891-A2A9-3DEC4D948D39}" destId="{BF2C1A5D-AE73-456B-8703-CC1B40F45AE7}" srcOrd="0" destOrd="0" presId="urn:microsoft.com/office/officeart/2005/8/layout/StepDownProcess"/>
    <dgm:cxn modelId="{83B7B8AF-27E5-4819-B0B3-1F26AC78609C}" srcId="{B97333AC-CD86-4891-A2A9-3DEC4D948D39}" destId="{763817DB-B920-4C43-ACD0-5CF1974B3E0E}" srcOrd="1" destOrd="0" parTransId="{82E203D4-BDCF-495B-BE04-C604CAEEE98B}" sibTransId="{A4E5A9DA-C4D5-467B-A00D-39C897022279}"/>
    <dgm:cxn modelId="{505DB5BE-49A8-42D3-9AEF-D8E24D588487}" srcId="{B97333AC-CD86-4891-A2A9-3DEC4D948D39}" destId="{5CF6030D-48CB-4812-96F6-5D71E7D56C16}" srcOrd="2" destOrd="0" parTransId="{D606E7F7-7CA4-4B75-9A1D-8C8CB67154D4}" sibTransId="{483067BA-2A90-4E7F-B5CF-A7C9CD195F18}"/>
    <dgm:cxn modelId="{A5CA7695-A6EA-4ED2-8791-9BBF3EA06DA8}" type="presOf" srcId="{69E1B4D1-A484-4E90-9350-F760AD066622}" destId="{6CD1F93D-F91A-4AE5-98DF-0F2A7DD0D550}" srcOrd="0" destOrd="0" presId="urn:microsoft.com/office/officeart/2005/8/layout/StepDownProcess"/>
    <dgm:cxn modelId="{BDADF9D0-F2F3-45BD-8C2F-B2D82A0A4BD6}" type="presOf" srcId="{5CF6030D-48CB-4812-96F6-5D71E7D56C16}" destId="{B70E9EA5-2F0F-4E35-A563-7D82C3FE4C97}" srcOrd="0" destOrd="0" presId="urn:microsoft.com/office/officeart/2005/8/layout/StepDownProcess"/>
    <dgm:cxn modelId="{B50FB7DC-2E75-4A3E-A719-69882FD9EBF5}" type="presOf" srcId="{763817DB-B920-4C43-ACD0-5CF1974B3E0E}" destId="{2E435CF6-D9A6-4492-9248-B68F9F793B4B}" srcOrd="0" destOrd="0" presId="urn:microsoft.com/office/officeart/2005/8/layout/StepDownProcess"/>
    <dgm:cxn modelId="{AEE2FDC3-D705-46F7-80B1-9436C820AA0B}" srcId="{B97333AC-CD86-4891-A2A9-3DEC4D948D39}" destId="{69E1B4D1-A484-4E90-9350-F760AD066622}" srcOrd="0" destOrd="0" parTransId="{CFE330AB-AF4C-47F1-8E04-BD736E2D9600}" sibTransId="{EB7BE237-07F6-445A-B55B-1B0B39B1F626}"/>
    <dgm:cxn modelId="{1CAE5321-E70E-4AAA-AAB0-FBB915BD329C}" type="presParOf" srcId="{BF2C1A5D-AE73-456B-8703-CC1B40F45AE7}" destId="{CC124C72-6A7D-4280-BC7A-0452A9535D88}" srcOrd="0" destOrd="0" presId="urn:microsoft.com/office/officeart/2005/8/layout/StepDownProcess"/>
    <dgm:cxn modelId="{5847830D-1962-49FF-9565-0AAB73C4D083}" type="presParOf" srcId="{CC124C72-6A7D-4280-BC7A-0452A9535D88}" destId="{68D93579-362E-4441-A0E9-E375D9AD75BF}" srcOrd="0" destOrd="0" presId="urn:microsoft.com/office/officeart/2005/8/layout/StepDownProcess"/>
    <dgm:cxn modelId="{46402856-2F6F-44A3-9586-7E6E2FBF34A5}" type="presParOf" srcId="{CC124C72-6A7D-4280-BC7A-0452A9535D88}" destId="{6CD1F93D-F91A-4AE5-98DF-0F2A7DD0D550}" srcOrd="1" destOrd="0" presId="urn:microsoft.com/office/officeart/2005/8/layout/StepDownProcess"/>
    <dgm:cxn modelId="{3C54FAB1-6CE0-4206-AF91-0E018821351A}" type="presParOf" srcId="{CC124C72-6A7D-4280-BC7A-0452A9535D88}" destId="{8D83FAAA-8928-433B-80A7-DB22EE3B8C9B}" srcOrd="2" destOrd="0" presId="urn:microsoft.com/office/officeart/2005/8/layout/StepDownProcess"/>
    <dgm:cxn modelId="{6CD320F7-5756-492C-B59C-F7FB268ABD9C}" type="presParOf" srcId="{BF2C1A5D-AE73-456B-8703-CC1B40F45AE7}" destId="{5A655963-A261-4E1E-9870-DB31BF4BA08F}" srcOrd="1" destOrd="0" presId="urn:microsoft.com/office/officeart/2005/8/layout/StepDownProcess"/>
    <dgm:cxn modelId="{47C040DD-EB37-4A5F-A77B-99631F1722DF}" type="presParOf" srcId="{BF2C1A5D-AE73-456B-8703-CC1B40F45AE7}" destId="{75C6EA18-E939-4E45-9417-7B97E966BF17}" srcOrd="2" destOrd="0" presId="urn:microsoft.com/office/officeart/2005/8/layout/StepDownProcess"/>
    <dgm:cxn modelId="{913534DF-F826-4E7D-A253-7D8FFD73CF37}" type="presParOf" srcId="{75C6EA18-E939-4E45-9417-7B97E966BF17}" destId="{DB66CFFC-45F7-48C2-A38F-D533554E0CEE}" srcOrd="0" destOrd="0" presId="urn:microsoft.com/office/officeart/2005/8/layout/StepDownProcess"/>
    <dgm:cxn modelId="{48DA2F86-F10F-4158-89E9-40C2DE2B0D73}" type="presParOf" srcId="{75C6EA18-E939-4E45-9417-7B97E966BF17}" destId="{2E435CF6-D9A6-4492-9248-B68F9F793B4B}" srcOrd="1" destOrd="0" presId="urn:microsoft.com/office/officeart/2005/8/layout/StepDownProcess"/>
    <dgm:cxn modelId="{A855BFBA-5763-4645-96A0-8E4B91683DE5}" type="presParOf" srcId="{75C6EA18-E939-4E45-9417-7B97E966BF17}" destId="{99E24000-094F-4F1D-8DF1-13578FA7AE6B}" srcOrd="2" destOrd="0" presId="urn:microsoft.com/office/officeart/2005/8/layout/StepDownProcess"/>
    <dgm:cxn modelId="{726C481F-F48D-425D-ACD8-7B88EF6BB547}" type="presParOf" srcId="{BF2C1A5D-AE73-456B-8703-CC1B40F45AE7}" destId="{3770466D-DAF9-4DEF-B9A8-2B7CFD388E22}" srcOrd="3" destOrd="0" presId="urn:microsoft.com/office/officeart/2005/8/layout/StepDownProcess"/>
    <dgm:cxn modelId="{B9D274A1-F1E2-45EB-B1F0-1DA7E59CA4A1}" type="presParOf" srcId="{BF2C1A5D-AE73-456B-8703-CC1B40F45AE7}" destId="{00EA4DF2-9433-47AD-B41B-55DF1F6494B5}" srcOrd="4" destOrd="0" presId="urn:microsoft.com/office/officeart/2005/8/layout/StepDownProcess"/>
    <dgm:cxn modelId="{573A5C62-6347-4428-ABD7-E0DC137256F9}" type="presParOf" srcId="{00EA4DF2-9433-47AD-B41B-55DF1F6494B5}" destId="{B70E9EA5-2F0F-4E35-A563-7D82C3FE4C97}"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93579-362E-4441-A0E9-E375D9AD75BF}">
      <dsp:nvSpPr>
        <dsp:cNvPr id="0" name=""/>
        <dsp:cNvSpPr/>
      </dsp:nvSpPr>
      <dsp:spPr>
        <a:xfrm rot="5400000">
          <a:off x="927102" y="1190074"/>
          <a:ext cx="1052518" cy="1198254"/>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D1F93D-F91A-4AE5-98DF-0F2A7DD0D550}">
      <dsp:nvSpPr>
        <dsp:cNvPr id="0" name=""/>
        <dsp:cNvSpPr/>
      </dsp:nvSpPr>
      <dsp:spPr>
        <a:xfrm>
          <a:off x="539042" y="23336"/>
          <a:ext cx="1990233" cy="1240217"/>
        </a:xfrm>
        <a:prstGeom prst="roundRect">
          <a:avLst>
            <a:gd name="adj" fmla="val 16670"/>
          </a:avLst>
        </a:prstGeom>
        <a:solidFill>
          <a:srgbClr val="C0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prstTxWarp prst="textPlain">
            <a:avLst/>
          </a:prstTxWarp>
          <a:noAutofit/>
        </a:bodyPr>
        <a:lstStyle/>
        <a:p>
          <a:pPr lvl="0" algn="ctr" defTabSz="1066800">
            <a:lnSpc>
              <a:spcPct val="90000"/>
            </a:lnSpc>
            <a:spcBef>
              <a:spcPct val="0"/>
            </a:spcBef>
            <a:spcAft>
              <a:spcPct val="35000"/>
            </a:spcAft>
          </a:pPr>
          <a:r>
            <a:rPr lang="bn-IN" sz="2400" b="1" kern="1200"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 অভিজাত শ্রেণি</a:t>
          </a:r>
          <a:r>
            <a:rPr lang="bn-IN" sz="2400" b="1" kern="1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2400" kern="1200" dirty="0">
            <a:effectLst>
              <a:outerShdw blurRad="38100" dist="38100" dir="2700000" algn="tl">
                <a:srgbClr val="000000">
                  <a:alpha val="43137"/>
                </a:srgbClr>
              </a:outerShdw>
            </a:effectLst>
          </a:endParaRPr>
        </a:p>
      </dsp:txBody>
      <dsp:txXfrm>
        <a:off x="599595" y="83889"/>
        <a:ext cx="1869127" cy="1119111"/>
      </dsp:txXfrm>
    </dsp:sp>
    <dsp:sp modelId="{8D83FAAA-8928-433B-80A7-DB22EE3B8C9B}">
      <dsp:nvSpPr>
        <dsp:cNvPr id="0" name=""/>
        <dsp:cNvSpPr/>
      </dsp:nvSpPr>
      <dsp:spPr>
        <a:xfrm>
          <a:off x="2420069" y="141619"/>
          <a:ext cx="1288653" cy="1002398"/>
        </a:xfrm>
        <a:prstGeom prst="rect">
          <a:avLst/>
        </a:prstGeom>
        <a:noFill/>
        <a:ln>
          <a:noFill/>
        </a:ln>
        <a:effectLst/>
      </dsp:spPr>
      <dsp:style>
        <a:lnRef idx="0">
          <a:scrgbClr r="0" g="0" b="0"/>
        </a:lnRef>
        <a:fillRef idx="0">
          <a:scrgbClr r="0" g="0" b="0"/>
        </a:fillRef>
        <a:effectRef idx="0">
          <a:scrgbClr r="0" g="0" b="0"/>
        </a:effectRef>
        <a:fontRef idx="minor"/>
      </dsp:style>
    </dsp:sp>
    <dsp:sp modelId="{DB66CFFC-45F7-48C2-A38F-D533554E0CEE}">
      <dsp:nvSpPr>
        <dsp:cNvPr id="0" name=""/>
        <dsp:cNvSpPr/>
      </dsp:nvSpPr>
      <dsp:spPr>
        <a:xfrm rot="5400000">
          <a:off x="2339342" y="2583247"/>
          <a:ext cx="1052518" cy="1198254"/>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435CF6-D9A6-4492-9248-B68F9F793B4B}">
      <dsp:nvSpPr>
        <dsp:cNvPr id="0" name=""/>
        <dsp:cNvSpPr/>
      </dsp:nvSpPr>
      <dsp:spPr>
        <a:xfrm>
          <a:off x="2060489" y="1416509"/>
          <a:ext cx="1771820" cy="1240217"/>
        </a:xfrm>
        <a:prstGeom prst="roundRect">
          <a:avLst>
            <a:gd name="adj" fmla="val 16670"/>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prstTxWarp prst="textPlain">
            <a:avLst/>
          </a:prstTxWarp>
          <a:noAutofit/>
        </a:bodyPr>
        <a:lstStyle/>
        <a:p>
          <a:pPr lvl="0" algn="ctr" defTabSz="1333500">
            <a:lnSpc>
              <a:spcPct val="90000"/>
            </a:lnSpc>
            <a:spcBef>
              <a:spcPct val="0"/>
            </a:spcBef>
            <a:spcAft>
              <a:spcPct val="35000"/>
            </a:spcAft>
          </a:pPr>
          <a:r>
            <a:rPr lang="bn-IN" sz="3000" b="1" kern="1200"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(খ) মধ্যবিত্ত শ্রেণি </a:t>
          </a:r>
          <a:endParaRPr lang="en-US" sz="3000" kern="1200" dirty="0">
            <a:effectLst>
              <a:outerShdw blurRad="38100" dist="38100" dir="2700000" algn="tl">
                <a:srgbClr val="000000">
                  <a:alpha val="43137"/>
                </a:srgbClr>
              </a:outerShdw>
            </a:effectLst>
          </a:endParaRPr>
        </a:p>
      </dsp:txBody>
      <dsp:txXfrm>
        <a:off x="2121042" y="1477062"/>
        <a:ext cx="1650714" cy="1119111"/>
      </dsp:txXfrm>
    </dsp:sp>
    <dsp:sp modelId="{99E24000-094F-4F1D-8DF1-13578FA7AE6B}">
      <dsp:nvSpPr>
        <dsp:cNvPr id="0" name=""/>
        <dsp:cNvSpPr/>
      </dsp:nvSpPr>
      <dsp:spPr>
        <a:xfrm flipV="1">
          <a:off x="4453776" y="1967347"/>
          <a:ext cx="45721" cy="137288"/>
        </a:xfrm>
        <a:prstGeom prst="rect">
          <a:avLst/>
        </a:prstGeom>
        <a:noFill/>
        <a:ln>
          <a:noFill/>
        </a:ln>
        <a:effectLst/>
      </dsp:spPr>
      <dsp:style>
        <a:lnRef idx="0">
          <a:scrgbClr r="0" g="0" b="0"/>
        </a:lnRef>
        <a:fillRef idx="0">
          <a:scrgbClr r="0" g="0" b="0"/>
        </a:fillRef>
        <a:effectRef idx="0">
          <a:scrgbClr r="0" g="0" b="0"/>
        </a:effectRef>
        <a:fontRef idx="minor"/>
      </dsp:style>
    </dsp:sp>
    <dsp:sp modelId="{B70E9EA5-2F0F-4E35-A563-7D82C3FE4C97}">
      <dsp:nvSpPr>
        <dsp:cNvPr id="0" name=""/>
        <dsp:cNvSpPr/>
      </dsp:nvSpPr>
      <dsp:spPr>
        <a:xfrm>
          <a:off x="3581936" y="2809683"/>
          <a:ext cx="1771820" cy="1240217"/>
        </a:xfrm>
        <a:prstGeom prst="roundRect">
          <a:avLst>
            <a:gd name="adj" fmla="val 16670"/>
          </a:avLst>
        </a:prstGeom>
        <a:solidFill>
          <a:srgbClr val="00206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prstTxWarp prst="textPlain">
            <a:avLst/>
          </a:prstTxWarp>
          <a:noAutofit/>
        </a:bodyPr>
        <a:lstStyle/>
        <a:p>
          <a:pPr lvl="0" algn="ctr" defTabSz="1333500">
            <a:lnSpc>
              <a:spcPct val="90000"/>
            </a:lnSpc>
            <a:spcBef>
              <a:spcPct val="0"/>
            </a:spcBef>
            <a:spcAft>
              <a:spcPct val="35000"/>
            </a:spcAft>
          </a:pPr>
          <a:r>
            <a:rPr lang="bn-IN" sz="3000" b="1" kern="1200"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 নিম্ন শ্রেণি</a:t>
          </a:r>
          <a:endParaRPr lang="en-US" sz="3000" kern="1200" dirty="0">
            <a:effectLst>
              <a:outerShdw blurRad="38100" dist="38100" dir="2700000" algn="tl">
                <a:srgbClr val="000000">
                  <a:alpha val="43137"/>
                </a:srgbClr>
              </a:outerShdw>
            </a:effectLst>
          </a:endParaRPr>
        </a:p>
      </dsp:txBody>
      <dsp:txXfrm>
        <a:off x="3642489" y="2870236"/>
        <a:ext cx="1650714" cy="111911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9D0B2-726F-4AF4-B50D-BEB1F221471A}" type="datetimeFigureOut">
              <a:rPr lang="en-US" smtClean="0"/>
              <a:t>9/2/2020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35AB8-494E-42A5-8584-272966F701A5}" type="slidenum">
              <a:rPr lang="en-US" smtClean="0"/>
              <a:t>‹#›</a:t>
            </a:fld>
            <a:endParaRPr lang="en-US"/>
          </a:p>
        </p:txBody>
      </p:sp>
    </p:spTree>
    <p:extLst>
      <p:ext uri="{BB962C8B-B14F-4D97-AF65-F5344CB8AC3E}">
        <p14:creationId xmlns:p14="http://schemas.microsoft.com/office/powerpoint/2010/main" val="224400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C355FAE-BD9E-4674-A710-9777E36C3ED8}" type="datetimeFigureOut">
              <a:rPr lang="en-US" smtClean="0"/>
              <a:t>9/2/2020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6D22859-3B21-4E46-A9B5-42AB330EE90D}"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02628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355FAE-BD9E-4674-A710-9777E36C3ED8}"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09051852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355FAE-BD9E-4674-A710-9777E36C3ED8}"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45216720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355FAE-BD9E-4674-A710-9777E36C3ED8}"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425410371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55FAE-BD9E-4674-A710-9777E36C3ED8}"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74513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355FAE-BD9E-4674-A710-9777E36C3ED8}"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44360191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355FAE-BD9E-4674-A710-9777E36C3ED8}" type="datetimeFigureOut">
              <a:rPr lang="en-US" smtClean="0"/>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69731025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355FAE-BD9E-4674-A710-9777E36C3ED8}" type="datetimeFigureOut">
              <a:rPr lang="en-US" smtClean="0"/>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8066242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55FAE-BD9E-4674-A710-9777E36C3ED8}" type="datetimeFigureOut">
              <a:rPr lang="en-US" smtClean="0"/>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42140469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55FAE-BD9E-4674-A710-9777E36C3ED8}"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84308682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55FAE-BD9E-4674-A710-9777E36C3ED8}"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85805899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C355FAE-BD9E-4674-A710-9777E36C3ED8}" type="datetimeFigureOut">
              <a:rPr lang="en-US" smtClean="0"/>
              <a:t>9/2/2020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6D22859-3B21-4E46-A9B5-42AB330EE90D}" type="slidenum">
              <a:rPr lang="en-US" smtClean="0"/>
              <a:t>‹#›</a:t>
            </a:fld>
            <a:endParaRPr lang="en-US"/>
          </a:p>
        </p:txBody>
      </p:sp>
    </p:spTree>
    <p:extLst>
      <p:ext uri="{BB962C8B-B14F-4D97-AF65-F5344CB8AC3E}">
        <p14:creationId xmlns:p14="http://schemas.microsoft.com/office/powerpoint/2010/main" val="3193107769"/>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457200" y="318656"/>
            <a:ext cx="11388436" cy="6331526"/>
          </a:xfrm>
          <a:prstGeom prst="fram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Vertical Scroll 4"/>
          <p:cNvSpPr/>
          <p:nvPr/>
        </p:nvSpPr>
        <p:spPr>
          <a:xfrm>
            <a:off x="4414402" y="1025236"/>
            <a:ext cx="3496543" cy="1246909"/>
          </a:xfrm>
          <a:prstGeom prst="vertic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sz="9600" b="1" dirty="0" err="1">
                <a:ln/>
                <a:solidFill>
                  <a:schemeClr val="tx1"/>
                </a:solidFill>
                <a:latin typeface="NikoshBAN" panose="02000000000000000000" pitchFamily="2" charset="0"/>
                <a:cs typeface="NikoshBAN" panose="02000000000000000000" pitchFamily="2" charset="0"/>
              </a:rPr>
              <a:t>স্বাগতম</a:t>
            </a:r>
            <a:endParaRPr lang="en-US" sz="9600" b="1" dirty="0">
              <a:ln/>
              <a:solidFill>
                <a:schemeClr val="tx1"/>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4654" y="2272145"/>
            <a:ext cx="7450281" cy="3629891"/>
          </a:xfrm>
          <a:prstGeom prst="rect">
            <a:avLst/>
          </a:prstGeom>
        </p:spPr>
      </p:pic>
    </p:spTree>
    <p:extLst>
      <p:ext uri="{BB962C8B-B14F-4D97-AF65-F5344CB8AC3E}">
        <p14:creationId xmlns:p14="http://schemas.microsoft.com/office/powerpoint/2010/main" val="288846415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392881" y="1025236"/>
            <a:ext cx="2389908" cy="139931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মুহতাসিব</a:t>
            </a:r>
            <a:endParaRPr lang="en-US" sz="3600" b="1" dirty="0">
              <a:effectLst>
                <a:outerShdw blurRad="38100" dist="38100" dir="2700000" algn="tl">
                  <a:srgbClr val="000000">
                    <a:alpha val="43137"/>
                  </a:srgbClr>
                </a:outerShdw>
              </a:effectLst>
            </a:endParaRPr>
          </a:p>
        </p:txBody>
      </p:sp>
      <p:sp>
        <p:nvSpPr>
          <p:cNvPr id="6" name="Rounded Rectangle 5"/>
          <p:cNvSpPr/>
          <p:nvPr/>
        </p:nvSpPr>
        <p:spPr>
          <a:xfrm>
            <a:off x="2971799" y="2743201"/>
            <a:ext cx="7232073" cy="3311235"/>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জনগণের নৈতিক চরিত্রের তত্ত্বাবদায়ক বিষয়ক প্রধান কর্মকর্তা ছিলেন মুহতাসিব। সাম্রাজ্যে শরিয়ত বিরোধী কর্মকান্ড  </a:t>
            </a:r>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যেমন-মদ্যপান, জুয়া</a:t>
            </a:r>
            <a:r>
              <a:rPr lang="en-US" sz="3200" dirty="0" err="1"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খেলা</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ব্যভিচার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রমজান</a:t>
            </a:r>
            <a:r>
              <a:rPr lang="en-US"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মাসে</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দোকানে</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প্রকাশ্যে</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পানাহার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শুক্রবারে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জামায়াতে</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নামাজ</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আদায়</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প্রভৃতি</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কার্যকলাপ</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তত্ত্বাবধান</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কর্তব্যের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অন্তর্ভুক্ত</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ছিল</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779361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strips(downLeft)">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trips(upRigh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2355272" y="692727"/>
            <a:ext cx="8312728" cy="5888182"/>
          </a:xfrm>
          <a:prstGeom prst="snip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উপর্যুক্ত কর্মকর্তা ছাড়াও কেন্দ্রীয় প্রশাসনিক কাঠামোতে অন্যান্য যেসব কর্মকর্তা-কর্মচারী ছিলেন তারা হলেন – </a:t>
            </a:r>
          </a:p>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 </a:t>
            </a:r>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মীর-ই-আতীশ            </a:t>
            </a:r>
            <a:r>
              <a:rPr lang="bn-IN"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200" i="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গোলান্দাজ বিভাগের প্রধান), </a:t>
            </a:r>
          </a:p>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 </a:t>
            </a:r>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দারোগা-ই-ডাকচৌকি  </a:t>
            </a:r>
            <a:r>
              <a:rPr lang="bn-IN"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200" i="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গোয়েন্দা বিভাগের প্রধান), </a:t>
            </a:r>
          </a:p>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৩। </a:t>
            </a:r>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ওয়াকিয়া-ই-নবীশ     </a:t>
            </a:r>
            <a:r>
              <a:rPr lang="bn-IN"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(বার্তা </a:t>
            </a:r>
            <a:r>
              <a:rPr lang="bn-IN" sz="3200" i="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বিভাগের প্রধান),</a:t>
            </a:r>
          </a:p>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৪। মির-ই-বহর</a:t>
            </a:r>
            <a:r>
              <a:rPr lang="bn-IN" sz="32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200"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200" i="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নৌ-বাহিনীর প্রধান), </a:t>
            </a:r>
          </a:p>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৫। মুসতাওফী 		</a:t>
            </a:r>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200" i="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হিসাব নিরীক্ষা প্রধান), </a:t>
            </a:r>
          </a:p>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৬। নাযির-ই-বুয়ুতাত	</a:t>
            </a:r>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200" i="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শাহী মহলের তত্ত্বাবধায়ক), </a:t>
            </a:r>
          </a:p>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৭। মীর-ই-বর 		</a:t>
            </a:r>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200" i="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বন বিভাগের প্রধান), </a:t>
            </a:r>
            <a:endParaRPr lang="bn-IN" sz="3200" b="1" i="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৮। মীর-ই-তুযাক 	</a:t>
            </a:r>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200" i="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উৎসবাদির তত্ত্বাবধায়ক) </a:t>
            </a:r>
            <a:endParaRPr lang="en-US"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r>
              <a:rPr lang="en-US"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৯।</a:t>
            </a:r>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দারোগা</a:t>
            </a:r>
            <a:r>
              <a:rPr lang="en-US"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a:t>
            </a:r>
            <a:r>
              <a:rPr lang="en-US" sz="3200" b="1" dirty="0" err="1"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টাকশাল</a:t>
            </a:r>
            <a:r>
              <a:rPr lang="en-US"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en-US" sz="3200" i="1" dirty="0" err="1"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টাকা</a:t>
            </a:r>
            <a:r>
              <a:rPr lang="en-US"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i="1" dirty="0" err="1"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প্রস্তুত</a:t>
            </a:r>
            <a:r>
              <a:rPr lang="en-US"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i="1" dirty="0" err="1"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কারখানার</a:t>
            </a:r>
            <a:r>
              <a:rPr lang="en-US"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i="1" dirty="0" err="1"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প্রধান</a:t>
            </a:r>
            <a:r>
              <a:rPr lang="en-US" sz="3200"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en-US" sz="32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99018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heel(1)">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heel(1)">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heel(1)">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heel(1)">
                                      <p:cBhvr>
                                        <p:cTn id="37" dur="20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wheel(1)">
                                      <p:cBhvr>
                                        <p:cTn id="42" dur="20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wheel(1)">
                                      <p:cBhvr>
                                        <p:cTn id="47" dur="20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wheel(1)">
                                      <p:cBhvr>
                                        <p:cTn id="52" dur="20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wheel(1)">
                                      <p:cBhvr>
                                        <p:cTn id="57"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443343" y="329046"/>
            <a:ext cx="3657601" cy="1070263"/>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smtClean="0">
                <a:ln/>
                <a:solidFill>
                  <a:schemeClr val="tx1"/>
                </a:solidFill>
                <a:latin typeface="NikoshBAN" panose="02000000000000000000" pitchFamily="2" charset="0"/>
                <a:cs typeface="NikoshBAN" panose="02000000000000000000" pitchFamily="2" charset="0"/>
              </a:rPr>
              <a:t>প্রাদেশিক শাসনব্যবস্থা</a:t>
            </a:r>
            <a:endParaRPr lang="en-US" sz="3600" b="1" dirty="0">
              <a:solidFill>
                <a:schemeClr val="tx1"/>
              </a:solidFill>
            </a:endParaRPr>
          </a:p>
        </p:txBody>
      </p:sp>
      <p:sp>
        <p:nvSpPr>
          <p:cNvPr id="3" name="Snip Diagonal Corner Rectangle 2"/>
          <p:cNvSpPr/>
          <p:nvPr/>
        </p:nvSpPr>
        <p:spPr>
          <a:xfrm>
            <a:off x="2660071" y="3976255"/>
            <a:ext cx="8839202" cy="2549236"/>
          </a:xfrm>
          <a:prstGeom prst="snip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প্রাদেশিক প্রশাসনে সুবেদার ছিলেন প্রশাসনিক প্রধান নির্বাহী কর্মকর্তা। সম্রাটের প্রতিনিধি হিসেবে সামরিক ও বেসামরিক প্রশাসন পরিচালনায় তিনি ছিলেন সর্বোচ্চ ক্ষমতাধর ব্যক্তি। প্রশাসন পরিচালনার জন্য দিউয়ান ছাড়া অন্য সকল কর্মকর্তার নিয়োগ ও তাদের কার্যক্রম তদারকির দায়িত্ব ছিল সুবেদারের উপর। </a:t>
            </a:r>
          </a:p>
        </p:txBody>
      </p:sp>
      <p:sp>
        <p:nvSpPr>
          <p:cNvPr id="5" name="Parallelogram 4"/>
          <p:cNvSpPr/>
          <p:nvPr/>
        </p:nvSpPr>
        <p:spPr>
          <a:xfrm>
            <a:off x="443345" y="4540827"/>
            <a:ext cx="2064327" cy="1066800"/>
          </a:xfrm>
          <a:prstGeom prst="parallelogram">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chemeClr val="bg1"/>
                </a:solidFill>
                <a:latin typeface="NikoshBAN" panose="02000000000000000000" pitchFamily="2" charset="0"/>
                <a:cs typeface="NikoshBAN" panose="02000000000000000000" pitchFamily="2" charset="0"/>
              </a:rPr>
              <a:t>সুবেদার</a:t>
            </a:r>
            <a:endParaRPr lang="en-US" sz="3600" b="1" dirty="0">
              <a:solidFill>
                <a:schemeClr val="bg1"/>
              </a:solidFill>
            </a:endParaRPr>
          </a:p>
        </p:txBody>
      </p:sp>
      <p:sp>
        <p:nvSpPr>
          <p:cNvPr id="4" name="Rectangle 3"/>
          <p:cNvSpPr/>
          <p:nvPr/>
        </p:nvSpPr>
        <p:spPr>
          <a:xfrm>
            <a:off x="4419601" y="329046"/>
            <a:ext cx="6747164" cy="343939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ঐতিহাসিক যদুনাথ সরকার বলেন, মুঘল আমলের প্রাদেশিক সরকারের প্রশাসনিক কাঠামো ছিল কেন্দ্রীয় সরকারের অবিকল একটি ক্ষুদ্র চিত্র।                      সম্রাট </a:t>
            </a:r>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আকবরের আমলে প্রদেশের সংখ্যা ছিল-১৫টি</a:t>
            </a:r>
          </a:p>
          <a:p>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সম্রাট জাহাংগীরের                                -১৭টি</a:t>
            </a:r>
          </a:p>
          <a:p>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সম্রাট শাহজাহানের                                -২২টি</a:t>
            </a:r>
          </a:p>
          <a:p>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সম্রাট আওরংজেবের                              -২১টি </a:t>
            </a:r>
          </a:p>
        </p:txBody>
      </p:sp>
    </p:spTree>
    <p:extLst>
      <p:ext uri="{BB962C8B-B14F-4D97-AF65-F5344CB8AC3E}">
        <p14:creationId xmlns:p14="http://schemas.microsoft.com/office/powerpoint/2010/main" val="383783987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ppt_w</p:attrName>
                                        </p:attrNameLst>
                                      </p:cBhvr>
                                      <p:tavLst>
                                        <p:tav tm="0">
                                          <p:val>
                                            <p:strVal val="#ppt_w*0.70"/>
                                          </p:val>
                                        </p:tav>
                                        <p:tav tm="100000">
                                          <p:val>
                                            <p:strVal val="#ppt_w"/>
                                          </p:val>
                                        </p:tav>
                                      </p:tavLst>
                                    </p:anim>
                                    <p:anim calcmode="lin" valueType="num">
                                      <p:cBhvr>
                                        <p:cTn id="15" dur="1000" fill="hold"/>
                                        <p:tgtEl>
                                          <p:spTgt spid="3">
                                            <p:bg/>
                                          </p:spTgt>
                                        </p:tgtEl>
                                        <p:attrNameLst>
                                          <p:attrName>ppt_h</p:attrName>
                                        </p:attrNameLst>
                                      </p:cBhvr>
                                      <p:tavLst>
                                        <p:tav tm="0">
                                          <p:val>
                                            <p:strVal val="#ppt_h"/>
                                          </p:val>
                                        </p:tav>
                                        <p:tav tm="100000">
                                          <p:val>
                                            <p:strVal val="#ppt_h"/>
                                          </p:val>
                                        </p:tav>
                                      </p:tavLst>
                                    </p:anim>
                                    <p:animEffect transition="in" filter="fade">
                                      <p:cBhvr>
                                        <p:cTn id="16" dur="1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p:cNvSpPr/>
          <p:nvPr/>
        </p:nvSpPr>
        <p:spPr>
          <a:xfrm>
            <a:off x="858982" y="1375063"/>
            <a:ext cx="2216728" cy="796634"/>
          </a:xfrm>
          <a:prstGeom prst="parallelogram">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9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দিউয়ান</a:t>
            </a:r>
            <a:endParaRPr lang="en-US" sz="900" b="1" dirty="0">
              <a:solidFill>
                <a:schemeClr val="bg1"/>
              </a:solidFill>
              <a:effectLst>
                <a:outerShdw blurRad="38100" dist="38100" dir="2700000" algn="tl">
                  <a:srgbClr val="000000">
                    <a:alpha val="43137"/>
                  </a:srgbClr>
                </a:outerShdw>
              </a:effectLst>
            </a:endParaRPr>
          </a:p>
        </p:txBody>
      </p:sp>
      <p:sp>
        <p:nvSpPr>
          <p:cNvPr id="3" name="Round Same Side Corner Rectangle 2"/>
          <p:cNvSpPr/>
          <p:nvPr/>
        </p:nvSpPr>
        <p:spPr>
          <a:xfrm>
            <a:off x="3311237" y="633844"/>
            <a:ext cx="7190509" cy="2556165"/>
          </a:xfrm>
          <a:prstGeom prst="round2Same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প্রদে</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a:t>
            </a:r>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সুবেদারের পরই দিউয়ান ছিলেন দ্বিতীয় নির্বাহী কর্মকর্তা। তিনি সরাসরি সম্রাট কর্তৃক নিয়োগ প্রাপ্ত হতেন। দিউয়ান কেন্দ্রের ন্যায় </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অর্থ </a:t>
            </a:r>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ও রাজস্ব প্রশাসন পরিচালনা করতেন। দিউয়ান তার কার্যাবলির বিবরণ কেন্দ্রীয় দিউয়ানের নিকট পেশ করতেন।</a:t>
            </a:r>
            <a:endParaRPr lang="en-US" sz="3200" dirty="0">
              <a:solidFill>
                <a:schemeClr val="tx1"/>
              </a:solidFill>
              <a:effectLst>
                <a:outerShdw blurRad="38100" dist="38100" dir="2700000" algn="tl">
                  <a:srgbClr val="000000">
                    <a:alpha val="43137"/>
                  </a:srgbClr>
                </a:outerShdw>
              </a:effectLst>
            </a:endParaRPr>
          </a:p>
        </p:txBody>
      </p:sp>
      <p:sp>
        <p:nvSpPr>
          <p:cNvPr id="4" name="Parallelogram 3"/>
          <p:cNvSpPr/>
          <p:nvPr/>
        </p:nvSpPr>
        <p:spPr>
          <a:xfrm>
            <a:off x="7661564" y="4156362"/>
            <a:ext cx="2840182" cy="1246910"/>
          </a:xfrm>
          <a:prstGeom prst="parallelogram">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sz="36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সদর ও কাজি</a:t>
            </a:r>
            <a:endParaRPr lang="en-US" sz="3600" b="1" dirty="0">
              <a:solidFill>
                <a:schemeClr val="bg1"/>
              </a:solidFill>
              <a:effectLst>
                <a:outerShdw blurRad="38100" dist="38100" dir="2700000" algn="tl">
                  <a:srgbClr val="000000">
                    <a:alpha val="43137"/>
                  </a:srgbClr>
                </a:outerShdw>
              </a:effectLst>
            </a:endParaRPr>
          </a:p>
        </p:txBody>
      </p:sp>
      <p:sp>
        <p:nvSpPr>
          <p:cNvPr id="5" name="Round Diagonal Corner Rectangle 4"/>
          <p:cNvSpPr/>
          <p:nvPr/>
        </p:nvSpPr>
        <p:spPr>
          <a:xfrm>
            <a:off x="858982" y="3678381"/>
            <a:ext cx="6691745" cy="2202873"/>
          </a:xfrm>
          <a:prstGeom prst="round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প্রদেশে বিচার,ধর্ম ও দাতব্য </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বিষয়ক </a:t>
            </a:r>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কার্যক্রম পরিচালনার দায়িত্বে নিয়োজিত কর্মকর্তা ছিলেন সদর ও কাজি। তিনি তার কার্যাবলির রির্পোট কাজি-উল-কুজ্জাতের নিকট পেশ করতেন। </a:t>
            </a:r>
            <a:endParaRPr lang="en-US"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80040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1+#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32"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p:cTn id="20" dur="500" fill="hold"/>
                                        <p:tgtEl>
                                          <p:spTgt spid="5">
                                            <p:bg/>
                                          </p:spTgt>
                                        </p:tgtEl>
                                        <p:attrNameLst>
                                          <p:attrName>ppt_w</p:attrName>
                                        </p:attrNameLst>
                                      </p:cBhvr>
                                      <p:tavLst>
                                        <p:tav tm="0">
                                          <p:val>
                                            <p:strVal val="4*#ppt_w"/>
                                          </p:val>
                                        </p:tav>
                                        <p:tav tm="100000">
                                          <p:val>
                                            <p:strVal val="#ppt_w"/>
                                          </p:val>
                                        </p:tav>
                                      </p:tavLst>
                                    </p:anim>
                                    <p:anim calcmode="lin" valueType="num">
                                      <p:cBhvr>
                                        <p:cTn id="21" dur="500" fill="hold"/>
                                        <p:tgtEl>
                                          <p:spTgt spid="5">
                                            <p:bg/>
                                          </p:spTgt>
                                        </p:tgtEl>
                                        <p:attrNameLst>
                                          <p:attrName>ppt_h</p:attrName>
                                        </p:attrNameLst>
                                      </p:cBhvr>
                                      <p:tavLst>
                                        <p:tav tm="0">
                                          <p:val>
                                            <p:strVal val="4*#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p:cTn id="26" dur="500" fill="hold"/>
                                        <p:tgtEl>
                                          <p:spTgt spid="5">
                                            <p:txEl>
                                              <p:pRg st="0" end="0"/>
                                            </p:txEl>
                                          </p:spTgt>
                                        </p:tgtEl>
                                        <p:attrNameLst>
                                          <p:attrName>ppt_w</p:attrName>
                                        </p:attrNameLst>
                                      </p:cBhvr>
                                      <p:tavLst>
                                        <p:tav tm="0">
                                          <p:val>
                                            <p:strVal val="4*#ppt_w"/>
                                          </p:val>
                                        </p:tav>
                                        <p:tav tm="100000">
                                          <p:val>
                                            <p:strVal val="#ppt_w"/>
                                          </p:val>
                                        </p:tav>
                                      </p:tavLst>
                                    </p:anim>
                                    <p:anim calcmode="lin" valueType="num">
                                      <p:cBhvr>
                                        <p:cTn id="27" dur="500" fill="hold"/>
                                        <p:tgtEl>
                                          <p:spTgt spid="5">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Diagonal Corner Rectangle 4"/>
          <p:cNvSpPr/>
          <p:nvPr/>
        </p:nvSpPr>
        <p:spPr>
          <a:xfrm>
            <a:off x="1309256" y="2080774"/>
            <a:ext cx="5929745" cy="1801093"/>
          </a:xfrm>
          <a:prstGeom prst="snip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ln/>
                <a:solidFill>
                  <a:schemeClr val="bg1"/>
                </a:solidFill>
                <a:latin typeface="NikoshBAN" panose="02000000000000000000" pitchFamily="2" charset="0"/>
                <a:cs typeface="NikoshBAN" panose="02000000000000000000" pitchFamily="2" charset="0"/>
              </a:rPr>
              <a:t> </a:t>
            </a:r>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প্রদেশে সামরিক ব্যবস্থাপনার প্রতিরক্ষার দায়িত্ব ছিল বকসি পদাধিকারী কর্মকর্তার উপর। </a:t>
            </a:r>
            <a:endParaRPr lang="en-US" sz="3200" dirty="0">
              <a:effectLst>
                <a:outerShdw blurRad="38100" dist="38100" dir="2700000" algn="tl">
                  <a:srgbClr val="000000">
                    <a:alpha val="43137"/>
                  </a:srgbClr>
                </a:outerShdw>
              </a:effectLst>
            </a:endParaRPr>
          </a:p>
        </p:txBody>
      </p:sp>
      <p:sp>
        <p:nvSpPr>
          <p:cNvPr id="6" name="Snip Diagonal Corner Rectangle 5"/>
          <p:cNvSpPr/>
          <p:nvPr/>
        </p:nvSpPr>
        <p:spPr>
          <a:xfrm>
            <a:off x="5444838" y="4119991"/>
            <a:ext cx="5527963" cy="2086846"/>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এছাড়াও প্রাদেশিক প্রশাসনে গুরুত্বপূর্ণ পদাদিকারী কর্মকর্তা ছিলেন ওয়াকিয়া নবিশ, কোতোয়াল এবং আমিল প্রভৃতি। </a:t>
            </a:r>
            <a:endParaRPr lang="en-US" sz="3200" dirty="0">
              <a:effectLst>
                <a:outerShdw blurRad="38100" dist="38100" dir="2700000" algn="tl">
                  <a:srgbClr val="000000">
                    <a:alpha val="43137"/>
                  </a:srgbClr>
                </a:outerShdw>
              </a:effectLst>
            </a:endParaRPr>
          </a:p>
        </p:txBody>
      </p:sp>
      <p:sp>
        <p:nvSpPr>
          <p:cNvPr id="7" name="Parallelogram 6"/>
          <p:cNvSpPr/>
          <p:nvPr/>
        </p:nvSpPr>
        <p:spPr>
          <a:xfrm>
            <a:off x="2909454" y="761997"/>
            <a:ext cx="2341418" cy="1080653"/>
          </a:xfrm>
          <a:prstGeom prst="parallelogram">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40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বকসি</a:t>
            </a:r>
            <a:endParaRPr lang="en-US"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371630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1000" fill="hold"/>
                                        <p:tgtEl>
                                          <p:spTgt spid="5">
                                            <p:bg/>
                                          </p:spTgt>
                                        </p:tgtEl>
                                        <p:attrNameLst>
                                          <p:attrName>ppt_w</p:attrName>
                                        </p:attrNameLst>
                                      </p:cBhvr>
                                      <p:tavLst>
                                        <p:tav tm="0">
                                          <p:val>
                                            <p:strVal val="#ppt_w+.3"/>
                                          </p:val>
                                        </p:tav>
                                        <p:tav tm="100000">
                                          <p:val>
                                            <p:strVal val="#ppt_w"/>
                                          </p:val>
                                        </p:tav>
                                      </p:tavLst>
                                    </p:anim>
                                    <p:anim calcmode="lin" valueType="num">
                                      <p:cBhvr>
                                        <p:cTn id="8" dur="1000" fill="hold"/>
                                        <p:tgtEl>
                                          <p:spTgt spid="5">
                                            <p:bg/>
                                          </p:spTgt>
                                        </p:tgtEl>
                                        <p:attrNameLst>
                                          <p:attrName>ppt_h</p:attrName>
                                        </p:attrNameLst>
                                      </p:cBhvr>
                                      <p:tavLst>
                                        <p:tav tm="0">
                                          <p:val>
                                            <p:strVal val="#ppt_h"/>
                                          </p:val>
                                        </p:tav>
                                        <p:tav tm="100000">
                                          <p:val>
                                            <p:strVal val="#ppt_h"/>
                                          </p:val>
                                        </p:tav>
                                      </p:tavLst>
                                    </p:anim>
                                    <p:animEffect transition="in" filter="fade">
                                      <p:cBhvr>
                                        <p:cTn id="9" dur="1000"/>
                                        <p:tgtEl>
                                          <p:spTgt spid="5">
                                            <p:bg/>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bg/>
                                          </p:spTgt>
                                        </p:tgtEl>
                                        <p:attrNameLst>
                                          <p:attrName>style.visibility</p:attrName>
                                        </p:attrNameLst>
                                      </p:cBhvr>
                                      <p:to>
                                        <p:strVal val="visible"/>
                                      </p:to>
                                    </p:set>
                                    <p:animEffect transition="in" filter="fade">
                                      <p:cBhvr>
                                        <p:cTn id="21" dur="1000"/>
                                        <p:tgtEl>
                                          <p:spTgt spid="6">
                                            <p:bg/>
                                          </p:spTgt>
                                        </p:tgtEl>
                                      </p:cBhvr>
                                    </p:animEffect>
                                    <p:anim calcmode="lin" valueType="num">
                                      <p:cBhvr>
                                        <p:cTn id="22" dur="1000" fill="hold"/>
                                        <p:tgtEl>
                                          <p:spTgt spid="6">
                                            <p:bg/>
                                          </p:spTgt>
                                        </p:tgtEl>
                                        <p:attrNameLst>
                                          <p:attrName>ppt_x</p:attrName>
                                        </p:attrNameLst>
                                      </p:cBhvr>
                                      <p:tavLst>
                                        <p:tav tm="0">
                                          <p:val>
                                            <p:strVal val="#ppt_x"/>
                                          </p:val>
                                        </p:tav>
                                        <p:tav tm="100000">
                                          <p:val>
                                            <p:strVal val="#ppt_x"/>
                                          </p:val>
                                        </p:tav>
                                      </p:tavLst>
                                    </p:anim>
                                    <p:anim calcmode="lin" valueType="num">
                                      <p:cBhvr>
                                        <p:cTn id="23"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1111828" y="1115292"/>
            <a:ext cx="9982199" cy="4523508"/>
          </a:xfrm>
          <a:prstGeom prst="snip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সরকার, পরগনা ও গ্রাম প্রশাসনঃ- </a:t>
            </a:r>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আমলে প্রাদেশিক প্রশাসনের পরবর্তী প্রশাসনিক ইউনিট ছিল </a:t>
            </a:r>
            <a:endPar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সরকার’</a:t>
            </a:r>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 জেলা। </a:t>
            </a:r>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সরকারের </a:t>
            </a:r>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প্রধান নির্বাহীর পদবি ছিল ফৌজদার। এছাড়াও আমলগুজার (রাজস্ব কর্মকর্তা), বিতিকচি (দলিল রক্ষক), এবং আমলগুজার (কোষাগার প্রধান) সরকারের উল্লেখযোগ্য কর্মকর্তা।</a:t>
            </a:r>
          </a:p>
          <a:p>
            <a:r>
              <a:rPr lang="bn-IN"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‘পরগনা’ </a:t>
            </a:r>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প্রশাসনের প্রধান কর্তাব্যক্তি ছিলেন শিকদার। প্রশাসন পরিচালনায় তার সহযোগী কর্মকর্তাগণ ছিলেন আমিল,কানুনগো এবং ফতদার ইত্যাদি। মুঘল আমলে স্থানীয় সরকারের সর্বনিম্ন ইউনিট </a:t>
            </a:r>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ছিল </a:t>
            </a:r>
          </a:p>
          <a:p>
            <a:r>
              <a:rPr lang="bn-IN"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‘গ্রাম’- </a:t>
            </a:r>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গ্রাম </a:t>
            </a:r>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প্রশাসন পরিচালনার দায়িত্ব ছিল গ্রাম পঞ্চায়েতের উপর। </a:t>
            </a:r>
            <a:endParaRPr lang="en-US" sz="3200" dirty="0">
              <a:effectLst>
                <a:outerShdw blurRad="38100" dist="38100" dir="2700000" algn="tl">
                  <a:srgbClr val="000000">
                    <a:alpha val="43137"/>
                  </a:srgbClr>
                </a:outerShdw>
              </a:effectLst>
            </a:endParaRPr>
          </a:p>
        </p:txBody>
      </p:sp>
      <p:sp>
        <p:nvSpPr>
          <p:cNvPr id="3" name="Frame 2"/>
          <p:cNvSpPr/>
          <p:nvPr/>
        </p:nvSpPr>
        <p:spPr>
          <a:xfrm>
            <a:off x="180110" y="138545"/>
            <a:ext cx="11845636" cy="6553199"/>
          </a:xfrm>
          <a:prstGeom prst="fram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6501970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900" decel="100000" fill="hold"/>
                                        <p:tgtEl>
                                          <p:spTgt spid="2">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0"/>
                                        <p:tgtEl>
                                          <p:spTgt spid="2">
                                            <p:txEl>
                                              <p:pRg st="0" end="0"/>
                                            </p:txEl>
                                          </p:spTgt>
                                        </p:tgtEl>
                                      </p:cBhvr>
                                    </p:animEffect>
                                    <p:anim calcmode="lin" valueType="num">
                                      <p:cBhvr>
                                        <p:cTn id="1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fade">
                                      <p:cBhvr>
                                        <p:cTn id="23" dur="1000"/>
                                        <p:tgtEl>
                                          <p:spTgt spid="2">
                                            <p:txEl>
                                              <p:pRg st="1" end="1"/>
                                            </p:txEl>
                                          </p:spTgt>
                                        </p:tgtEl>
                                      </p:cBhvr>
                                    </p:animEffect>
                                    <p:anim calcmode="lin" valueType="num">
                                      <p:cBhvr>
                                        <p:cTn id="2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fade">
                                      <p:cBhvr>
                                        <p:cTn id="31" dur="1000"/>
                                        <p:tgtEl>
                                          <p:spTgt spid="2">
                                            <p:txEl>
                                              <p:pRg st="2" end="2"/>
                                            </p:txEl>
                                          </p:spTgt>
                                        </p:tgtEl>
                                      </p:cBhvr>
                                    </p:animEffect>
                                    <p:anim calcmode="lin" valueType="num">
                                      <p:cBhvr>
                                        <p:cTn id="3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
                                            <p:txEl>
                                              <p:pRg st="3" end="3"/>
                                            </p:txEl>
                                          </p:spTgt>
                                        </p:tgtEl>
                                        <p:attrNameLst>
                                          <p:attrName>style.visibility</p:attrName>
                                        </p:attrNameLst>
                                      </p:cBhvr>
                                      <p:to>
                                        <p:strVal val="visible"/>
                                      </p:to>
                                    </p:set>
                                    <p:animEffect transition="in" filter="fade">
                                      <p:cBhvr>
                                        <p:cTn id="39" dur="1000"/>
                                        <p:tgtEl>
                                          <p:spTgt spid="2">
                                            <p:txEl>
                                              <p:pRg st="3" end="3"/>
                                            </p:txEl>
                                          </p:spTgt>
                                        </p:tgtEl>
                                      </p:cBhvr>
                                    </p:animEffect>
                                    <p:anim calcmode="lin" valueType="num">
                                      <p:cBhvr>
                                        <p:cTn id="4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que 1"/>
          <p:cNvSpPr/>
          <p:nvPr/>
        </p:nvSpPr>
        <p:spPr>
          <a:xfrm>
            <a:off x="464126" y="166253"/>
            <a:ext cx="3006436" cy="1163782"/>
          </a:xfrm>
          <a:prstGeom prst="plaqu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sz="4000"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সামাজিক অবস্থা</a:t>
            </a:r>
            <a:endParaRPr lang="bn-IN" sz="40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Round Diagonal Corner Rectangle 2"/>
          <p:cNvSpPr/>
          <p:nvPr/>
        </p:nvSpPr>
        <p:spPr>
          <a:xfrm>
            <a:off x="3352799" y="1316180"/>
            <a:ext cx="7093527" cy="1052946"/>
          </a:xfrm>
          <a:prstGeom prst="round2Diag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আমলে ভারতবর্ষের সামাজিক অবস্থা ছিল বেশ বৈচিত্র্যময়। সমাজ তিন শ্রেণিতে বিভক্ত ছিল যথাঃ- </a:t>
            </a:r>
          </a:p>
        </p:txBody>
      </p:sp>
      <p:graphicFrame>
        <p:nvGraphicFramePr>
          <p:cNvPr id="4" name="Diagram 3"/>
          <p:cNvGraphicFramePr/>
          <p:nvPr>
            <p:extLst>
              <p:ext uri="{D42A27DB-BD31-4B8C-83A1-F6EECF244321}">
                <p14:modId xmlns:p14="http://schemas.microsoft.com/office/powerpoint/2010/main" val="1776863426"/>
              </p:ext>
            </p:extLst>
          </p:nvPr>
        </p:nvGraphicFramePr>
        <p:xfrm>
          <a:off x="4553526" y="2507671"/>
          <a:ext cx="5892800" cy="407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201688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4">
                                            <p:graphicEl>
                                              <a:dgm id="{68D93579-362E-4441-A0E9-E375D9AD75BF}"/>
                                            </p:graphicEl>
                                          </p:spTgt>
                                        </p:tgtEl>
                                        <p:attrNameLst>
                                          <p:attrName>style.visibility</p:attrName>
                                        </p:attrNameLst>
                                      </p:cBhvr>
                                      <p:to>
                                        <p:strVal val="visible"/>
                                      </p:to>
                                    </p:set>
                                    <p:anim calcmode="lin" valueType="num">
                                      <p:cBhvr additive="base">
                                        <p:cTn id="14" dur="500" fill="hold"/>
                                        <p:tgtEl>
                                          <p:spTgt spid="4">
                                            <p:graphicEl>
                                              <a:dgm id="{68D93579-362E-4441-A0E9-E375D9AD75BF}"/>
                                            </p:graphic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
                                            <p:graphicEl>
                                              <a:dgm id="{68D93579-362E-4441-A0E9-E375D9AD75BF}"/>
                                            </p:graphicEl>
                                          </p:spTgt>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4">
                                            <p:graphicEl>
                                              <a:dgm id="{6CD1F93D-F91A-4AE5-98DF-0F2A7DD0D550}"/>
                                            </p:graphicEl>
                                          </p:spTgt>
                                        </p:tgtEl>
                                        <p:attrNameLst>
                                          <p:attrName>style.visibility</p:attrName>
                                        </p:attrNameLst>
                                      </p:cBhvr>
                                      <p:to>
                                        <p:strVal val="visible"/>
                                      </p:to>
                                    </p:set>
                                    <p:anim calcmode="lin" valueType="num">
                                      <p:cBhvr additive="base">
                                        <p:cTn id="18" dur="500" fill="hold"/>
                                        <p:tgtEl>
                                          <p:spTgt spid="4">
                                            <p:graphicEl>
                                              <a:dgm id="{6CD1F93D-F91A-4AE5-98DF-0F2A7DD0D550}"/>
                                            </p:graphic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
                                            <p:graphicEl>
                                              <a:dgm id="{6CD1F93D-F91A-4AE5-98DF-0F2A7DD0D550}"/>
                                            </p:graphic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
                                            <p:graphicEl>
                                              <a:dgm id="{8D83FAAA-8928-433B-80A7-DB22EE3B8C9B}"/>
                                            </p:graphicEl>
                                          </p:spTgt>
                                        </p:tgtEl>
                                        <p:attrNameLst>
                                          <p:attrName>style.visibility</p:attrName>
                                        </p:attrNameLst>
                                      </p:cBhvr>
                                      <p:to>
                                        <p:strVal val="visible"/>
                                      </p:to>
                                    </p:set>
                                    <p:anim calcmode="lin" valueType="num">
                                      <p:cBhvr additive="base">
                                        <p:cTn id="24" dur="500" fill="hold"/>
                                        <p:tgtEl>
                                          <p:spTgt spid="4">
                                            <p:graphicEl>
                                              <a:dgm id="{8D83FAAA-8928-433B-80A7-DB22EE3B8C9B}"/>
                                            </p:graphic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graphicEl>
                                              <a:dgm id="{8D83FAAA-8928-433B-80A7-DB22EE3B8C9B}"/>
                                            </p:graphic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
                                            <p:graphicEl>
                                              <a:dgm id="{DB66CFFC-45F7-48C2-A38F-D533554E0CEE}"/>
                                            </p:graphicEl>
                                          </p:spTgt>
                                        </p:tgtEl>
                                        <p:attrNameLst>
                                          <p:attrName>style.visibility</p:attrName>
                                        </p:attrNameLst>
                                      </p:cBhvr>
                                      <p:to>
                                        <p:strVal val="visible"/>
                                      </p:to>
                                    </p:set>
                                    <p:anim calcmode="lin" valueType="num">
                                      <p:cBhvr additive="base">
                                        <p:cTn id="30" dur="500" fill="hold"/>
                                        <p:tgtEl>
                                          <p:spTgt spid="4">
                                            <p:graphicEl>
                                              <a:dgm id="{DB66CFFC-45F7-48C2-A38F-D533554E0CEE}"/>
                                            </p:graphic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4">
                                            <p:graphicEl>
                                              <a:dgm id="{DB66CFFC-45F7-48C2-A38F-D533554E0CEE}"/>
                                            </p:graphicEl>
                                          </p:spTgt>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0"/>
                                  </p:stCondLst>
                                  <p:childTnLst>
                                    <p:set>
                                      <p:cBhvr>
                                        <p:cTn id="33" dur="1" fill="hold">
                                          <p:stCondLst>
                                            <p:cond delay="0"/>
                                          </p:stCondLst>
                                        </p:cTn>
                                        <p:tgtEl>
                                          <p:spTgt spid="4">
                                            <p:graphicEl>
                                              <a:dgm id="{2E435CF6-D9A6-4492-9248-B68F9F793B4B}"/>
                                            </p:graphicEl>
                                          </p:spTgt>
                                        </p:tgtEl>
                                        <p:attrNameLst>
                                          <p:attrName>style.visibility</p:attrName>
                                        </p:attrNameLst>
                                      </p:cBhvr>
                                      <p:to>
                                        <p:strVal val="visible"/>
                                      </p:to>
                                    </p:set>
                                    <p:anim calcmode="lin" valueType="num">
                                      <p:cBhvr additive="base">
                                        <p:cTn id="34" dur="500" fill="hold"/>
                                        <p:tgtEl>
                                          <p:spTgt spid="4">
                                            <p:graphicEl>
                                              <a:dgm id="{2E435CF6-D9A6-4492-9248-B68F9F793B4B}"/>
                                            </p:graphic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4">
                                            <p:graphicEl>
                                              <a:dgm id="{2E435CF6-D9A6-4492-9248-B68F9F793B4B}"/>
                                            </p:graphic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4">
                                            <p:graphicEl>
                                              <a:dgm id="{99E24000-094F-4F1D-8DF1-13578FA7AE6B}"/>
                                            </p:graphicEl>
                                          </p:spTgt>
                                        </p:tgtEl>
                                        <p:attrNameLst>
                                          <p:attrName>style.visibility</p:attrName>
                                        </p:attrNameLst>
                                      </p:cBhvr>
                                      <p:to>
                                        <p:strVal val="visible"/>
                                      </p:to>
                                    </p:set>
                                    <p:anim calcmode="lin" valueType="num">
                                      <p:cBhvr additive="base">
                                        <p:cTn id="40" dur="500" fill="hold"/>
                                        <p:tgtEl>
                                          <p:spTgt spid="4">
                                            <p:graphicEl>
                                              <a:dgm id="{99E24000-094F-4F1D-8DF1-13578FA7AE6B}"/>
                                            </p:graphic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4">
                                            <p:graphicEl>
                                              <a:dgm id="{99E24000-094F-4F1D-8DF1-13578FA7AE6B}"/>
                                            </p:graphic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4">
                                            <p:graphicEl>
                                              <a:dgm id="{B70E9EA5-2F0F-4E35-A563-7D82C3FE4C97}"/>
                                            </p:graphicEl>
                                          </p:spTgt>
                                        </p:tgtEl>
                                        <p:attrNameLst>
                                          <p:attrName>style.visibility</p:attrName>
                                        </p:attrNameLst>
                                      </p:cBhvr>
                                      <p:to>
                                        <p:strVal val="visible"/>
                                      </p:to>
                                    </p:set>
                                    <p:anim calcmode="lin" valueType="num">
                                      <p:cBhvr additive="base">
                                        <p:cTn id="46" dur="500" fill="hold"/>
                                        <p:tgtEl>
                                          <p:spTgt spid="4">
                                            <p:graphicEl>
                                              <a:dgm id="{B70E9EA5-2F0F-4E35-A563-7D82C3FE4C97}"/>
                                            </p:graphic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4">
                                            <p:graphicEl>
                                              <a:dgm id="{B70E9EA5-2F0F-4E35-A563-7D82C3FE4C97}"/>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4"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632363" y="2563090"/>
            <a:ext cx="7869382" cy="289560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প্রাচীন</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ভারতের</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সমাজ</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ব্যবস্থায়</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ন্যায়</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আমলেও</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ভারতীয়</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সমাজে</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সম্রাট</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ছিলেন</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সর্বময়</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ক্ষমতা</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আভিজাত্যের</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প্রতী</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a:t>
            </a:r>
            <a:r>
              <a:rPr lang="en-US"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তাঁর</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পরই</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ছিলেন</a:t>
            </a:r>
            <a:r>
              <a:rPr lang="en-US"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আমির-ওমরাহগণ</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এরা </a:t>
            </a:r>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ছিলেন সমাজের প্রধান অভিজাত</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এ </a:t>
            </a:r>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সকল অভিজাতবর্গ খুব জাঁকজমক ও </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বিলাস ব্যসনের </a:t>
            </a:r>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মধ্যে জীবনযাপন করতেন।</a:t>
            </a:r>
          </a:p>
        </p:txBody>
      </p:sp>
      <p:sp>
        <p:nvSpPr>
          <p:cNvPr id="3" name="Horizontal Scroll 2"/>
          <p:cNvSpPr/>
          <p:nvPr/>
        </p:nvSpPr>
        <p:spPr>
          <a:xfrm>
            <a:off x="3851563" y="665018"/>
            <a:ext cx="4405745" cy="1662545"/>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 </a:t>
            </a:r>
            <a:r>
              <a:rPr lang="bn-IN" sz="36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অভিজাত </a:t>
            </a:r>
            <a:r>
              <a:rPr lang="bn-IN" sz="36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a:t>
            </a:r>
            <a:endParaRPr lang="bn-IN" sz="36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3216758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orizontal Scroll 7"/>
          <p:cNvSpPr/>
          <p:nvPr/>
        </p:nvSpPr>
        <p:spPr>
          <a:xfrm>
            <a:off x="1122217" y="1246908"/>
            <a:ext cx="3255819" cy="1468581"/>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(খ) মধ্যবিত্ত শ্রেণি</a:t>
            </a:r>
            <a:endParaRPr lang="en-US" sz="3600" dirty="0">
              <a:effectLst>
                <a:outerShdw blurRad="38100" dist="38100" dir="2700000" algn="tl">
                  <a:srgbClr val="000000">
                    <a:alpha val="43137"/>
                  </a:srgbClr>
                </a:outerShdw>
              </a:effectLst>
            </a:endParaRPr>
          </a:p>
        </p:txBody>
      </p:sp>
      <p:sp>
        <p:nvSpPr>
          <p:cNvPr id="9" name="Round Diagonal Corner Rectangle 8"/>
          <p:cNvSpPr/>
          <p:nvPr/>
        </p:nvSpPr>
        <p:spPr>
          <a:xfrm>
            <a:off x="4648198" y="775854"/>
            <a:ext cx="6490856" cy="2410691"/>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আমলে সরকারি কর্মচারী, কবি-সাহিত্যিক, সংগীতজ্ঞ, ধর্মপ্রচারক,বণিক,মহাজন প্রভৃতির সমন্বয়ে একটি মধ্যবিত্ত শ্রেণি গড়ে উঠছিল। তাদের জীবনযাত্রা ছিল অতি সাধারণ ও জাঁকজমকহীন।</a:t>
            </a:r>
            <a:endPar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0" name="Horizontal Scroll 9"/>
          <p:cNvSpPr/>
          <p:nvPr/>
        </p:nvSpPr>
        <p:spPr>
          <a:xfrm>
            <a:off x="8492837" y="4121727"/>
            <a:ext cx="2646217" cy="1468578"/>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sz="36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 নিম্ন </a:t>
            </a:r>
            <a:r>
              <a:rPr lang="bn-IN" sz="36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 </a:t>
            </a:r>
            <a:endParaRPr lang="bn-IN" sz="36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1" name="Round Diagonal Corner Rectangle 10"/>
          <p:cNvSpPr/>
          <p:nvPr/>
        </p:nvSpPr>
        <p:spPr>
          <a:xfrm>
            <a:off x="1122217" y="3574472"/>
            <a:ext cx="6774872" cy="2563087"/>
          </a:xfrm>
          <a:prstGeom prst="round2Diag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সমাজে সর্বনিম্ন স্তরে ছিল কৃষক, শ্রমিক, কারিগর, জেলে,কামার, কুমার ইত্যাদি পেশার লোকজন। তারা খুবই সাধারণ জীবনযাপন করত। তারা অভিজাত শ্রেণি কর্তৃক নিষ্পেষিত হত।</a:t>
            </a:r>
            <a:endPar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44137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fmla="#ppt_w*sin(2.5*pi*$)">
                                          <p:val>
                                            <p:fltVal val="0"/>
                                          </p:val>
                                        </p:tav>
                                        <p:tav tm="100000">
                                          <p:val>
                                            <p:fltVal val="1"/>
                                          </p:val>
                                        </p:tav>
                                      </p:tavLst>
                                    </p:anim>
                                    <p:anim calcmode="lin" valueType="num">
                                      <p:cBhvr>
                                        <p:cTn id="8" dur="5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11">
                                            <p:bg/>
                                          </p:spTgt>
                                        </p:tgtEl>
                                        <p:attrNameLst>
                                          <p:attrName>style.visibility</p:attrName>
                                        </p:attrNameLst>
                                      </p:cBhvr>
                                      <p:to>
                                        <p:strVal val="visible"/>
                                      </p:to>
                                    </p:set>
                                    <p:animEffect transition="in" filter="wipe(down)">
                                      <p:cBhvr>
                                        <p:cTn id="19" dur="580">
                                          <p:stCondLst>
                                            <p:cond delay="0"/>
                                          </p:stCondLst>
                                        </p:cTn>
                                        <p:tgtEl>
                                          <p:spTgt spid="11">
                                            <p:bg/>
                                          </p:spTgt>
                                        </p:tgtEl>
                                      </p:cBhvr>
                                    </p:animEffect>
                                    <p:anim calcmode="lin" valueType="num">
                                      <p:cBhvr>
                                        <p:cTn id="20" dur="1822" tmFilter="0,0; 0.14,0.36; 0.43,0.73; 0.71,0.91; 1.0,1.0">
                                          <p:stCondLst>
                                            <p:cond delay="0"/>
                                          </p:stCondLst>
                                        </p:cTn>
                                        <p:tgtEl>
                                          <p:spTgt spid="11">
                                            <p:bg/>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1">
                                            <p:bg/>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1">
                                            <p:bg/>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1">
                                            <p:bg/>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1">
                                            <p:bg/>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11">
                                            <p:bg/>
                                          </p:spTgt>
                                        </p:tgtEl>
                                      </p:cBhvr>
                                      <p:to x="100000" y="60000"/>
                                    </p:animScale>
                                    <p:animScale>
                                      <p:cBhvr>
                                        <p:cTn id="26" dur="166" decel="50000">
                                          <p:stCondLst>
                                            <p:cond delay="676"/>
                                          </p:stCondLst>
                                        </p:cTn>
                                        <p:tgtEl>
                                          <p:spTgt spid="11">
                                            <p:bg/>
                                          </p:spTgt>
                                        </p:tgtEl>
                                      </p:cBhvr>
                                      <p:to x="100000" y="100000"/>
                                    </p:animScale>
                                    <p:animScale>
                                      <p:cBhvr>
                                        <p:cTn id="27" dur="26">
                                          <p:stCondLst>
                                            <p:cond delay="1312"/>
                                          </p:stCondLst>
                                        </p:cTn>
                                        <p:tgtEl>
                                          <p:spTgt spid="11">
                                            <p:bg/>
                                          </p:spTgt>
                                        </p:tgtEl>
                                      </p:cBhvr>
                                      <p:to x="100000" y="80000"/>
                                    </p:animScale>
                                    <p:animScale>
                                      <p:cBhvr>
                                        <p:cTn id="28" dur="166" decel="50000">
                                          <p:stCondLst>
                                            <p:cond delay="1338"/>
                                          </p:stCondLst>
                                        </p:cTn>
                                        <p:tgtEl>
                                          <p:spTgt spid="11">
                                            <p:bg/>
                                          </p:spTgt>
                                        </p:tgtEl>
                                      </p:cBhvr>
                                      <p:to x="100000" y="100000"/>
                                    </p:animScale>
                                    <p:animScale>
                                      <p:cBhvr>
                                        <p:cTn id="29" dur="26">
                                          <p:stCondLst>
                                            <p:cond delay="1642"/>
                                          </p:stCondLst>
                                        </p:cTn>
                                        <p:tgtEl>
                                          <p:spTgt spid="11">
                                            <p:bg/>
                                          </p:spTgt>
                                        </p:tgtEl>
                                      </p:cBhvr>
                                      <p:to x="100000" y="90000"/>
                                    </p:animScale>
                                    <p:animScale>
                                      <p:cBhvr>
                                        <p:cTn id="30" dur="166" decel="50000">
                                          <p:stCondLst>
                                            <p:cond delay="1668"/>
                                          </p:stCondLst>
                                        </p:cTn>
                                        <p:tgtEl>
                                          <p:spTgt spid="11">
                                            <p:bg/>
                                          </p:spTgt>
                                        </p:tgtEl>
                                      </p:cBhvr>
                                      <p:to x="100000" y="100000"/>
                                    </p:animScale>
                                    <p:animScale>
                                      <p:cBhvr>
                                        <p:cTn id="31" dur="26">
                                          <p:stCondLst>
                                            <p:cond delay="1808"/>
                                          </p:stCondLst>
                                        </p:cTn>
                                        <p:tgtEl>
                                          <p:spTgt spid="11">
                                            <p:bg/>
                                          </p:spTgt>
                                        </p:tgtEl>
                                      </p:cBhvr>
                                      <p:to x="100000" y="95000"/>
                                    </p:animScale>
                                    <p:animScale>
                                      <p:cBhvr>
                                        <p:cTn id="32" dur="166" decel="50000">
                                          <p:stCondLst>
                                            <p:cond delay="1834"/>
                                          </p:stCondLst>
                                        </p:cTn>
                                        <p:tgtEl>
                                          <p:spTgt spid="11">
                                            <p:bg/>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ipe(down)">
                                      <p:cBhvr>
                                        <p:cTn id="37" dur="580">
                                          <p:stCondLst>
                                            <p:cond delay="0"/>
                                          </p:stCondLst>
                                        </p:cTn>
                                        <p:tgtEl>
                                          <p:spTgt spid="11">
                                            <p:txEl>
                                              <p:pRg st="0" end="0"/>
                                            </p:txEl>
                                          </p:spTgt>
                                        </p:tgtEl>
                                      </p:cBhvr>
                                    </p:animEffect>
                                    <p:anim calcmode="lin" valueType="num">
                                      <p:cBhvr>
                                        <p:cTn id="38"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11">
                                            <p:txEl>
                                              <p:pRg st="0" end="0"/>
                                            </p:txEl>
                                          </p:spTgt>
                                        </p:tgtEl>
                                      </p:cBhvr>
                                      <p:to x="100000" y="60000"/>
                                    </p:animScale>
                                    <p:animScale>
                                      <p:cBhvr>
                                        <p:cTn id="44" dur="166" decel="50000">
                                          <p:stCondLst>
                                            <p:cond delay="676"/>
                                          </p:stCondLst>
                                        </p:cTn>
                                        <p:tgtEl>
                                          <p:spTgt spid="11">
                                            <p:txEl>
                                              <p:pRg st="0" end="0"/>
                                            </p:txEl>
                                          </p:spTgt>
                                        </p:tgtEl>
                                      </p:cBhvr>
                                      <p:to x="100000" y="100000"/>
                                    </p:animScale>
                                    <p:animScale>
                                      <p:cBhvr>
                                        <p:cTn id="45" dur="26">
                                          <p:stCondLst>
                                            <p:cond delay="1312"/>
                                          </p:stCondLst>
                                        </p:cTn>
                                        <p:tgtEl>
                                          <p:spTgt spid="11">
                                            <p:txEl>
                                              <p:pRg st="0" end="0"/>
                                            </p:txEl>
                                          </p:spTgt>
                                        </p:tgtEl>
                                      </p:cBhvr>
                                      <p:to x="100000" y="80000"/>
                                    </p:animScale>
                                    <p:animScale>
                                      <p:cBhvr>
                                        <p:cTn id="46" dur="166" decel="50000">
                                          <p:stCondLst>
                                            <p:cond delay="1338"/>
                                          </p:stCondLst>
                                        </p:cTn>
                                        <p:tgtEl>
                                          <p:spTgt spid="11">
                                            <p:txEl>
                                              <p:pRg st="0" end="0"/>
                                            </p:txEl>
                                          </p:spTgt>
                                        </p:tgtEl>
                                      </p:cBhvr>
                                      <p:to x="100000" y="100000"/>
                                    </p:animScale>
                                    <p:animScale>
                                      <p:cBhvr>
                                        <p:cTn id="47" dur="26">
                                          <p:stCondLst>
                                            <p:cond delay="1642"/>
                                          </p:stCondLst>
                                        </p:cTn>
                                        <p:tgtEl>
                                          <p:spTgt spid="11">
                                            <p:txEl>
                                              <p:pRg st="0" end="0"/>
                                            </p:txEl>
                                          </p:spTgt>
                                        </p:tgtEl>
                                      </p:cBhvr>
                                      <p:to x="100000" y="90000"/>
                                    </p:animScale>
                                    <p:animScale>
                                      <p:cBhvr>
                                        <p:cTn id="48" dur="166" decel="50000">
                                          <p:stCondLst>
                                            <p:cond delay="1668"/>
                                          </p:stCondLst>
                                        </p:cTn>
                                        <p:tgtEl>
                                          <p:spTgt spid="11">
                                            <p:txEl>
                                              <p:pRg st="0" end="0"/>
                                            </p:txEl>
                                          </p:spTgt>
                                        </p:tgtEl>
                                      </p:cBhvr>
                                      <p:to x="100000" y="100000"/>
                                    </p:animScale>
                                    <p:animScale>
                                      <p:cBhvr>
                                        <p:cTn id="49" dur="26">
                                          <p:stCondLst>
                                            <p:cond delay="1808"/>
                                          </p:stCondLst>
                                        </p:cTn>
                                        <p:tgtEl>
                                          <p:spTgt spid="11">
                                            <p:txEl>
                                              <p:pRg st="0" end="0"/>
                                            </p:txEl>
                                          </p:spTgt>
                                        </p:tgtEl>
                                      </p:cBhvr>
                                      <p:to x="100000" y="95000"/>
                                    </p:animScale>
                                    <p:animScale>
                                      <p:cBhvr>
                                        <p:cTn id="50" dur="166" decel="50000">
                                          <p:stCondLst>
                                            <p:cond delay="1834"/>
                                          </p:stCondLst>
                                        </p:cTn>
                                        <p:tgtEl>
                                          <p:spTgt spid="11">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526471" y="720435"/>
            <a:ext cx="3006437" cy="1302328"/>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সামাজিক উৎসব</a:t>
            </a:r>
            <a:endParaRPr lang="en-US" sz="3600" b="1" dirty="0">
              <a:solidFill>
                <a:srgbClr val="FFFF00"/>
              </a:solidFill>
              <a:effectLst>
                <a:outerShdw blurRad="38100" dist="38100" dir="2700000" algn="tl">
                  <a:srgbClr val="000000">
                    <a:alpha val="43137"/>
                  </a:srgbClr>
                </a:outerShdw>
              </a:effectLst>
            </a:endParaRPr>
          </a:p>
        </p:txBody>
      </p:sp>
      <p:sp>
        <p:nvSpPr>
          <p:cNvPr id="3" name="Snip and Round Single Corner Rectangle 2"/>
          <p:cNvSpPr/>
          <p:nvPr/>
        </p:nvSpPr>
        <p:spPr>
          <a:xfrm>
            <a:off x="3574472" y="720435"/>
            <a:ext cx="7883236" cy="2646218"/>
          </a:xfrm>
          <a:prstGeom prst="snip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আমলে ভারতবর্ষে নানাবিধ সামাজিক উৎসবের প্রচলন ছিল । মুসলিম সমাজে আকিকা। পুত্র সন্তানের খাৎনা, বিবাহ উৎসব, কুলখানি বা চেহলাম ইত্যাদি উৎসব পালন করা হত। হিন্দু সমাজেও </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নানা </a:t>
            </a:r>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উপলক্ষে সামাজিক উৎসবাদি পালিত হতো</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।পারস্পরিক সৌহার্দ্য ও ভ্রাতৃত্ববোধ প্রতিষ্ঠিত ছিল।</a:t>
            </a:r>
            <a:endParaRPr lang="en-US" sz="3200" dirty="0">
              <a:solidFill>
                <a:schemeClr val="tx1"/>
              </a:solidFill>
              <a:effectLst>
                <a:outerShdw blurRad="38100" dist="38100" dir="2700000" algn="tl">
                  <a:srgbClr val="000000">
                    <a:alpha val="43137"/>
                  </a:srgbClr>
                </a:outerShdw>
              </a:effectLst>
            </a:endParaRPr>
          </a:p>
        </p:txBody>
      </p:sp>
      <p:sp>
        <p:nvSpPr>
          <p:cNvPr id="4" name="Horizontal Scroll 3"/>
          <p:cNvSpPr/>
          <p:nvPr/>
        </p:nvSpPr>
        <p:spPr>
          <a:xfrm>
            <a:off x="8769925" y="4225635"/>
            <a:ext cx="2687783" cy="1371600"/>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ধর্মীয় উৎসব</a:t>
            </a:r>
            <a:endParaRPr lang="en-US" sz="3600" b="1" dirty="0">
              <a:solidFill>
                <a:srgbClr val="FFFF00"/>
              </a:solidFill>
              <a:effectLst>
                <a:outerShdw blurRad="38100" dist="38100" dir="2700000" algn="tl">
                  <a:srgbClr val="000000">
                    <a:alpha val="43137"/>
                  </a:srgbClr>
                </a:outerShdw>
              </a:effectLst>
            </a:endParaRPr>
          </a:p>
        </p:txBody>
      </p:sp>
      <p:sp>
        <p:nvSpPr>
          <p:cNvPr id="5" name="Snip Diagonal Corner Rectangle 4"/>
          <p:cNvSpPr/>
          <p:nvPr/>
        </p:nvSpPr>
        <p:spPr>
          <a:xfrm>
            <a:off x="526471" y="3806535"/>
            <a:ext cx="7883237" cy="2209800"/>
          </a:xfrm>
          <a:prstGeom prst="snip2Diag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যুগে মুসলিম সমাজে ঈদ-উল-ফিতর, ঈদ-উল-আযহা, মহররম,শবে বরাত, ঈদ-ই-মিলাদুন্নবী ইত্যাদি ধর্মীয় উৎসব পালিত হতো। হিন্দু সমাজে দুর্গাপূজা, লক্ষ্মীপূজা, কালি পূজা,রথযাত্রা ইত্যাদি ধর্মীয় উৎসব পালিত হতো।</a:t>
            </a:r>
            <a:endParaRPr 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813970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Scale>
                                      <p:cBhvr>
                                        <p:cTn id="7" dur="1000" decel="50000" fill="hold">
                                          <p:stCondLst>
                                            <p:cond delay="0"/>
                                          </p:stCondLst>
                                        </p:cTn>
                                        <p:tgtEl>
                                          <p:spTgt spid="3">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bg/>
                                          </p:spTgt>
                                        </p:tgtEl>
                                        <p:attrNameLst>
                                          <p:attrName>ppt_x</p:attrName>
                                          <p:attrName>ppt_y</p:attrName>
                                        </p:attrNameLst>
                                      </p:cBhvr>
                                    </p:animMotion>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Scale>
                                      <p:cBhvr>
                                        <p:cTn id="1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0" end="0"/>
                                            </p:txEl>
                                          </p:spTgt>
                                        </p:tgtEl>
                                        <p:attrNameLst>
                                          <p:attrName>ppt_x</p:attrName>
                                          <p:attrName>ppt_y</p:attrName>
                                        </p:attrNameLst>
                                      </p:cBhvr>
                                    </p:animMotion>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0-#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grpId="0" nodeType="clickEffect">
                                  <p:stCondLst>
                                    <p:cond delay="0"/>
                                  </p:stCondLst>
                                  <p:iterate type="lt">
                                    <p:tmPct val="10000"/>
                                  </p:iterate>
                                  <p:childTnLst>
                                    <p:set>
                                      <p:cBhvr>
                                        <p:cTn id="26" dur="1" fill="hold">
                                          <p:stCondLst>
                                            <p:cond delay="0"/>
                                          </p:stCondLst>
                                        </p:cTn>
                                        <p:tgtEl>
                                          <p:spTgt spid="5">
                                            <p:bg/>
                                          </p:spTgt>
                                        </p:tgtEl>
                                        <p:attrNameLst>
                                          <p:attrName>style.visibility</p:attrName>
                                        </p:attrNameLst>
                                      </p:cBhvr>
                                      <p:to>
                                        <p:strVal val="visible"/>
                                      </p:to>
                                    </p:set>
                                    <p:anim by="(-#ppt_w*2)" calcmode="lin" valueType="num">
                                      <p:cBhvr rctx="PPT">
                                        <p:cTn id="27" dur="500" autoRev="1" fill="hold">
                                          <p:stCondLst>
                                            <p:cond delay="0"/>
                                          </p:stCondLst>
                                        </p:cTn>
                                        <p:tgtEl>
                                          <p:spTgt spid="5">
                                            <p:bg/>
                                          </p:spTgt>
                                        </p:tgtEl>
                                        <p:attrNameLst>
                                          <p:attrName>ppt_w</p:attrName>
                                        </p:attrNameLst>
                                      </p:cBhvr>
                                    </p:anim>
                                    <p:anim by="(#ppt_w*0.50)" calcmode="lin" valueType="num">
                                      <p:cBhvr>
                                        <p:cTn id="28" dur="500" decel="50000" autoRev="1" fill="hold">
                                          <p:stCondLst>
                                            <p:cond delay="0"/>
                                          </p:stCondLst>
                                        </p:cTn>
                                        <p:tgtEl>
                                          <p:spTgt spid="5">
                                            <p:bg/>
                                          </p:spTgt>
                                        </p:tgtEl>
                                        <p:attrNameLst>
                                          <p:attrName>ppt_x</p:attrName>
                                        </p:attrNameLst>
                                      </p:cBhvr>
                                    </p:anim>
                                    <p:anim from="(-#ppt_h/2)" to="(#ppt_y)" calcmode="lin" valueType="num">
                                      <p:cBhvr>
                                        <p:cTn id="29" dur="1000" fill="hold">
                                          <p:stCondLst>
                                            <p:cond delay="0"/>
                                          </p:stCondLst>
                                        </p:cTn>
                                        <p:tgtEl>
                                          <p:spTgt spid="5">
                                            <p:bg/>
                                          </p:spTgt>
                                        </p:tgtEl>
                                        <p:attrNameLst>
                                          <p:attrName>ppt_y</p:attrName>
                                        </p:attrNameLst>
                                      </p:cBhvr>
                                    </p:anim>
                                    <p:animRot by="21600000">
                                      <p:cBhvr>
                                        <p:cTn id="30" dur="1000" fill="hold">
                                          <p:stCondLst>
                                            <p:cond delay="0"/>
                                          </p:stCondLst>
                                        </p:cTn>
                                        <p:tgtEl>
                                          <p:spTgt spid="5">
                                            <p:bg/>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grpId="0" nodeType="clickEffect">
                                  <p:stCondLst>
                                    <p:cond delay="0"/>
                                  </p:stCondLst>
                                  <p:iterate type="lt">
                                    <p:tmPct val="10000"/>
                                  </p:iterate>
                                  <p:childTnLst>
                                    <p:set>
                                      <p:cBhvr>
                                        <p:cTn id="34" dur="1" fill="hold">
                                          <p:stCondLst>
                                            <p:cond delay="0"/>
                                          </p:stCondLst>
                                        </p:cTn>
                                        <p:tgtEl>
                                          <p:spTgt spid="5">
                                            <p:txEl>
                                              <p:pRg st="0" end="0"/>
                                            </p:txEl>
                                          </p:spTgt>
                                        </p:tgtEl>
                                        <p:attrNameLst>
                                          <p:attrName>style.visibility</p:attrName>
                                        </p:attrNameLst>
                                      </p:cBhvr>
                                      <p:to>
                                        <p:strVal val="visible"/>
                                      </p:to>
                                    </p:set>
                                    <p:anim by="(-#ppt_w*2)" calcmode="lin" valueType="num">
                                      <p:cBhvr rctx="PPT">
                                        <p:cTn id="35" dur="500" autoRev="1" fill="hold">
                                          <p:stCondLst>
                                            <p:cond delay="0"/>
                                          </p:stCondLst>
                                        </p:cTn>
                                        <p:tgtEl>
                                          <p:spTgt spid="5">
                                            <p:txEl>
                                              <p:pRg st="0" end="0"/>
                                            </p:txEl>
                                          </p:spTgt>
                                        </p:tgtEl>
                                        <p:attrNameLst>
                                          <p:attrName>ppt_w</p:attrName>
                                        </p:attrNameLst>
                                      </p:cBhvr>
                                    </p:anim>
                                    <p:anim by="(#ppt_w*0.50)" calcmode="lin" valueType="num">
                                      <p:cBhvr>
                                        <p:cTn id="36" dur="500" decel="50000" autoRev="1" fill="hold">
                                          <p:stCondLst>
                                            <p:cond delay="0"/>
                                          </p:stCondLst>
                                        </p:cTn>
                                        <p:tgtEl>
                                          <p:spTgt spid="5">
                                            <p:txEl>
                                              <p:pRg st="0" end="0"/>
                                            </p:txEl>
                                          </p:spTgt>
                                        </p:tgtEl>
                                        <p:attrNameLst>
                                          <p:attrName>ppt_x</p:attrName>
                                        </p:attrNameLst>
                                      </p:cBhvr>
                                    </p:anim>
                                    <p:anim from="(-#ppt_h/2)" to="(#ppt_y)" calcmode="lin" valueType="num">
                                      <p:cBhvr>
                                        <p:cTn id="37" dur="1000" fill="hold">
                                          <p:stCondLst>
                                            <p:cond delay="0"/>
                                          </p:stCondLst>
                                        </p:cTn>
                                        <p:tgtEl>
                                          <p:spTgt spid="5">
                                            <p:txEl>
                                              <p:pRg st="0" end="0"/>
                                            </p:txEl>
                                          </p:spTgt>
                                        </p:tgtEl>
                                        <p:attrNameLst>
                                          <p:attrName>ppt_y</p:attrName>
                                        </p:attrNameLst>
                                      </p:cBhvr>
                                    </p:anim>
                                    <p:animRot by="21600000">
                                      <p:cBhvr>
                                        <p:cTn id="38" dur="1000" fill="hold">
                                          <p:stCondLst>
                                            <p:cond delay="0"/>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318655" y="152400"/>
            <a:ext cx="11693236" cy="6608618"/>
          </a:xfrm>
          <a:prstGeom prst="beve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 Diagonal Corner Rectangle 2"/>
          <p:cNvSpPr/>
          <p:nvPr/>
        </p:nvSpPr>
        <p:spPr>
          <a:xfrm>
            <a:off x="1136698" y="969819"/>
            <a:ext cx="5624945" cy="4987636"/>
          </a:xfrm>
          <a:prstGeom prst="round2Diag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4800" b="1" dirty="0" smtClean="0">
              <a:ln/>
              <a:solidFill>
                <a:srgbClr val="FFFF00"/>
              </a:solidFill>
              <a:latin typeface="NikoshBAN" panose="02000000000000000000" pitchFamily="2" charset="0"/>
              <a:cs typeface="NikoshBAN" panose="02000000000000000000" pitchFamily="2" charset="0"/>
            </a:endParaRPr>
          </a:p>
          <a:p>
            <a:pPr algn="ctr"/>
            <a:r>
              <a:rPr lang="en-US" sz="4800" b="1" dirty="0" err="1"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আবদুল</a:t>
            </a:r>
            <a:r>
              <a:rPr lang="en-US" sz="48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8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গনি</a:t>
            </a:r>
            <a:endParaRPr lang="en-US" sz="48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48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প্রভাষক</a:t>
            </a:r>
            <a:endParaRPr lang="en-US" sz="48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ইসলামের</a:t>
            </a:r>
            <a:r>
              <a:rPr lang="en-US" sz="40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ইতিহাস</a:t>
            </a:r>
            <a:r>
              <a:rPr lang="en-US" sz="40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a:t>
            </a: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সংস্কৃতি</a:t>
            </a:r>
            <a:endParaRPr lang="en-US" sz="48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বোয়ালখালী</a:t>
            </a:r>
            <a:r>
              <a:rPr lang="en-US" sz="40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হাজী</a:t>
            </a:r>
            <a:r>
              <a:rPr lang="en-US" sz="40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a:t>
            </a:r>
            <a:r>
              <a:rPr lang="en-US" sz="40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নুরুল</a:t>
            </a:r>
            <a:r>
              <a:rPr lang="en-US" sz="40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হক</a:t>
            </a:r>
            <a:r>
              <a:rPr lang="en-US" sz="40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ডিগ্রী</a:t>
            </a:r>
            <a:r>
              <a:rPr lang="en-US" sz="40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কলেজ</a:t>
            </a:r>
            <a:endParaRPr lang="en-US" sz="40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32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শাকপুরা</a:t>
            </a:r>
            <a:r>
              <a:rPr lang="en-US"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বোয়ালখালী</a:t>
            </a:r>
            <a:r>
              <a:rPr lang="en-US" sz="32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চট্রগ্রাম</a:t>
            </a:r>
            <a:r>
              <a:rPr lang="en-US"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bn-BD" sz="3200"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28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মোবাইল-০১৫৩১৬৬২৮৩৪/০১৮১৫৬০৩২৬৬</a:t>
            </a:r>
            <a:r>
              <a:rPr lang="bn-IN" sz="28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b="1" dirty="0" smtClean="0">
                <a:solidFill>
                  <a:srgbClr val="FF0000"/>
                </a:solidFill>
                <a:effectLst>
                  <a:outerShdw blurRad="38100" dist="38100" dir="2700000" algn="tl">
                    <a:srgbClr val="000000">
                      <a:alpha val="43137"/>
                    </a:srgbClr>
                  </a:outerShdw>
                </a:effectLst>
              </a:rPr>
              <a:t>agani2325@gmail.com</a:t>
            </a:r>
            <a:endParaRPr lang="en-US" sz="2400" b="1" dirty="0">
              <a:solidFill>
                <a:srgbClr val="FF0000"/>
              </a:solidFill>
              <a:effectLst>
                <a:outerShdw blurRad="38100" dist="38100" dir="2700000" algn="tl">
                  <a:srgbClr val="000000">
                    <a:alpha val="43137"/>
                  </a:srgbClr>
                </a:outerShdw>
              </a:effectLst>
            </a:endParaRPr>
          </a:p>
          <a:p>
            <a:pPr algn="ctr"/>
            <a:r>
              <a:rPr lang="en-US" sz="2800"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bn-BD" sz="2800"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8903" y="969819"/>
            <a:ext cx="1192740" cy="1202934"/>
          </a:xfrm>
          <a:prstGeom prst="rect">
            <a:avLst/>
          </a:prstGeom>
        </p:spPr>
      </p:pic>
      <p:sp>
        <p:nvSpPr>
          <p:cNvPr id="5" name="Snip Same Side Corner Rectangle 4"/>
          <p:cNvSpPr/>
          <p:nvPr/>
        </p:nvSpPr>
        <p:spPr>
          <a:xfrm>
            <a:off x="6941127" y="969820"/>
            <a:ext cx="4252721" cy="4987636"/>
          </a:xfrm>
          <a:prstGeom prst="snip2Same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 </a:t>
            </a:r>
            <a:r>
              <a:rPr lang="bn-IN"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একাদশ</a:t>
            </a:r>
            <a:r>
              <a:rPr lang="en-US"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en-US" b="1"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দ্বাদশ</a:t>
            </a:r>
            <a:endParaRPr lang="bn-IN" sz="16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bn-IN"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 ইসলামের ইতিহাস ও সংস্কৃতি</a:t>
            </a:r>
            <a:endParaRPr lang="en-US"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b="1"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পত্রঃ</a:t>
            </a:r>
            <a:r>
              <a:rPr lang="en-US"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দ্বিতীয়</a:t>
            </a:r>
            <a:endParaRPr lang="en-US"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bn-IN"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অধ্যায়ঃ- </a:t>
            </a:r>
            <a:r>
              <a:rPr lang="en-US" b="1" dirty="0" err="1">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তৃতীয়</a:t>
            </a:r>
            <a:endParaRPr lang="bn-IN"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bn-IN"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সময়ঃ- ১ ঘন্টা </a:t>
            </a:r>
            <a:r>
              <a:rPr lang="en-US"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20513120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748146" y="800083"/>
            <a:ext cx="2743199" cy="1336964"/>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সমাজে দাস প্রথা</a:t>
            </a:r>
            <a:endParaRPr lang="en-US" sz="3600" b="1" dirty="0">
              <a:solidFill>
                <a:srgbClr val="FFFF00"/>
              </a:solidFill>
              <a:effectLst>
                <a:outerShdw blurRad="38100" dist="38100" dir="2700000" algn="tl">
                  <a:srgbClr val="000000">
                    <a:alpha val="43137"/>
                  </a:srgbClr>
                </a:outerShdw>
              </a:effectLst>
            </a:endParaRPr>
          </a:p>
        </p:txBody>
      </p:sp>
      <p:sp>
        <p:nvSpPr>
          <p:cNvPr id="5" name="Round Diagonal Corner Rectangle 4"/>
          <p:cNvSpPr/>
          <p:nvPr/>
        </p:nvSpPr>
        <p:spPr>
          <a:xfrm>
            <a:off x="4031670" y="453723"/>
            <a:ext cx="6120246" cy="2029683"/>
          </a:xfrm>
          <a:prstGeom prst="round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আমলে ভারতে দাস প্রথার প্রচলন ছিল। দাসদের সামাজিক কোন অধিকার ছিল না। সুন্দরী দাসীগণ প্রভুদের উপপত্নি হিসেবে ব্যবহৃত হতো।</a:t>
            </a:r>
            <a:endParaRPr lang="en-US" sz="3200" dirty="0">
              <a:solidFill>
                <a:schemeClr val="bg1"/>
              </a:solidFill>
              <a:effectLst>
                <a:outerShdw blurRad="38100" dist="38100" dir="2700000" algn="tl">
                  <a:srgbClr val="000000">
                    <a:alpha val="43137"/>
                  </a:srgbClr>
                </a:outerShdw>
              </a:effectLst>
            </a:endParaRPr>
          </a:p>
        </p:txBody>
      </p:sp>
      <p:sp>
        <p:nvSpPr>
          <p:cNvPr id="6" name="Horizontal Scroll 5"/>
          <p:cNvSpPr/>
          <p:nvPr/>
        </p:nvSpPr>
        <p:spPr>
          <a:xfrm>
            <a:off x="9164781" y="3981430"/>
            <a:ext cx="2237510" cy="1478991"/>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নারীর অবস্থা</a:t>
            </a:r>
            <a:endParaRPr lang="en-US" sz="3600" b="1" dirty="0">
              <a:solidFill>
                <a:srgbClr val="FFFF00"/>
              </a:solidFill>
              <a:effectLst>
                <a:outerShdw blurRad="38100" dist="38100" dir="2700000" algn="tl">
                  <a:srgbClr val="000000">
                    <a:alpha val="43137"/>
                  </a:srgbClr>
                </a:outerShdw>
              </a:effectLst>
            </a:endParaRPr>
          </a:p>
        </p:txBody>
      </p:sp>
      <p:sp>
        <p:nvSpPr>
          <p:cNvPr id="7" name="Round Diagonal Corner Rectangle 6"/>
          <p:cNvSpPr/>
          <p:nvPr/>
        </p:nvSpPr>
        <p:spPr>
          <a:xfrm>
            <a:off x="387927" y="2660073"/>
            <a:ext cx="8672945" cy="3893127"/>
          </a:xfrm>
          <a:prstGeom prst="round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সমাজে নারী জাতির সম্মান ও মর্যাদা ছিল, তবে তাদের শিক্ষার কোন প্রাতিষ্ঠানিক ব্যবস্থা ছিল না। অভিজাত পরিবারে নারীরা শিক্ষা অর্জন করতে পারতো। রাজপরিবারে নারীর ভূমিকা ছিল গুরুত্বপূর্ণ । যেমন- যোধবাঈ, নুরজাহান, মমতাজ মহল, জাহানারা বেগম,তারাবাঈ জীজাবাঈ, মীরাবাঈ,চাঁদ সুলতানা প্রমূখ মহিলাগণ মুঘল রাজনীতিতে গুরুত্বপূর্ণ ভূমিকা পালন করেছিল। অন্যদিকে বাল্যবিবাহ,সতীদাহ প্রথার জঘন্য কুপ্রথাও ছিল। কন্যা ও স্ত্রীকে অবহেলা করা হলেও মাকে যথেষ্ট মর্যাদা দেয়া হত।</a:t>
            </a:r>
            <a:endParaRPr 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793166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7">
                                            <p:bg/>
                                          </p:spTgt>
                                        </p:tgtEl>
                                        <p:attrNameLst>
                                          <p:attrName>style.visibility</p:attrName>
                                        </p:attrNameLst>
                                      </p:cBhvr>
                                      <p:to>
                                        <p:strVal val="visible"/>
                                      </p:to>
                                    </p:set>
                                    <p:anim calcmode="lin" valueType="num">
                                      <p:cBhvr>
                                        <p:cTn id="21" dur="500" fill="hold"/>
                                        <p:tgtEl>
                                          <p:spTgt spid="7">
                                            <p:bg/>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7">
                                            <p:bg/>
                                          </p:spTgt>
                                        </p:tgtEl>
                                        <p:attrNameLst>
                                          <p:attrName>ppt_y</p:attrName>
                                        </p:attrNameLst>
                                      </p:cBhvr>
                                      <p:tavLst>
                                        <p:tav tm="0">
                                          <p:val>
                                            <p:strVal val="#ppt_y"/>
                                          </p:val>
                                        </p:tav>
                                        <p:tav tm="100000">
                                          <p:val>
                                            <p:strVal val="#ppt_y"/>
                                          </p:val>
                                        </p:tav>
                                      </p:tavLst>
                                    </p:anim>
                                    <p:anim calcmode="lin" valueType="num">
                                      <p:cBhvr>
                                        <p:cTn id="23" dur="500" fill="hold"/>
                                        <p:tgtEl>
                                          <p:spTgt spid="7">
                                            <p:bg/>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7">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7">
                                            <p:bg/>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p:cTn id="30"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32"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498765" y="803564"/>
            <a:ext cx="2687782" cy="762000"/>
          </a:xfrm>
          <a:prstGeom prst="wedgeRectCallou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 ও সাহিত্য</a:t>
            </a:r>
            <a:endParaRPr lang="en-US" b="1" dirty="0"/>
          </a:p>
        </p:txBody>
      </p:sp>
      <p:sp>
        <p:nvSpPr>
          <p:cNvPr id="3" name="Snip Same Side Corner Rectangle 2"/>
          <p:cNvSpPr/>
          <p:nvPr/>
        </p:nvSpPr>
        <p:spPr>
          <a:xfrm>
            <a:off x="3435929" y="297873"/>
            <a:ext cx="8215744" cy="2535382"/>
          </a:xfrm>
          <a:prstGeom prst="snip2Same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 কে, দত্ত বলেন, “ভারতে মুঘল শাসকবৃন্দ শিক্ষার পৃষ্ঠপোষক ছিলেন।” তাঁরা শিক্ষা বিস্তারের লক্ষ্যে সাম্রাজ্যের বিভিন্ন স্থানে বিদ্যালয় স্থাপন করেন। তাঁরা মসজিদ, মঠ এবং পন্ডিতদের অর্থদান করে বিদ্যাশিক্ষার ব্যবস্থা করেন। মুঘল সম্রাটগণ সাহিত্যের পৃষ্ঠপোষক ছিলেন।</a:t>
            </a:r>
            <a:endParaRPr lang="en-US" sz="3200" dirty="0">
              <a:solidFill>
                <a:schemeClr val="tx1"/>
              </a:solidFill>
            </a:endParaRPr>
          </a:p>
        </p:txBody>
      </p:sp>
      <p:sp>
        <p:nvSpPr>
          <p:cNvPr id="4" name="Rounded Rectangular Callout 3"/>
          <p:cNvSpPr/>
          <p:nvPr/>
        </p:nvSpPr>
        <p:spPr>
          <a:xfrm>
            <a:off x="9698181" y="4537363"/>
            <a:ext cx="1620982" cy="595746"/>
          </a:xfrm>
          <a:prstGeom prst="wedgeRoundRectCallou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সংগীত</a:t>
            </a:r>
            <a:r>
              <a:rPr lang="bn-IN"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b="1" dirty="0"/>
          </a:p>
        </p:txBody>
      </p:sp>
      <p:sp>
        <p:nvSpPr>
          <p:cNvPr id="5" name="Round Same Side Corner Rectangle 4"/>
          <p:cNvSpPr/>
          <p:nvPr/>
        </p:nvSpPr>
        <p:spPr>
          <a:xfrm>
            <a:off x="678873" y="3338945"/>
            <a:ext cx="8437418" cy="2992582"/>
          </a:xfrm>
          <a:prstGeom prst="round2Same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শুধু আওরংজেব ব্যতীত সকল মুঘল সম্রাটগণই সংগীতের সমঝদার ছিলেন। এই সময়ে সংগীতবিদ্যার যথেষ্ট উন্নতি সাধিত হয়। সংগীতপ্রিয়</a:t>
            </a:r>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সম্রাট </a:t>
            </a:r>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বাবরের আমলে যন্ত্র ও কন্ঠ সংগীতের উৎকর্ষ সাধিত হয়। আকবরের সময় সংগীতের ব্যাপক চর্চা হত। প্রখ্যাত সংগীত শিল্পী মিয়া তানসেন,রামদাস,সুরদাস,বিলাস খান, লাল খান ও রাজবাহাদুর মুঘল আমলের বিখ্যাত সংগীত শিল্পী।  </a:t>
            </a:r>
            <a:endParaRPr lang="en-US" sz="3200" dirty="0"/>
          </a:p>
        </p:txBody>
      </p:sp>
    </p:spTree>
    <p:extLst>
      <p:ext uri="{BB962C8B-B14F-4D97-AF65-F5344CB8AC3E}">
        <p14:creationId xmlns:p14="http://schemas.microsoft.com/office/powerpoint/2010/main" val="5862509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900" decel="100000" fill="hold"/>
                                        <p:tgtEl>
                                          <p:spTgt spid="5"/>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374072" y="1177635"/>
            <a:ext cx="2147454" cy="872836"/>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স্থাপত্যশিল্প </a:t>
            </a:r>
            <a:endParaRPr lang="en-US" b="1" dirty="0"/>
          </a:p>
        </p:txBody>
      </p:sp>
      <p:sp>
        <p:nvSpPr>
          <p:cNvPr id="3" name="Snip Diagonal Corner Rectangle 2"/>
          <p:cNvSpPr/>
          <p:nvPr/>
        </p:nvSpPr>
        <p:spPr>
          <a:xfrm>
            <a:off x="2715490" y="512619"/>
            <a:ext cx="9033165" cy="2479964"/>
          </a:xfrm>
          <a:prstGeom prst="snip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সম্রাটগণ স্থাপত্য শিল্পের উদার পৃষ্ঠপোষক ছিলেন। তাদের শাসনামলে ভারতবর্ষে স্থাপত্যশিল্পের বিস্ময়কর উন্নতি সাধিত হয়। সম্রাট শাহজাহানের রাজত্বকালকে মুঘল স্থাপত্যের স্বর্ণযূগ বলা হয়। তাঁর আমলে তাজমহল,আগ্রাফোর্ট, লালকেল্লা,মতি মসজিদসহ বিভিন্ন সমাধি,প্রাসাদ,মসজিদ,দুর্গ ইত্যাদি আজও মানুষের দৃষ্টি আকর্ষণ করে।</a:t>
            </a:r>
            <a:endParaRPr lang="en-US" sz="3200" dirty="0">
              <a:solidFill>
                <a:schemeClr val="tx1"/>
              </a:solidFill>
            </a:endParaRPr>
          </a:p>
        </p:txBody>
      </p:sp>
      <p:sp>
        <p:nvSpPr>
          <p:cNvPr id="4" name="Explosion 1 3"/>
          <p:cNvSpPr/>
          <p:nvPr/>
        </p:nvSpPr>
        <p:spPr>
          <a:xfrm>
            <a:off x="9781309" y="4052455"/>
            <a:ext cx="1828800" cy="1565564"/>
          </a:xfrm>
          <a:prstGeom prst="irregularSeal1">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চিত্রকলা</a:t>
            </a:r>
            <a:endParaRPr lang="en-US" b="1" dirty="0">
              <a:solidFill>
                <a:srgbClr val="FFFF00"/>
              </a:solidFill>
            </a:endParaRPr>
          </a:p>
        </p:txBody>
      </p:sp>
      <p:sp>
        <p:nvSpPr>
          <p:cNvPr id="5" name="Rounded Rectangle 4"/>
          <p:cNvSpPr/>
          <p:nvPr/>
        </p:nvSpPr>
        <p:spPr>
          <a:xfrm>
            <a:off x="886692" y="3560618"/>
            <a:ext cx="7980218" cy="2549238"/>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চিত্রকলা ভারতীয় ও পারসিক রীতির সংমিশ্রণে এক অভিনব ও অপূর্ব রুপ পরিগ্রহ করে। হুমায়ুনকে মুঘল চিত্রকলার প্রতিষ্ঠাতা বলা হলেও জাহাংগীরের আমলকে চিত্রকলা চর্চার স্বর্ণযুগ বলা যেতে পারে। মুঘল চিত্রকরদের মধ্যে আবুল হাসান,ঈশাখাঁ, কিষণ দাস, উস্তাদ মনসুর প্রমূখ উল্লেখযোগ্য।</a:t>
            </a:r>
            <a:endParaRPr lang="en-US" sz="3200" dirty="0">
              <a:solidFill>
                <a:schemeClr val="tx1"/>
              </a:solidFill>
            </a:endParaRPr>
          </a:p>
        </p:txBody>
      </p:sp>
    </p:spTree>
    <p:extLst>
      <p:ext uri="{BB962C8B-B14F-4D97-AF65-F5344CB8AC3E}">
        <p14:creationId xmlns:p14="http://schemas.microsoft.com/office/powerpoint/2010/main" val="18396588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ultidocument 2"/>
          <p:cNvSpPr/>
          <p:nvPr/>
        </p:nvSpPr>
        <p:spPr>
          <a:xfrm>
            <a:off x="4890654" y="277091"/>
            <a:ext cx="3338946" cy="1039091"/>
          </a:xfrm>
          <a:prstGeom prst="flowChartMultidocumen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4000"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অর্থনৈতিক অবস্থা</a:t>
            </a:r>
            <a:endParaRPr lang="en-US" sz="4000" b="1" dirty="0">
              <a:solidFill>
                <a:schemeClr val="bg1"/>
              </a:solidFill>
              <a:effectLst>
                <a:outerShdw blurRad="38100" dist="38100" dir="2700000" algn="tl">
                  <a:srgbClr val="000000">
                    <a:alpha val="43137"/>
                  </a:srgbClr>
                </a:outerShdw>
              </a:effectLst>
            </a:endParaRPr>
          </a:p>
        </p:txBody>
      </p:sp>
      <p:sp>
        <p:nvSpPr>
          <p:cNvPr id="4" name="Snip and Round Single Corner Rectangle 3"/>
          <p:cNvSpPr/>
          <p:nvPr/>
        </p:nvSpPr>
        <p:spPr>
          <a:xfrm>
            <a:off x="1156853" y="2105893"/>
            <a:ext cx="10425547" cy="4156362"/>
          </a:xfrm>
          <a:prstGeom prst="snip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ln/>
                <a:solidFill>
                  <a:schemeClr val="bg1"/>
                </a:solidFill>
                <a:latin typeface="NikoshBAN" panose="02000000000000000000" pitchFamily="2" charset="0"/>
                <a:cs typeface="NikoshBAN" panose="02000000000000000000" pitchFamily="2" charset="0"/>
              </a:rPr>
              <a:t> </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আমলে ভারতবর্ষের ব্যবসায়-বাণিজ্য অত্যন্ত বিকশিত ছিল। অন্তঃবাণিজ্য ও বহিঃবাণিজ্যে বিশেষ উন্নতি সাধিত হয়েছিল। এ সময়কালে ভারতবর্ষের কৃষি ও শিল্পজাত দ্রব্যের মধ্যে চাল,গম,চিনি,লবন,গন্ধক,সুতিবস্ত্র ইত্যাদি ইউরোপ ও পৃথিবীর অনান্য দেশে প্রচুর পরিমাণে রপ্তানি হতো। শুল্কের হার কম থাকায় বিদেশি বণিকরা ভারতে বাণিজ্য করতে উৎসাহিত হতো। ইউরোপ ও আফ্রিকা হতে বিভিন্ন দ্রব্যসামগ্রী ভারতে আমদানি করা হতো। এসময় কালিকাট, চট্রগ্রাম, সুরাট,বোম্বায় প্রভৃতি বিখ্যাত বাণিজ্যিক বন্দর ব্যবসা-বাণিজ্যের উন্নয়নে বিশেষ ভূমিকা পালন করেছিল।</a:t>
            </a:r>
            <a:endParaRPr lang="en-US" sz="3200" dirty="0">
              <a:solidFill>
                <a:schemeClr val="tx1"/>
              </a:solidFill>
              <a:effectLst>
                <a:outerShdw blurRad="38100" dist="38100" dir="2700000" algn="tl">
                  <a:srgbClr val="000000">
                    <a:alpha val="43137"/>
                  </a:srgbClr>
                </a:outerShdw>
              </a:effectLst>
            </a:endParaRPr>
          </a:p>
        </p:txBody>
      </p:sp>
      <p:sp>
        <p:nvSpPr>
          <p:cNvPr id="2" name="Vertical Scroll 1"/>
          <p:cNvSpPr/>
          <p:nvPr/>
        </p:nvSpPr>
        <p:spPr>
          <a:xfrm>
            <a:off x="457200" y="1011382"/>
            <a:ext cx="2881745" cy="803564"/>
          </a:xfrm>
          <a:prstGeom prst="vertic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chemeClr val="bg1"/>
                </a:solidFill>
                <a:latin typeface="NikoshBAN" panose="02000000000000000000" pitchFamily="2" charset="0"/>
                <a:cs typeface="NikoshBAN" panose="02000000000000000000" pitchFamily="2" charset="0"/>
              </a:rPr>
              <a:t>ব্যবসা-বাণিজ্য </a:t>
            </a:r>
            <a:endParaRPr lang="en-US" sz="3600" b="1" dirty="0"/>
          </a:p>
        </p:txBody>
      </p:sp>
    </p:spTree>
    <p:extLst>
      <p:ext uri="{BB962C8B-B14F-4D97-AF65-F5344CB8AC3E}">
        <p14:creationId xmlns:p14="http://schemas.microsoft.com/office/powerpoint/2010/main" val="103888585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blinds(horizontal)">
                                      <p:cBhvr>
                                        <p:cTn id="11" dur="500"/>
                                        <p:tgtEl>
                                          <p:spTgt spid="4">
                                            <p:bg/>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blinds(vertical)">
                                      <p:cBhvr>
                                        <p:cTn id="1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27336" y="3244334"/>
            <a:ext cx="537327" cy="369332"/>
          </a:xfrm>
          <a:prstGeom prst="rect">
            <a:avLst/>
          </a:prstGeom>
        </p:spPr>
        <p:txBody>
          <a:bodyPr wrap="none">
            <a:spAutoFit/>
          </a:bodyPr>
          <a:lstStyle/>
          <a:p>
            <a:pPr algn="ctr"/>
            <a:r>
              <a:rPr lang="bn-IN" dirty="0">
                <a:ln/>
                <a:solidFill>
                  <a:schemeClr val="bg1"/>
                </a:solidFill>
                <a:latin typeface="NikoshBAN" panose="02000000000000000000" pitchFamily="2" charset="0"/>
                <a:cs typeface="NikoshBAN" panose="02000000000000000000" pitchFamily="2" charset="0"/>
              </a:rPr>
              <a:t>কোন</a:t>
            </a:r>
            <a:endParaRPr lang="en-US" dirty="0"/>
          </a:p>
        </p:txBody>
      </p:sp>
      <p:sp>
        <p:nvSpPr>
          <p:cNvPr id="8" name="Snip and Round Single Corner Rectangle 7"/>
          <p:cNvSpPr/>
          <p:nvPr/>
        </p:nvSpPr>
        <p:spPr>
          <a:xfrm>
            <a:off x="3692235" y="940529"/>
            <a:ext cx="7654638" cy="2206031"/>
          </a:xfrm>
          <a:prstGeom prst="snip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আমলে ভারতের বিভিন্ন জায়গায় আঞ্চলিক শিল্প গড়ে উঠে। এ সময় লাহোরে শাল, ফতেহপুর সিক্রিতে কার্পেট, গুজরাট ও বুরহানপুরে সুতিবস্ত্রাদি এবং ঢাকায় মসলিন তৈরি হতো।</a:t>
            </a:r>
            <a:endParaRPr lang="en-US" sz="3200" dirty="0">
              <a:effectLst>
                <a:outerShdw blurRad="38100" dist="38100" dir="2700000" algn="tl">
                  <a:srgbClr val="000000">
                    <a:alpha val="43137"/>
                  </a:srgbClr>
                </a:outerShdw>
              </a:effectLst>
            </a:endParaRPr>
          </a:p>
        </p:txBody>
      </p:sp>
      <p:sp>
        <p:nvSpPr>
          <p:cNvPr id="10" name="Snip Single Corner Rectangle 9"/>
          <p:cNvSpPr/>
          <p:nvPr/>
        </p:nvSpPr>
        <p:spPr>
          <a:xfrm>
            <a:off x="872834" y="4250179"/>
            <a:ext cx="7232076" cy="1985155"/>
          </a:xfrm>
          <a:prstGeom prst="snip1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ভারতীয় উপমহাদেশ ভৌগোলিকভাবে কৃষিপ্রধান অঞ্চল। মুঘল যুগে ভারতে প্রচুর চাল, চিনি, ডাল, গম, তামাক ইত্যাদি উৎপাদিত হতো। সম্রাট আকবরের শাসনামলে ভারতে কৃষির ব্যাপক উন্নয়ন সাধিত হয়েছিল।</a:t>
            </a:r>
            <a:endParaRPr lang="en-US" sz="3200" dirty="0">
              <a:effectLst>
                <a:outerShdw blurRad="38100" dist="38100" dir="2700000" algn="tl">
                  <a:srgbClr val="000000">
                    <a:alpha val="43137"/>
                  </a:srgbClr>
                </a:outerShdw>
              </a:effectLst>
            </a:endParaRPr>
          </a:p>
        </p:txBody>
      </p:sp>
      <p:sp>
        <p:nvSpPr>
          <p:cNvPr id="2" name="Vertical Scroll 1"/>
          <p:cNvSpPr/>
          <p:nvPr/>
        </p:nvSpPr>
        <p:spPr>
          <a:xfrm>
            <a:off x="8686800" y="4743992"/>
            <a:ext cx="2202873" cy="997527"/>
          </a:xfrm>
          <a:prstGeom prst="vertic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16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কৃষি ব্যবস্থা</a:t>
            </a:r>
            <a:endParaRPr lang="en-US" sz="1600" b="1" dirty="0">
              <a:effectLst>
                <a:outerShdw blurRad="38100" dist="38100" dir="2700000" algn="tl">
                  <a:srgbClr val="000000">
                    <a:alpha val="43137"/>
                  </a:srgbClr>
                </a:outerShdw>
              </a:effectLst>
            </a:endParaRPr>
          </a:p>
        </p:txBody>
      </p:sp>
      <p:sp>
        <p:nvSpPr>
          <p:cNvPr id="3" name="Vertical Scroll 2"/>
          <p:cNvSpPr/>
          <p:nvPr/>
        </p:nvSpPr>
        <p:spPr>
          <a:xfrm>
            <a:off x="526473" y="1482436"/>
            <a:ext cx="2854036" cy="1122219"/>
          </a:xfrm>
          <a:prstGeom prst="vertic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শিল্পদ্রব্য উৎপাদন</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408901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checkerboard(across)">
                                      <p:cBhvr>
                                        <p:cTn id="7" dur="5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heckerboard(across)">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32" fill="hold" grpId="0" nodeType="clickEffect">
                                  <p:stCondLst>
                                    <p:cond delay="0"/>
                                  </p:stCondLst>
                                  <p:childTnLst>
                                    <p:set>
                                      <p:cBhvr>
                                        <p:cTn id="23" dur="1" fill="hold">
                                          <p:stCondLst>
                                            <p:cond delay="0"/>
                                          </p:stCondLst>
                                        </p:cTn>
                                        <p:tgtEl>
                                          <p:spTgt spid="10">
                                            <p:bg/>
                                          </p:spTgt>
                                        </p:tgtEl>
                                        <p:attrNameLst>
                                          <p:attrName>style.visibility</p:attrName>
                                        </p:attrNameLst>
                                      </p:cBhvr>
                                      <p:to>
                                        <p:strVal val="visible"/>
                                      </p:to>
                                    </p:set>
                                    <p:animEffect transition="in" filter="diamond(out)">
                                      <p:cBhvr>
                                        <p:cTn id="24" dur="2000"/>
                                        <p:tgtEl>
                                          <p:spTgt spid="10">
                                            <p:bg/>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diamond(in)">
                                      <p:cBhvr>
                                        <p:cTn id="29"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10" grpId="0" build="p" animBg="1"/>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1856509" y="1149927"/>
            <a:ext cx="2673927" cy="1011382"/>
          </a:xfrm>
          <a:prstGeom prst="vertic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গ্রামীণ অর্থনীতি</a:t>
            </a:r>
            <a:endParaRPr lang="en-US" sz="3600" b="1" dirty="0">
              <a:effectLst>
                <a:outerShdw blurRad="38100" dist="38100" dir="2700000" algn="tl">
                  <a:srgbClr val="000000">
                    <a:alpha val="43137"/>
                  </a:srgbClr>
                </a:outerShdw>
              </a:effectLst>
            </a:endParaRPr>
          </a:p>
        </p:txBody>
      </p:sp>
      <p:sp>
        <p:nvSpPr>
          <p:cNvPr id="3" name="Snip Diagonal Corner Rectangle 2"/>
          <p:cNvSpPr/>
          <p:nvPr/>
        </p:nvSpPr>
        <p:spPr>
          <a:xfrm>
            <a:off x="2757055" y="2493818"/>
            <a:ext cx="8160327" cy="2867890"/>
          </a:xfrm>
          <a:prstGeom prst="snip2Diag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আমলে ভারতের গ্রামীণ অর্থনীতি ছিল অনেকটা </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স্বয়ংসম্পূর্ণ</a:t>
            </a:r>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ক্ষেত্র বিশেষে গ্রামীণ অঞ্চলে বিনিময় প্রথার মাধ্যমে অর্থনৈতিক </a:t>
            </a:r>
            <a:r>
              <a:rPr lang="bn-IN" sz="3200"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ক্রিয়াকর্ম সম্পাদিত </a:t>
            </a:r>
            <a:r>
              <a:rPr lang="bn-IN" sz="3200"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হতো। গ্রামে জমিদারি প্রথার মাধ্যমে কৃষি চাষ ও রাজস্ব আদায়ের ব্যবস্থা প্রচলিত ছিল। গ্রামীণ অর্থনীতি ছিল মুঘল সাম্রাজ্যের চালিকা শক্তি। </a:t>
            </a:r>
            <a:endParaRPr lang="en-US"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303827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Back or Previous 2">
            <a:hlinkClick r:id="" action="ppaction://noaction" highlightClick="1"/>
          </p:cNvPr>
          <p:cNvSpPr/>
          <p:nvPr/>
        </p:nvSpPr>
        <p:spPr>
          <a:xfrm>
            <a:off x="3657600" y="1163782"/>
            <a:ext cx="3837710" cy="969818"/>
          </a:xfrm>
          <a:prstGeom prst="actionButtonBackPreviou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মূল্যায়ন</a:t>
            </a:r>
            <a:endParaRPr lang="en-US" b="1" dirty="0">
              <a:solidFill>
                <a:srgbClr val="FFFF00"/>
              </a:solidFill>
              <a:effectLst>
                <a:outerShdw blurRad="38100" dist="38100" dir="2700000" algn="tl">
                  <a:srgbClr val="000000">
                    <a:alpha val="43137"/>
                  </a:srgbClr>
                </a:outerShdw>
              </a:effectLst>
            </a:endParaRPr>
          </a:p>
        </p:txBody>
      </p:sp>
      <p:sp>
        <p:nvSpPr>
          <p:cNvPr id="14" name="Action Button: Custom 13">
            <a:hlinkClick r:id="" action="ppaction://noaction" highlightClick="1"/>
          </p:cNvPr>
          <p:cNvSpPr/>
          <p:nvPr/>
        </p:nvSpPr>
        <p:spPr>
          <a:xfrm>
            <a:off x="498764" y="2618508"/>
            <a:ext cx="7744691" cy="3297382"/>
          </a:xfrm>
          <a:prstGeom prst="actionButtonBlank">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১.মুঘল </a:t>
            </a:r>
            <a:r>
              <a:rPr lang="bn-IN"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কেন্দ্রীয় সরকারের প্রধান </a:t>
            </a:r>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ছিলেন কে?</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২.মুঘল </a:t>
            </a:r>
            <a:r>
              <a:rPr lang="bn-IN"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শাসন ব্যবস্থাকে </a:t>
            </a:r>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কয় ভাগে ভাগ করা হয়?</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৩.</a:t>
            </a:r>
            <a:r>
              <a:rPr lang="bn-IN"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জনগণের নৈতিক চরিত্রের তত্ত্বাবদায়ক বিষয়ক প্রধান </a:t>
            </a:r>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কর্মকর্তার নাম কি?</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৪.</a:t>
            </a:r>
            <a:r>
              <a:rPr lang="bn-IN"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কেন্দ্রীয় সরকারের অর্থ ও রাজস্ব বিষয়ক প্রধান নির্বাহী </a:t>
            </a:r>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কর্মকর্তার পদবি কি?</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৫.</a:t>
            </a:r>
            <a:r>
              <a:rPr lang="bn-IN"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প্রাদেশিক </a:t>
            </a:r>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প্রশাসনের </a:t>
            </a:r>
            <a:r>
              <a:rPr lang="bn-IN"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প্রশাসনিক প্রধান নির্বাহী </a:t>
            </a:r>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কর্মকর্তার নাম কি?</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৬.</a:t>
            </a:r>
            <a:r>
              <a:rPr lang="bn-IN"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মুঘল আমলে ভারতবর্ষের </a:t>
            </a:r>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সামাজ ব্যবস্থা কয়টি শ্রেণিতে বিভক্ত ছিল? </a:t>
            </a:r>
            <a:endParaRPr lang="en-US" dirty="0">
              <a:solidFill>
                <a:schemeClr val="tx1"/>
              </a:solidFill>
              <a:effectLst>
                <a:outerShdw blurRad="38100" dist="38100" dir="2700000" algn="tl">
                  <a:srgbClr val="000000">
                    <a:alpha val="43137"/>
                  </a:srgbClr>
                </a:outerShdw>
              </a:effectLst>
            </a:endParaRPr>
          </a:p>
        </p:txBody>
      </p:sp>
      <p:sp>
        <p:nvSpPr>
          <p:cNvPr id="2" name="Action Button: Custom 1">
            <a:hlinkClick r:id="" action="ppaction://noaction" highlightClick="1"/>
          </p:cNvPr>
          <p:cNvSpPr/>
          <p:nvPr/>
        </p:nvSpPr>
        <p:spPr>
          <a:xfrm>
            <a:off x="8492835" y="2618508"/>
            <a:ext cx="3200401" cy="3297382"/>
          </a:xfrm>
          <a:prstGeom prst="actionButtonBlank">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dirty="0" smtClean="0">
                <a:ln/>
                <a:solidFill>
                  <a:schemeClr val="tx1"/>
                </a:solidFill>
                <a:latin typeface="NikoshBAN" panose="02000000000000000000" pitchFamily="2" charset="0"/>
                <a:cs typeface="NikoshBAN" panose="02000000000000000000" pitchFamily="2" charset="0"/>
              </a:rPr>
              <a:t>উ</a:t>
            </a:r>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ত্তরঃ- সম্রাট</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উত্তরঃ- দুই ভাগে ভাগ করা হয়।</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উত্তরঃ- মুহতাসিব</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উত্তরঃ- দিউয়ান</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উত্তরঃ- সুবেদার</a:t>
            </a:r>
          </a:p>
          <a:p>
            <a:r>
              <a:rPr lang="bn-IN"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উত্তরঃ- ৩টি শ্রেণিতে বিভক্ত</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993983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800" decel="100000"/>
                                        <p:tgtEl>
                                          <p:spTgt spid="14">
                                            <p:bg/>
                                          </p:spTgt>
                                        </p:tgtEl>
                                      </p:cBhvr>
                                    </p:animEffect>
                                    <p:anim calcmode="lin" valueType="num">
                                      <p:cBhvr>
                                        <p:cTn id="8" dur="800" decel="100000" fill="hold"/>
                                        <p:tgtEl>
                                          <p:spTgt spid="14">
                                            <p:bg/>
                                          </p:spTgt>
                                        </p:tgtEl>
                                        <p:attrNameLst>
                                          <p:attrName>style.rotation</p:attrName>
                                        </p:attrNameLst>
                                      </p:cBhvr>
                                      <p:tavLst>
                                        <p:tav tm="0">
                                          <p:val>
                                            <p:fltVal val="-90"/>
                                          </p:val>
                                        </p:tav>
                                        <p:tav tm="100000">
                                          <p:val>
                                            <p:fltVal val="0"/>
                                          </p:val>
                                        </p:tav>
                                      </p:tavLst>
                                    </p:anim>
                                    <p:anim calcmode="lin" valueType="num">
                                      <p:cBhvr>
                                        <p:cTn id="9" dur="800" decel="100000" fill="hold"/>
                                        <p:tgtEl>
                                          <p:spTgt spid="14">
                                            <p:bg/>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4">
                                            <p:bg/>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
                                            <p:bg/>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
                                            <p:bg/>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fade">
                                      <p:cBhvr>
                                        <p:cTn id="17" dur="800" decel="100000"/>
                                        <p:tgtEl>
                                          <p:spTgt spid="14">
                                            <p:txEl>
                                              <p:pRg st="0" end="0"/>
                                            </p:txEl>
                                          </p:spTgt>
                                        </p:tgtEl>
                                      </p:cBhvr>
                                    </p:animEffect>
                                    <p:anim calcmode="lin" valueType="num">
                                      <p:cBhvr>
                                        <p:cTn id="18" dur="800" decel="100000" fill="hold"/>
                                        <p:tgtEl>
                                          <p:spTgt spid="14">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4">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4">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4">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animEffect transition="in" filter="fade">
                                      <p:cBhvr>
                                        <p:cTn id="27" dur="800" decel="100000"/>
                                        <p:tgtEl>
                                          <p:spTgt spid="14">
                                            <p:txEl>
                                              <p:pRg st="1" end="1"/>
                                            </p:txEl>
                                          </p:spTgt>
                                        </p:tgtEl>
                                      </p:cBhvr>
                                    </p:animEffect>
                                    <p:anim calcmode="lin" valueType="num">
                                      <p:cBhvr>
                                        <p:cTn id="28" dur="800" decel="100000" fill="hold"/>
                                        <p:tgtEl>
                                          <p:spTgt spid="14">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14">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4">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4">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4">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14">
                                            <p:txEl>
                                              <p:pRg st="2" end="2"/>
                                            </p:txEl>
                                          </p:spTgt>
                                        </p:tgtEl>
                                        <p:attrNameLst>
                                          <p:attrName>style.visibility</p:attrName>
                                        </p:attrNameLst>
                                      </p:cBhvr>
                                      <p:to>
                                        <p:strVal val="visible"/>
                                      </p:to>
                                    </p:set>
                                    <p:animEffect transition="in" filter="fade">
                                      <p:cBhvr>
                                        <p:cTn id="37" dur="800" decel="100000"/>
                                        <p:tgtEl>
                                          <p:spTgt spid="14">
                                            <p:txEl>
                                              <p:pRg st="2" end="2"/>
                                            </p:txEl>
                                          </p:spTgt>
                                        </p:tgtEl>
                                      </p:cBhvr>
                                    </p:animEffect>
                                    <p:anim calcmode="lin" valueType="num">
                                      <p:cBhvr>
                                        <p:cTn id="38" dur="800" decel="100000" fill="hold"/>
                                        <p:tgtEl>
                                          <p:spTgt spid="14">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4">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4">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4">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4">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14">
                                            <p:txEl>
                                              <p:pRg st="3" end="3"/>
                                            </p:txEl>
                                          </p:spTgt>
                                        </p:tgtEl>
                                        <p:attrNameLst>
                                          <p:attrName>style.visibility</p:attrName>
                                        </p:attrNameLst>
                                      </p:cBhvr>
                                      <p:to>
                                        <p:strVal val="visible"/>
                                      </p:to>
                                    </p:set>
                                    <p:animEffect transition="in" filter="fade">
                                      <p:cBhvr>
                                        <p:cTn id="47" dur="800" decel="100000"/>
                                        <p:tgtEl>
                                          <p:spTgt spid="14">
                                            <p:txEl>
                                              <p:pRg st="3" end="3"/>
                                            </p:txEl>
                                          </p:spTgt>
                                        </p:tgtEl>
                                      </p:cBhvr>
                                    </p:animEffect>
                                    <p:anim calcmode="lin" valueType="num">
                                      <p:cBhvr>
                                        <p:cTn id="48" dur="800" decel="100000" fill="hold"/>
                                        <p:tgtEl>
                                          <p:spTgt spid="14">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14">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14">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4">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4">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14">
                                            <p:txEl>
                                              <p:pRg st="4" end="4"/>
                                            </p:txEl>
                                          </p:spTgt>
                                        </p:tgtEl>
                                        <p:attrNameLst>
                                          <p:attrName>style.visibility</p:attrName>
                                        </p:attrNameLst>
                                      </p:cBhvr>
                                      <p:to>
                                        <p:strVal val="visible"/>
                                      </p:to>
                                    </p:set>
                                    <p:animEffect transition="in" filter="fade">
                                      <p:cBhvr>
                                        <p:cTn id="57" dur="800" decel="100000"/>
                                        <p:tgtEl>
                                          <p:spTgt spid="14">
                                            <p:txEl>
                                              <p:pRg st="4" end="4"/>
                                            </p:txEl>
                                          </p:spTgt>
                                        </p:tgtEl>
                                      </p:cBhvr>
                                    </p:animEffect>
                                    <p:anim calcmode="lin" valueType="num">
                                      <p:cBhvr>
                                        <p:cTn id="58" dur="800" decel="100000" fill="hold"/>
                                        <p:tgtEl>
                                          <p:spTgt spid="14">
                                            <p:txEl>
                                              <p:pRg st="4" end="4"/>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14">
                                            <p:txEl>
                                              <p:pRg st="4" end="4"/>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14">
                                            <p:txEl>
                                              <p:pRg st="4" end="4"/>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4">
                                            <p:txEl>
                                              <p:pRg st="4" end="4"/>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4">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14">
                                            <p:txEl>
                                              <p:pRg st="5" end="5"/>
                                            </p:txEl>
                                          </p:spTgt>
                                        </p:tgtEl>
                                        <p:attrNameLst>
                                          <p:attrName>style.visibility</p:attrName>
                                        </p:attrNameLst>
                                      </p:cBhvr>
                                      <p:to>
                                        <p:strVal val="visible"/>
                                      </p:to>
                                    </p:set>
                                    <p:animEffect transition="in" filter="fade">
                                      <p:cBhvr>
                                        <p:cTn id="67" dur="800" decel="100000"/>
                                        <p:tgtEl>
                                          <p:spTgt spid="14">
                                            <p:txEl>
                                              <p:pRg st="5" end="5"/>
                                            </p:txEl>
                                          </p:spTgt>
                                        </p:tgtEl>
                                      </p:cBhvr>
                                    </p:animEffect>
                                    <p:anim calcmode="lin" valueType="num">
                                      <p:cBhvr>
                                        <p:cTn id="68" dur="800" decel="100000" fill="hold"/>
                                        <p:tgtEl>
                                          <p:spTgt spid="14">
                                            <p:txEl>
                                              <p:pRg st="5" end="5"/>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14">
                                            <p:txEl>
                                              <p:pRg st="5" end="5"/>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14">
                                            <p:txEl>
                                              <p:pRg st="5" end="5"/>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14">
                                            <p:txEl>
                                              <p:pRg st="5" end="5"/>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14">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grpId="0" nodeType="clickEffect">
                                  <p:stCondLst>
                                    <p:cond delay="0"/>
                                  </p:stCondLst>
                                  <p:childTnLst>
                                    <p:set>
                                      <p:cBhvr>
                                        <p:cTn id="76" dur="1" fill="hold">
                                          <p:stCondLst>
                                            <p:cond delay="0"/>
                                          </p:stCondLst>
                                        </p:cTn>
                                        <p:tgtEl>
                                          <p:spTgt spid="2">
                                            <p:bg/>
                                          </p:spTgt>
                                        </p:tgtEl>
                                        <p:attrNameLst>
                                          <p:attrName>style.visibility</p:attrName>
                                        </p:attrNameLst>
                                      </p:cBhvr>
                                      <p:to>
                                        <p:strVal val="visible"/>
                                      </p:to>
                                    </p:set>
                                    <p:animEffect transition="in" filter="fade">
                                      <p:cBhvr>
                                        <p:cTn id="77" dur="800" decel="100000"/>
                                        <p:tgtEl>
                                          <p:spTgt spid="2">
                                            <p:bg/>
                                          </p:spTgt>
                                        </p:tgtEl>
                                      </p:cBhvr>
                                    </p:animEffect>
                                    <p:anim calcmode="lin" valueType="num">
                                      <p:cBhvr>
                                        <p:cTn id="78" dur="800" decel="100000" fill="hold"/>
                                        <p:tgtEl>
                                          <p:spTgt spid="2">
                                            <p:bg/>
                                          </p:spTgt>
                                        </p:tgtEl>
                                        <p:attrNameLst>
                                          <p:attrName>style.rotation</p:attrName>
                                        </p:attrNameLst>
                                      </p:cBhvr>
                                      <p:tavLst>
                                        <p:tav tm="0">
                                          <p:val>
                                            <p:fltVal val="-90"/>
                                          </p:val>
                                        </p:tav>
                                        <p:tav tm="100000">
                                          <p:val>
                                            <p:fltVal val="0"/>
                                          </p:val>
                                        </p:tav>
                                      </p:tavLst>
                                    </p:anim>
                                    <p:anim calcmode="lin" valueType="num">
                                      <p:cBhvr>
                                        <p:cTn id="79" dur="800" decel="100000" fill="hold"/>
                                        <p:tgtEl>
                                          <p:spTgt spid="2">
                                            <p:bg/>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2">
                                            <p:bg/>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2">
                                            <p:bg/>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2">
                                            <p:bg/>
                                          </p:spTgt>
                                        </p:tgtEl>
                                        <p:attrNameLst>
                                          <p:attrName>ppt_y</p:attrName>
                                        </p:attrNameLst>
                                      </p:cBhvr>
                                      <p:tavLst>
                                        <p:tav tm="0">
                                          <p:val>
                                            <p:strVal val="#ppt_y+0.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0" presetClass="entr" presetSubtype="0" fill="hold" grpId="0" nodeType="clickEffect">
                                  <p:stCondLst>
                                    <p:cond delay="0"/>
                                  </p:stCondLst>
                                  <p:childTnLst>
                                    <p:set>
                                      <p:cBhvr>
                                        <p:cTn id="86" dur="1" fill="hold">
                                          <p:stCondLst>
                                            <p:cond delay="0"/>
                                          </p:stCondLst>
                                        </p:cTn>
                                        <p:tgtEl>
                                          <p:spTgt spid="2">
                                            <p:txEl>
                                              <p:pRg st="0" end="0"/>
                                            </p:txEl>
                                          </p:spTgt>
                                        </p:tgtEl>
                                        <p:attrNameLst>
                                          <p:attrName>style.visibility</p:attrName>
                                        </p:attrNameLst>
                                      </p:cBhvr>
                                      <p:to>
                                        <p:strVal val="visible"/>
                                      </p:to>
                                    </p:set>
                                    <p:animEffect transition="in" filter="fade">
                                      <p:cBhvr>
                                        <p:cTn id="87" dur="800" decel="100000"/>
                                        <p:tgtEl>
                                          <p:spTgt spid="2">
                                            <p:txEl>
                                              <p:pRg st="0" end="0"/>
                                            </p:txEl>
                                          </p:spTgt>
                                        </p:tgtEl>
                                      </p:cBhvr>
                                    </p:animEffect>
                                    <p:anim calcmode="lin" valueType="num">
                                      <p:cBhvr>
                                        <p:cTn id="8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30" presetClass="entr" presetSubtype="0" fill="hold" grpId="0" nodeType="clickEffect">
                                  <p:stCondLst>
                                    <p:cond delay="0"/>
                                  </p:stCondLst>
                                  <p:childTnLst>
                                    <p:set>
                                      <p:cBhvr>
                                        <p:cTn id="96" dur="1" fill="hold">
                                          <p:stCondLst>
                                            <p:cond delay="0"/>
                                          </p:stCondLst>
                                        </p:cTn>
                                        <p:tgtEl>
                                          <p:spTgt spid="2">
                                            <p:txEl>
                                              <p:pRg st="1" end="1"/>
                                            </p:txEl>
                                          </p:spTgt>
                                        </p:tgtEl>
                                        <p:attrNameLst>
                                          <p:attrName>style.visibility</p:attrName>
                                        </p:attrNameLst>
                                      </p:cBhvr>
                                      <p:to>
                                        <p:strVal val="visible"/>
                                      </p:to>
                                    </p:set>
                                    <p:animEffect transition="in" filter="fade">
                                      <p:cBhvr>
                                        <p:cTn id="97" dur="800" decel="100000"/>
                                        <p:tgtEl>
                                          <p:spTgt spid="2">
                                            <p:txEl>
                                              <p:pRg st="1" end="1"/>
                                            </p:txEl>
                                          </p:spTgt>
                                        </p:tgtEl>
                                      </p:cBhvr>
                                    </p:animEffect>
                                    <p:anim calcmode="lin" valueType="num">
                                      <p:cBhvr>
                                        <p:cTn id="9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9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10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10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10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0" presetClass="entr" presetSubtype="0" fill="hold" grpId="0" nodeType="clickEffect">
                                  <p:stCondLst>
                                    <p:cond delay="0"/>
                                  </p:stCondLst>
                                  <p:childTnLst>
                                    <p:set>
                                      <p:cBhvr>
                                        <p:cTn id="106" dur="1" fill="hold">
                                          <p:stCondLst>
                                            <p:cond delay="0"/>
                                          </p:stCondLst>
                                        </p:cTn>
                                        <p:tgtEl>
                                          <p:spTgt spid="2">
                                            <p:txEl>
                                              <p:pRg st="2" end="2"/>
                                            </p:txEl>
                                          </p:spTgt>
                                        </p:tgtEl>
                                        <p:attrNameLst>
                                          <p:attrName>style.visibility</p:attrName>
                                        </p:attrNameLst>
                                      </p:cBhvr>
                                      <p:to>
                                        <p:strVal val="visible"/>
                                      </p:to>
                                    </p:set>
                                    <p:animEffect transition="in" filter="fade">
                                      <p:cBhvr>
                                        <p:cTn id="107" dur="800" decel="100000"/>
                                        <p:tgtEl>
                                          <p:spTgt spid="2">
                                            <p:txEl>
                                              <p:pRg st="2" end="2"/>
                                            </p:txEl>
                                          </p:spTgt>
                                        </p:tgtEl>
                                      </p:cBhvr>
                                    </p:animEffect>
                                    <p:anim calcmode="lin" valueType="num">
                                      <p:cBhvr>
                                        <p:cTn id="10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10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11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11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11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30" presetClass="entr" presetSubtype="0" fill="hold" grpId="0" nodeType="clickEffect">
                                  <p:stCondLst>
                                    <p:cond delay="0"/>
                                  </p:stCondLst>
                                  <p:childTnLst>
                                    <p:set>
                                      <p:cBhvr>
                                        <p:cTn id="116" dur="1" fill="hold">
                                          <p:stCondLst>
                                            <p:cond delay="0"/>
                                          </p:stCondLst>
                                        </p:cTn>
                                        <p:tgtEl>
                                          <p:spTgt spid="2">
                                            <p:txEl>
                                              <p:pRg st="3" end="3"/>
                                            </p:txEl>
                                          </p:spTgt>
                                        </p:tgtEl>
                                        <p:attrNameLst>
                                          <p:attrName>style.visibility</p:attrName>
                                        </p:attrNameLst>
                                      </p:cBhvr>
                                      <p:to>
                                        <p:strVal val="visible"/>
                                      </p:to>
                                    </p:set>
                                    <p:animEffect transition="in" filter="fade">
                                      <p:cBhvr>
                                        <p:cTn id="117" dur="800" decel="100000"/>
                                        <p:tgtEl>
                                          <p:spTgt spid="2">
                                            <p:txEl>
                                              <p:pRg st="3" end="3"/>
                                            </p:txEl>
                                          </p:spTgt>
                                        </p:tgtEl>
                                      </p:cBhvr>
                                    </p:animEffect>
                                    <p:anim calcmode="lin" valueType="num">
                                      <p:cBhvr>
                                        <p:cTn id="11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11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12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12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12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0" presetClass="entr" presetSubtype="0" fill="hold" grpId="0" nodeType="clickEffect">
                                  <p:stCondLst>
                                    <p:cond delay="0"/>
                                  </p:stCondLst>
                                  <p:childTnLst>
                                    <p:set>
                                      <p:cBhvr>
                                        <p:cTn id="126" dur="1" fill="hold">
                                          <p:stCondLst>
                                            <p:cond delay="0"/>
                                          </p:stCondLst>
                                        </p:cTn>
                                        <p:tgtEl>
                                          <p:spTgt spid="2">
                                            <p:txEl>
                                              <p:pRg st="4" end="4"/>
                                            </p:txEl>
                                          </p:spTgt>
                                        </p:tgtEl>
                                        <p:attrNameLst>
                                          <p:attrName>style.visibility</p:attrName>
                                        </p:attrNameLst>
                                      </p:cBhvr>
                                      <p:to>
                                        <p:strVal val="visible"/>
                                      </p:to>
                                    </p:set>
                                    <p:animEffect transition="in" filter="fade">
                                      <p:cBhvr>
                                        <p:cTn id="127" dur="800" decel="100000"/>
                                        <p:tgtEl>
                                          <p:spTgt spid="2">
                                            <p:txEl>
                                              <p:pRg st="4" end="4"/>
                                            </p:txEl>
                                          </p:spTgt>
                                        </p:tgtEl>
                                      </p:cBhvr>
                                    </p:animEffect>
                                    <p:anim calcmode="lin" valueType="num">
                                      <p:cBhvr>
                                        <p:cTn id="1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1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1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1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1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30" presetClass="entr" presetSubtype="0" fill="hold" grpId="0" nodeType="clickEffect">
                                  <p:stCondLst>
                                    <p:cond delay="0"/>
                                  </p:stCondLst>
                                  <p:childTnLst>
                                    <p:set>
                                      <p:cBhvr>
                                        <p:cTn id="136" dur="1" fill="hold">
                                          <p:stCondLst>
                                            <p:cond delay="0"/>
                                          </p:stCondLst>
                                        </p:cTn>
                                        <p:tgtEl>
                                          <p:spTgt spid="2">
                                            <p:txEl>
                                              <p:pRg st="5" end="5"/>
                                            </p:txEl>
                                          </p:spTgt>
                                        </p:tgtEl>
                                        <p:attrNameLst>
                                          <p:attrName>style.visibility</p:attrName>
                                        </p:attrNameLst>
                                      </p:cBhvr>
                                      <p:to>
                                        <p:strVal val="visible"/>
                                      </p:to>
                                    </p:set>
                                    <p:animEffect transition="in" filter="fade">
                                      <p:cBhvr>
                                        <p:cTn id="137" dur="800" decel="100000"/>
                                        <p:tgtEl>
                                          <p:spTgt spid="2">
                                            <p:txEl>
                                              <p:pRg st="5" end="5"/>
                                            </p:txEl>
                                          </p:spTgt>
                                        </p:tgtEl>
                                      </p:cBhvr>
                                    </p:animEffect>
                                    <p:anim calcmode="lin" valueType="num">
                                      <p:cBhvr>
                                        <p:cTn id="138" dur="800" decel="100000" fill="hold"/>
                                        <p:tgtEl>
                                          <p:spTgt spid="2">
                                            <p:txEl>
                                              <p:pRg st="5" end="5"/>
                                            </p:txEl>
                                          </p:spTgt>
                                        </p:tgtEl>
                                        <p:attrNameLst>
                                          <p:attrName>style.rotation</p:attrName>
                                        </p:attrNameLst>
                                      </p:cBhvr>
                                      <p:tavLst>
                                        <p:tav tm="0">
                                          <p:val>
                                            <p:fltVal val="-90"/>
                                          </p:val>
                                        </p:tav>
                                        <p:tav tm="100000">
                                          <p:val>
                                            <p:fltVal val="0"/>
                                          </p:val>
                                        </p:tav>
                                      </p:tavLst>
                                    </p:anim>
                                    <p:anim calcmode="lin" valueType="num">
                                      <p:cBhvr>
                                        <p:cTn id="139" dur="800" decel="100000" fill="hold"/>
                                        <p:tgtEl>
                                          <p:spTgt spid="2">
                                            <p:txEl>
                                              <p:pRg st="5" end="5"/>
                                            </p:txEl>
                                          </p:spTgt>
                                        </p:tgtEl>
                                        <p:attrNameLst>
                                          <p:attrName>ppt_x</p:attrName>
                                        </p:attrNameLst>
                                      </p:cBhvr>
                                      <p:tavLst>
                                        <p:tav tm="0">
                                          <p:val>
                                            <p:strVal val="#ppt_x+0.4"/>
                                          </p:val>
                                        </p:tav>
                                        <p:tav tm="100000">
                                          <p:val>
                                            <p:strVal val="#ppt_x-0.05"/>
                                          </p:val>
                                        </p:tav>
                                      </p:tavLst>
                                    </p:anim>
                                    <p:anim calcmode="lin" valueType="num">
                                      <p:cBhvr>
                                        <p:cTn id="140" dur="800" decel="100000" fill="hold"/>
                                        <p:tgtEl>
                                          <p:spTgt spid="2">
                                            <p:txEl>
                                              <p:pRg st="5" end="5"/>
                                            </p:txEl>
                                          </p:spTgt>
                                        </p:tgtEl>
                                        <p:attrNameLst>
                                          <p:attrName>ppt_y</p:attrName>
                                        </p:attrNameLst>
                                      </p:cBhvr>
                                      <p:tavLst>
                                        <p:tav tm="0">
                                          <p:val>
                                            <p:strVal val="#ppt_y-0.4"/>
                                          </p:val>
                                        </p:tav>
                                        <p:tav tm="100000">
                                          <p:val>
                                            <p:strVal val="#ppt_y+0.1"/>
                                          </p:val>
                                        </p:tav>
                                      </p:tavLst>
                                    </p:anim>
                                    <p:anim calcmode="lin" valueType="num">
                                      <p:cBhvr>
                                        <p:cTn id="141" dur="200" accel="100000" fill="hold">
                                          <p:stCondLst>
                                            <p:cond delay="800"/>
                                          </p:stCondLst>
                                        </p:cTn>
                                        <p:tgtEl>
                                          <p:spTgt spid="2">
                                            <p:txEl>
                                              <p:pRg st="5" end="5"/>
                                            </p:txEl>
                                          </p:spTgt>
                                        </p:tgtEl>
                                        <p:attrNameLst>
                                          <p:attrName>ppt_x</p:attrName>
                                        </p:attrNameLst>
                                      </p:cBhvr>
                                      <p:tavLst>
                                        <p:tav tm="0">
                                          <p:val>
                                            <p:strVal val="#ppt_x-0.05"/>
                                          </p:val>
                                        </p:tav>
                                        <p:tav tm="100000">
                                          <p:val>
                                            <p:strVal val="#ppt_x"/>
                                          </p:val>
                                        </p:tav>
                                      </p:tavLst>
                                    </p:anim>
                                    <p:anim calcmode="lin" valueType="num">
                                      <p:cBhvr>
                                        <p:cTn id="142" dur="200" accel="100000" fill="hold">
                                          <p:stCondLst>
                                            <p:cond delay="800"/>
                                          </p:stCondLst>
                                        </p:cTn>
                                        <p:tgtEl>
                                          <p:spTgt spid="2">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animBg="1"/>
      <p:bldP spid="2"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Forward or Next 1">
            <a:hlinkClick r:id="" action="ppaction://hlinkshowjump?jump=nextslide" highlightClick="1"/>
          </p:cNvPr>
          <p:cNvSpPr/>
          <p:nvPr/>
        </p:nvSpPr>
        <p:spPr>
          <a:xfrm>
            <a:off x="637309" y="3920835"/>
            <a:ext cx="5430982" cy="1295400"/>
          </a:xfrm>
          <a:prstGeom prst="actionButtonForwardNex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গোলাপ</a:t>
            </a:r>
            <a:endParaRPr lang="en-US" b="1" dirty="0">
              <a:solidFill>
                <a:srgbClr val="FF0000"/>
              </a:solidFill>
              <a:effectLst>
                <a:outerShdw blurRad="38100" dist="38100" dir="2700000" algn="tl">
                  <a:srgbClr val="000000">
                    <a:alpha val="43137"/>
                  </a:srgbClr>
                </a:outerShdw>
              </a:effectLst>
            </a:endParaRPr>
          </a:p>
          <a:p>
            <a:pPr algn="ctr"/>
            <a:r>
              <a:rPr lang="bn-IN" dirty="0" smtClean="0">
                <a:ln/>
                <a:latin typeface="NikoshBAN" panose="02000000000000000000" pitchFamily="2" charset="0"/>
                <a:cs typeface="NikoshBAN" panose="02000000000000000000" pitchFamily="2" charset="0"/>
              </a:rPr>
              <a:t> </a:t>
            </a:r>
            <a:r>
              <a:rPr lang="bn-IN" b="1" dirty="0" smtClean="0">
                <a:ln/>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প্রাদেশিক </a:t>
            </a:r>
            <a:r>
              <a:rPr lang="bn-IN" b="1" dirty="0">
                <a:ln/>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শাসন </a:t>
            </a:r>
            <a:r>
              <a:rPr lang="bn-IN" b="1" dirty="0" smtClean="0">
                <a:ln/>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ব্যবস্থা  বিশ্লেষণ </a:t>
            </a:r>
            <a:r>
              <a:rPr lang="bn-IN" b="1" dirty="0">
                <a:ln/>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 </a:t>
            </a:r>
            <a:endParaRPr lang="en-US" b="1" dirty="0">
              <a:solidFill>
                <a:srgbClr val="002060"/>
              </a:solidFill>
              <a:effectLst>
                <a:outerShdw blurRad="38100" dist="38100" dir="2700000" algn="tl">
                  <a:srgbClr val="000000">
                    <a:alpha val="43137"/>
                  </a:srgbClr>
                </a:outerShdw>
              </a:effectLst>
            </a:endParaRPr>
          </a:p>
        </p:txBody>
      </p:sp>
      <p:sp>
        <p:nvSpPr>
          <p:cNvPr id="3" name="Action Button: Back or Previous 2">
            <a:hlinkClick r:id="" action="ppaction://hlinkshowjump?jump=previousslide" highlightClick="1"/>
          </p:cNvPr>
          <p:cNvSpPr/>
          <p:nvPr/>
        </p:nvSpPr>
        <p:spPr>
          <a:xfrm>
            <a:off x="6733309" y="3920835"/>
            <a:ext cx="5084618" cy="1295399"/>
          </a:xfrm>
          <a:prstGeom prst="actionButtonBackPreviou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dirty="0" smtClean="0">
                <a:ln/>
                <a:latin typeface="NikoshBAN" panose="02000000000000000000" pitchFamily="2" charset="0"/>
                <a:cs typeface="NikoshBAN" panose="02000000000000000000" pitchFamily="2" charset="0"/>
              </a:rPr>
              <a:t>                 </a:t>
            </a:r>
            <a:r>
              <a:rPr lang="bn-IN" b="1" dirty="0" smtClean="0">
                <a:ln/>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শাপলা</a:t>
            </a:r>
            <a:endParaRPr lang="en-US" b="1" dirty="0">
              <a:effectLst>
                <a:outerShdw blurRad="38100" dist="38100" dir="2700000" algn="tl">
                  <a:srgbClr val="000000">
                    <a:alpha val="43137"/>
                  </a:srgbClr>
                </a:outerShdw>
              </a:effectLst>
            </a:endParaRPr>
          </a:p>
          <a:p>
            <a:r>
              <a:rPr lang="bn-IN" b="1" dirty="0" smtClean="0">
                <a:ln/>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কেন্দ্রীয় </a:t>
            </a:r>
            <a:r>
              <a:rPr lang="bn-IN" b="1" dirty="0">
                <a:ln/>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শাসন ব্যবস্থা </a:t>
            </a:r>
            <a:r>
              <a:rPr lang="bn-IN" b="1" dirty="0" smtClean="0">
                <a:ln/>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ব্যাখ্যা </a:t>
            </a:r>
            <a:r>
              <a:rPr lang="bn-IN" b="1" dirty="0">
                <a:ln/>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a:t>
            </a:r>
            <a:endParaRPr lang="en-US" b="1" dirty="0">
              <a:solidFill>
                <a:srgbClr val="C00000"/>
              </a:solidFill>
              <a:effectLst>
                <a:outerShdw blurRad="38100" dist="38100" dir="2700000" algn="tl">
                  <a:srgbClr val="000000">
                    <a:alpha val="43137"/>
                  </a:srgbClr>
                </a:outerShdw>
              </a:effectLst>
            </a:endParaRPr>
          </a:p>
        </p:txBody>
      </p:sp>
      <p:sp>
        <p:nvSpPr>
          <p:cNvPr id="5" name="Cloud Callout 4"/>
          <p:cNvSpPr/>
          <p:nvPr/>
        </p:nvSpPr>
        <p:spPr>
          <a:xfrm>
            <a:off x="4876798" y="1524001"/>
            <a:ext cx="2701636" cy="1773382"/>
          </a:xfrm>
          <a:prstGeom prst="cloud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দলীয় কাজ</a:t>
            </a:r>
            <a:endParaRPr lang="en-US"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42000325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a:xfrm>
            <a:off x="4461162" y="748144"/>
            <a:ext cx="3241964" cy="1537855"/>
          </a:xfrm>
          <a:prstGeom prst="wedgeRoundRect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 কাজ</a:t>
            </a:r>
            <a:endParaRPr lang="en-US" b="1" dirty="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endParaRPr>
          </a:p>
        </p:txBody>
      </p:sp>
      <p:sp>
        <p:nvSpPr>
          <p:cNvPr id="4" name="Action Button: Forward or Next 3">
            <a:hlinkClick r:id="" action="ppaction://hlinkshowjump?jump=nextslide" highlightClick="1"/>
          </p:cNvPr>
          <p:cNvSpPr/>
          <p:nvPr/>
        </p:nvSpPr>
        <p:spPr>
          <a:xfrm>
            <a:off x="263236" y="5555673"/>
            <a:ext cx="11637819" cy="498763"/>
          </a:xfrm>
          <a:prstGeom prst="actionButtonForwardNex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a:t>
            </a:r>
            <a:r>
              <a:rPr lang="en-US" b="1"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b="1"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আমলের আর্থ-সামাজিক </a:t>
            </a:r>
            <a:r>
              <a:rPr lang="bn-IN" b="1" dirty="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অবস্থা </a:t>
            </a:r>
            <a:r>
              <a:rPr lang="bn-IN" b="1" dirty="0" smtClean="0">
                <a:ln/>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বিশ্লেষণ ক</a:t>
            </a:r>
            <a:r>
              <a:rPr lang="bn-IN" b="1" dirty="0" smtClean="0">
                <a:ln/>
                <a:solidFill>
                  <a:schemeClr val="tx1"/>
                </a:solidFill>
                <a:latin typeface="NikoshBAN" panose="02000000000000000000" pitchFamily="2" charset="0"/>
                <a:cs typeface="NikoshBAN" panose="02000000000000000000" pitchFamily="2" charset="0"/>
              </a:rPr>
              <a:t>র।</a:t>
            </a:r>
            <a:endParaRPr lang="en-US"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8563" y="2576079"/>
            <a:ext cx="6747163" cy="2689514"/>
          </a:xfrm>
          <a:prstGeom prst="rect">
            <a:avLst/>
          </a:prstGeom>
        </p:spPr>
      </p:pic>
    </p:spTree>
    <p:extLst>
      <p:ext uri="{BB962C8B-B14F-4D97-AF65-F5344CB8AC3E}">
        <p14:creationId xmlns:p14="http://schemas.microsoft.com/office/powerpoint/2010/main" val="263097982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1000" fill="hold"/>
                                        <p:tgtEl>
                                          <p:spTgt spid="4">
                                            <p:bg/>
                                          </p:spTgt>
                                        </p:tgtEl>
                                        <p:attrNameLst>
                                          <p:attrName>ppt_w</p:attrName>
                                        </p:attrNameLst>
                                      </p:cBhvr>
                                      <p:tavLst>
                                        <p:tav tm="0">
                                          <p:val>
                                            <p:fltVal val="0"/>
                                          </p:val>
                                        </p:tav>
                                        <p:tav tm="100000">
                                          <p:val>
                                            <p:strVal val="#ppt_w"/>
                                          </p:val>
                                        </p:tav>
                                      </p:tavLst>
                                    </p:anim>
                                    <p:anim calcmode="lin" valueType="num">
                                      <p:cBhvr>
                                        <p:cTn id="8" dur="1000" fill="hold"/>
                                        <p:tgtEl>
                                          <p:spTgt spid="4">
                                            <p:bg/>
                                          </p:spTgt>
                                        </p:tgtEl>
                                        <p:attrNameLst>
                                          <p:attrName>ppt_h</p:attrName>
                                        </p:attrNameLst>
                                      </p:cBhvr>
                                      <p:tavLst>
                                        <p:tav tm="0">
                                          <p:val>
                                            <p:fltVal val="0"/>
                                          </p:val>
                                        </p:tav>
                                        <p:tav tm="100000">
                                          <p:val>
                                            <p:strVal val="#ppt_h"/>
                                          </p:val>
                                        </p:tav>
                                      </p:tavLst>
                                    </p:anim>
                                    <p:anim calcmode="lin" valueType="num">
                                      <p:cBhvr>
                                        <p:cTn id="9" dur="1000" fill="hold"/>
                                        <p:tgtEl>
                                          <p:spTgt spid="4">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609600" y="221673"/>
            <a:ext cx="10952016" cy="6470071"/>
          </a:xfrm>
          <a:prstGeom prst="fram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9233" y="2334490"/>
            <a:ext cx="7072747" cy="3442855"/>
          </a:xfrm>
          <a:prstGeom prst="rect">
            <a:avLst/>
          </a:prstGeom>
        </p:spPr>
      </p:pic>
      <p:sp>
        <p:nvSpPr>
          <p:cNvPr id="7" name="Flowchart: Multidocument 6"/>
          <p:cNvSpPr/>
          <p:nvPr/>
        </p:nvSpPr>
        <p:spPr>
          <a:xfrm>
            <a:off x="2770910" y="1122218"/>
            <a:ext cx="6234546" cy="1212272"/>
          </a:xfrm>
          <a:prstGeom prst="flowChartMultidocumen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Wave4">
              <a:avLst/>
            </a:prstTxWarp>
          </a:bodyPr>
          <a:lstStyle/>
          <a:p>
            <a:pPr algn="ctr"/>
            <a:r>
              <a:rPr lang="bn-IN" sz="13800" b="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ধন্যবাদ</a:t>
            </a:r>
            <a:endParaRPr lang="en-US" sz="138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04386520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7">
                                            <p:txEl>
                                              <p:pRg st="0" end="0"/>
                                            </p:txEl>
                                          </p:spTgt>
                                        </p:tgtEl>
                                        <p:attrNameLst>
                                          <p:attrName>ppt_w</p:attrName>
                                        </p:attrNameLst>
                                      </p:cBhvr>
                                    </p:anim>
                                    <p:anim by="(#ppt_w*0.50)" calcmode="lin" valueType="num">
                                      <p:cBhvr>
                                        <p:cTn id="8" dur="500" decel="50000" autoRev="1" fill="hold">
                                          <p:stCondLst>
                                            <p:cond delay="0"/>
                                          </p:stCondLst>
                                        </p:cTn>
                                        <p:tgtEl>
                                          <p:spTgt spid="7">
                                            <p:txEl>
                                              <p:pRg st="0" end="0"/>
                                            </p:txEl>
                                          </p:spTgt>
                                        </p:tgtEl>
                                        <p:attrNameLst>
                                          <p:attrName>ppt_x</p:attrName>
                                        </p:attrNameLst>
                                      </p:cBhvr>
                                    </p:anim>
                                    <p:anim from="(-#ppt_h/2)" to="(#ppt_y)" calcmode="lin" valueType="num">
                                      <p:cBhvr>
                                        <p:cTn id="9" dur="1000" fill="hold">
                                          <p:stCondLst>
                                            <p:cond delay="0"/>
                                          </p:stCondLst>
                                        </p:cTn>
                                        <p:tgtEl>
                                          <p:spTgt spid="7">
                                            <p:txEl>
                                              <p:pRg st="0" end="0"/>
                                            </p:txEl>
                                          </p:spTgt>
                                        </p:tgtEl>
                                        <p:attrNameLst>
                                          <p:attrName>ppt_y</p:attrName>
                                        </p:attrNameLst>
                                      </p:cBhvr>
                                    </p:anim>
                                    <p:animRot by="21600000">
                                      <p:cBhvr>
                                        <p:cTn id="10" dur="1000" fill="hold">
                                          <p:stCondLst>
                                            <p:cond delay="0"/>
                                          </p:stCondLst>
                                        </p:cTn>
                                        <p:tgtEl>
                                          <p:spTgt spid="7">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07818" y="96982"/>
            <a:ext cx="11804073" cy="6608618"/>
          </a:xfrm>
          <a:prstGeom prst="fram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ounded Rectangle 3"/>
          <p:cNvSpPr/>
          <p:nvPr/>
        </p:nvSpPr>
        <p:spPr>
          <a:xfrm>
            <a:off x="1205344" y="3990798"/>
            <a:ext cx="9809019" cy="1095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sz="2800" b="1" dirty="0" err="1">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মুঘল</a:t>
            </a:r>
            <a:r>
              <a:rPr lang="en-US" sz="2800" b="1" dirty="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 </a:t>
            </a:r>
            <a:r>
              <a:rPr lang="bn-IN" sz="2800" b="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শানা</a:t>
            </a:r>
            <a:r>
              <a:rPr lang="en-US" sz="2800"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মলে</a:t>
            </a:r>
            <a:r>
              <a:rPr lang="bn-IN" sz="2800" b="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র</a:t>
            </a:r>
            <a:r>
              <a:rPr lang="en-US" sz="2800" b="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 </a:t>
            </a:r>
            <a:r>
              <a:rPr lang="en-US" sz="2800" b="1" dirty="0" err="1">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আর্থ-সামাজিক</a:t>
            </a:r>
            <a:r>
              <a:rPr lang="en-US" sz="2800" b="1" dirty="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 </a:t>
            </a:r>
            <a:r>
              <a:rPr lang="en-US" sz="2800" b="1" dirty="0" err="1">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অবস্থা</a:t>
            </a:r>
            <a:endParaRPr lang="en-US" sz="2800" b="1" dirty="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endParaRPr>
          </a:p>
        </p:txBody>
      </p:sp>
      <p:sp>
        <p:nvSpPr>
          <p:cNvPr id="2" name="Cloud Callout 1"/>
          <p:cNvSpPr/>
          <p:nvPr/>
        </p:nvSpPr>
        <p:spPr>
          <a:xfrm>
            <a:off x="4149435" y="1627910"/>
            <a:ext cx="3920836" cy="177338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smtClean="0">
                <a:ln w="12700">
                  <a:solidFill>
                    <a:schemeClr val="accent3">
                      <a:lumMod val="50000"/>
                    </a:schemeClr>
                  </a:solidFill>
                  <a:prstDash val="solid"/>
                </a:ln>
                <a:solidFill>
                  <a:srgbClr val="00B0F0"/>
                </a:solidFill>
                <a:effectLst>
                  <a:innerShdw blurRad="177800">
                    <a:schemeClr val="accent3">
                      <a:lumMod val="50000"/>
                    </a:schemeClr>
                  </a:innerShdw>
                </a:effectLst>
                <a:latin typeface="NikoshBAN" panose="02000000000000000000" pitchFamily="2" charset="0"/>
                <a:cs typeface="NikoshBAN" panose="02000000000000000000" pitchFamily="2" charset="0"/>
              </a:rPr>
              <a:t>আজকের</a:t>
            </a:r>
            <a:r>
              <a:rPr lang="en-US" b="1" dirty="0" smtClean="0">
                <a:ln w="12700">
                  <a:solidFill>
                    <a:schemeClr val="accent3">
                      <a:lumMod val="50000"/>
                    </a:schemeClr>
                  </a:solidFill>
                  <a:prstDash val="solid"/>
                </a:ln>
                <a:solidFill>
                  <a:srgbClr val="00B0F0"/>
                </a:solidFill>
                <a:effectLst>
                  <a:innerShdw blurRad="177800">
                    <a:schemeClr val="accent3">
                      <a:lumMod val="50000"/>
                    </a:schemeClr>
                  </a:innerShdw>
                </a:effectLst>
                <a:latin typeface="NikoshBAN" panose="02000000000000000000" pitchFamily="2" charset="0"/>
                <a:cs typeface="NikoshBAN" panose="02000000000000000000" pitchFamily="2" charset="0"/>
              </a:rPr>
              <a:t> </a:t>
            </a:r>
            <a:r>
              <a:rPr lang="en-US" b="1" dirty="0" err="1" smtClean="0">
                <a:ln w="12700">
                  <a:solidFill>
                    <a:schemeClr val="accent3">
                      <a:lumMod val="50000"/>
                    </a:schemeClr>
                  </a:solidFill>
                  <a:prstDash val="solid"/>
                </a:ln>
                <a:solidFill>
                  <a:srgbClr val="00B0F0"/>
                </a:solidFill>
                <a:effectLst>
                  <a:innerShdw blurRad="177800">
                    <a:schemeClr val="accent3">
                      <a:lumMod val="50000"/>
                    </a:schemeClr>
                  </a:innerShdw>
                </a:effectLst>
                <a:latin typeface="NikoshBAN" panose="02000000000000000000" pitchFamily="2" charset="0"/>
                <a:cs typeface="NikoshBAN" panose="02000000000000000000" pitchFamily="2" charset="0"/>
              </a:rPr>
              <a:t>আলোচ্য</a:t>
            </a:r>
            <a:r>
              <a:rPr lang="en-US" b="1" dirty="0" smtClean="0">
                <a:ln w="12700">
                  <a:solidFill>
                    <a:schemeClr val="accent3">
                      <a:lumMod val="50000"/>
                    </a:schemeClr>
                  </a:solidFill>
                  <a:prstDash val="solid"/>
                </a:ln>
                <a:solidFill>
                  <a:srgbClr val="00B0F0"/>
                </a:solidFill>
                <a:effectLst>
                  <a:innerShdw blurRad="177800">
                    <a:schemeClr val="accent3">
                      <a:lumMod val="50000"/>
                    </a:schemeClr>
                  </a:innerShdw>
                </a:effectLst>
                <a:latin typeface="NikoshBAN" panose="02000000000000000000" pitchFamily="2" charset="0"/>
                <a:cs typeface="NikoshBAN" panose="02000000000000000000" pitchFamily="2" charset="0"/>
              </a:rPr>
              <a:t> </a:t>
            </a:r>
            <a:r>
              <a:rPr lang="en-US" b="1" dirty="0" err="1" smtClean="0">
                <a:ln w="12700">
                  <a:solidFill>
                    <a:schemeClr val="accent3">
                      <a:lumMod val="50000"/>
                    </a:schemeClr>
                  </a:solidFill>
                  <a:prstDash val="solid"/>
                </a:ln>
                <a:solidFill>
                  <a:srgbClr val="00B0F0"/>
                </a:solidFill>
                <a:effectLst>
                  <a:innerShdw blurRad="177800">
                    <a:schemeClr val="accent3">
                      <a:lumMod val="50000"/>
                    </a:schemeClr>
                  </a:innerShdw>
                </a:effectLst>
                <a:latin typeface="NikoshBAN" panose="02000000000000000000" pitchFamily="2" charset="0"/>
                <a:cs typeface="NikoshBAN" panose="02000000000000000000" pitchFamily="2" charset="0"/>
              </a:rPr>
              <a:t>বিষয়</a:t>
            </a:r>
            <a:endPar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endParaRPr>
          </a:p>
        </p:txBody>
      </p:sp>
    </p:spTree>
    <p:extLst>
      <p:ext uri="{BB962C8B-B14F-4D97-AF65-F5344CB8AC3E}">
        <p14:creationId xmlns:p14="http://schemas.microsoft.com/office/powerpoint/2010/main" val="218298807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52455" y="589413"/>
            <a:ext cx="3913909" cy="1569660"/>
          </a:xfrm>
          <a:prstGeom prst="rect">
            <a:avLst/>
          </a:prstGeom>
          <a:solidFill>
            <a:schemeClr val="accent3">
              <a:lumMod val="20000"/>
              <a:lumOff val="80000"/>
            </a:schemeClr>
          </a:solidFill>
          <a:ln w="57150">
            <a:solidFill>
              <a:schemeClr val="tx1"/>
            </a:solidFill>
          </a:ln>
          <a:effectLst>
            <a:glow rad="63500">
              <a:schemeClr val="accent6">
                <a:satMod val="175000"/>
                <a:alpha val="40000"/>
              </a:schemeClr>
            </a:glow>
          </a:effectLst>
        </p:spPr>
        <p:txBody>
          <a:bodyPr wrap="square" rtlCol="0">
            <a:prstTxWarp prst="textPlain">
              <a:avLst/>
            </a:prstTxWarp>
            <a:spAutoFit/>
          </a:bodyPr>
          <a:lstStyle/>
          <a:p>
            <a:r>
              <a:rPr lang="en-US" sz="9600" b="1"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শিখন</a:t>
            </a:r>
            <a:r>
              <a:rPr lang="en-US" sz="9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 </a:t>
            </a:r>
            <a:r>
              <a:rPr lang="en-US" sz="9600" b="1"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ফল</a:t>
            </a:r>
            <a:endParaRPr lang="en-US" sz="9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endParaRPr>
          </a:p>
        </p:txBody>
      </p:sp>
      <p:sp>
        <p:nvSpPr>
          <p:cNvPr id="3" name="Wave 2"/>
          <p:cNvSpPr/>
          <p:nvPr/>
        </p:nvSpPr>
        <p:spPr>
          <a:xfrm>
            <a:off x="277091" y="2935979"/>
            <a:ext cx="5126182" cy="1496292"/>
          </a:xfrm>
          <a:prstGeom prst="wave">
            <a:avLst/>
          </a:prstGeom>
          <a:solidFill>
            <a:schemeClr val="accent6">
              <a:lumMod val="20000"/>
              <a:lumOff val="80000"/>
            </a:schemeClr>
          </a:solidFill>
          <a:ln w="28575"/>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en-US" sz="6000" b="1" dirty="0" err="1">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পাঠ</a:t>
            </a:r>
            <a:r>
              <a:rPr lang="en-US" sz="6000" b="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sz="6000" b="1" dirty="0" err="1">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শেষে</a:t>
            </a:r>
            <a:r>
              <a:rPr lang="en-US" sz="6000" b="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sz="6000" b="1" dirty="0" err="1">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শিক্ষার্থীরা</a:t>
            </a:r>
            <a:endParaRPr lang="en-US" sz="6000" b="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sp>
        <p:nvSpPr>
          <p:cNvPr id="4" name="Vertical Scroll 3"/>
          <p:cNvSpPr/>
          <p:nvPr/>
        </p:nvSpPr>
        <p:spPr>
          <a:xfrm>
            <a:off x="0" y="4730603"/>
            <a:ext cx="12192000" cy="957147"/>
          </a:xfrm>
          <a:prstGeom prst="verticalScroll">
            <a:avLst/>
          </a:prstGeom>
          <a:solidFill>
            <a:schemeClr val="tx1"/>
          </a:solidFill>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en-US" sz="44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মুঘল</a:t>
            </a:r>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 </a:t>
            </a:r>
            <a:r>
              <a:rPr lang="bn-IN" sz="4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আমলের শাসন ও আর্থ-সামাজিক অবস্থা বিশ্লেষণ করতে পারবে।</a:t>
            </a:r>
            <a:endPar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3697420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44289" y="498765"/>
            <a:ext cx="3144982" cy="119149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4000" b="1" dirty="0" smtClean="0">
                <a:ln/>
                <a:solidFill>
                  <a:srgbClr val="FFFF00"/>
                </a:solidFill>
                <a:latin typeface="NikoshBAN" panose="02000000000000000000" pitchFamily="2" charset="0"/>
                <a:cs typeface="NikoshBAN" panose="02000000000000000000" pitchFamily="2" charset="0"/>
              </a:rPr>
              <a:t>শাসন ব্যবস্থা</a:t>
            </a:r>
            <a:endParaRPr lang="en-US" sz="4000" dirty="0"/>
          </a:p>
        </p:txBody>
      </p:sp>
      <p:sp>
        <p:nvSpPr>
          <p:cNvPr id="3" name="Snip Diagonal Corner Rectangle 2"/>
          <p:cNvSpPr/>
          <p:nvPr/>
        </p:nvSpPr>
        <p:spPr>
          <a:xfrm>
            <a:off x="1870360" y="1975649"/>
            <a:ext cx="8492839" cy="3982323"/>
          </a:xfrm>
          <a:prstGeom prst="snip2Diag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48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ভারতবর্ষে মুঘল সম্রাটগণ স্বতন্ত্র শাসন পদ্ধতি প্রবর্তন করেন। ঐতিহাসিকগণ মুঘল প্রশাসন ব্যবস্থাকে ভারতীয় প্রেক্ষিতে পারস্য আরব ব্যবস্থা বলে আখ্যায়িত করেছেন। ভারতে প্রবর্তিত মুঘল শাসন ব্যবস্থাকে দুই ভাগে ভাগ করা যায়। </a:t>
            </a:r>
          </a:p>
          <a:p>
            <a:pPr algn="ctr"/>
            <a:r>
              <a:rPr lang="bn-IN" sz="4800" b="1"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 কেন্দ্রীয় শাসন ব্যবস্থা </a:t>
            </a:r>
          </a:p>
          <a:p>
            <a:pPr algn="ctr"/>
            <a:r>
              <a:rPr lang="bn-IN" sz="4800" b="1" i="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(খ) প্রাদেশিক শাসন ব্যবস্থা </a:t>
            </a:r>
            <a:endParaRPr lang="en-US" sz="48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200432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284020" y="382729"/>
            <a:ext cx="3851564" cy="1136073"/>
          </a:xfrm>
          <a:prstGeom prst="wav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a:ln/>
                <a:solidFill>
                  <a:schemeClr val="bg1"/>
                </a:solidFill>
                <a:latin typeface="NikoshBAN" panose="02000000000000000000" pitchFamily="2" charset="0"/>
                <a:cs typeface="NikoshBAN" panose="02000000000000000000" pitchFamily="2" charset="0"/>
              </a:rPr>
              <a:t>(ক) কেন্দ্রীয় শাসন ব্যবস্থা</a:t>
            </a:r>
            <a:endParaRPr lang="en-US" sz="3600" dirty="0"/>
          </a:p>
        </p:txBody>
      </p:sp>
      <p:sp>
        <p:nvSpPr>
          <p:cNvPr id="3" name="Round Diagonal Corner Rectangle 2"/>
          <p:cNvSpPr/>
          <p:nvPr/>
        </p:nvSpPr>
        <p:spPr>
          <a:xfrm>
            <a:off x="4620491" y="682335"/>
            <a:ext cx="6830291" cy="2064327"/>
          </a:xfrm>
          <a:prstGeom prst="round2Diag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যুগে একটি অনন্য ও শক্তিশালী কেন্দ্রীয় প্রশাসন গঠন </a:t>
            </a:r>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হয়েছিল। সম্রাট </a:t>
            </a:r>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এবং তাঁর নিয়োজিত একটি অমাত্য দল নিয়েই কেন্দ্রীয় প্রশাসন পরিচালিত হতো। </a:t>
            </a:r>
            <a:endParaRPr lang="en-US" sz="3200" dirty="0">
              <a:effectLst>
                <a:outerShdw blurRad="38100" dist="38100" dir="2700000" algn="tl">
                  <a:srgbClr val="000000">
                    <a:alpha val="43137"/>
                  </a:srgbClr>
                </a:outerShdw>
              </a:effectLst>
            </a:endParaRPr>
          </a:p>
        </p:txBody>
      </p:sp>
      <p:sp>
        <p:nvSpPr>
          <p:cNvPr id="4" name="Regular Pentagon 3"/>
          <p:cNvSpPr/>
          <p:nvPr/>
        </p:nvSpPr>
        <p:spPr>
          <a:xfrm>
            <a:off x="1080656" y="3706091"/>
            <a:ext cx="1676400" cy="1205346"/>
          </a:xfrm>
          <a:prstGeom prst="pen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4000" b="1" dirty="0">
                <a:ln/>
                <a:solidFill>
                  <a:schemeClr val="bg1"/>
                </a:solidFill>
                <a:latin typeface="NikoshBAN" panose="02000000000000000000" pitchFamily="2" charset="0"/>
                <a:cs typeface="NikoshBAN" panose="02000000000000000000" pitchFamily="2" charset="0"/>
              </a:rPr>
              <a:t>সম্রাট</a:t>
            </a:r>
            <a:endParaRPr lang="en-US" sz="4000" dirty="0"/>
          </a:p>
        </p:txBody>
      </p:sp>
      <p:sp>
        <p:nvSpPr>
          <p:cNvPr id="5" name="Rounded Rectangle 4"/>
          <p:cNvSpPr/>
          <p:nvPr/>
        </p:nvSpPr>
        <p:spPr>
          <a:xfrm>
            <a:off x="2923309" y="3068782"/>
            <a:ext cx="8922327" cy="3304309"/>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কেন্দ্রীয় সরকারের প্রধান ছিলেন সম্রাট।তিনি একাধারে প্রধান সমরকর্তা, প্রধান বিচারক ও ধমীয় বিষয়ে চূড়ান্ত মিমাংসাকারী ছিলেন। তিনি কেন্দ্রীয় ও প্রাদেশিক সরকারের  সমগ্র বিভাগের প্রধান নিযুক্ত করতেন। তাদের বদলি ও পদোন্নতি বা পদচ্যুতি সম্পুর্ণভাবে সম্রাটের ইচ্ছাধানী ছিল। একথায় মুঘল সম্রাটগণ ছিলেন নিরঙ্কুশ ক্ষমতার অধিকারী</a:t>
            </a:r>
            <a:r>
              <a:rPr lang="bn-IN" sz="3200" dirty="0" smtClean="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তাঁরা মনে করতেন যে, সম্রাটের পদমর্যাদা আল্লাহর দান।</a:t>
            </a:r>
            <a:endParaRPr lang="en-US" sz="3200"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43538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Scale>
                                      <p:cBhvr>
                                        <p:cTn id="19"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
                                        </p:tgtEl>
                                        <p:attrNameLst>
                                          <p:attrName>ppt_x</p:attrName>
                                          <p:attrName>ppt_y</p:attrName>
                                        </p:attrNameLst>
                                      </p:cBhvr>
                                    </p:animMotion>
                                    <p:animEffect transition="in" filter="fade">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800" decel="100000"/>
                                        <p:tgtEl>
                                          <p:spTgt spid="5"/>
                                        </p:tgtEl>
                                      </p:cBhvr>
                                    </p:animEffect>
                                    <p:anim calcmode="lin" valueType="num">
                                      <p:cBhvr>
                                        <p:cTn id="27" dur="800" decel="100000" fill="hold"/>
                                        <p:tgtEl>
                                          <p:spTgt spid="5"/>
                                        </p:tgtEl>
                                        <p:attrNameLst>
                                          <p:attrName>style.rotation</p:attrName>
                                        </p:attrNameLst>
                                      </p:cBhvr>
                                      <p:tavLst>
                                        <p:tav tm="0">
                                          <p:val>
                                            <p:fltVal val="-90"/>
                                          </p:val>
                                        </p:tav>
                                        <p:tav tm="100000">
                                          <p:val>
                                            <p:fltVal val="0"/>
                                          </p:val>
                                        </p:tav>
                                      </p:tavLst>
                                    </p:anim>
                                    <p:anim calcmode="lin" valueType="num">
                                      <p:cBhvr>
                                        <p:cTn id="28" dur="800" decel="100000" fill="hold"/>
                                        <p:tgtEl>
                                          <p:spTgt spid="5"/>
                                        </p:tgtEl>
                                        <p:attrNameLst>
                                          <p:attrName>ppt_x</p:attrName>
                                        </p:attrNameLst>
                                      </p:cBhvr>
                                      <p:tavLst>
                                        <p:tav tm="0">
                                          <p:val>
                                            <p:strVal val="#ppt_x+0.4"/>
                                          </p:val>
                                        </p:tav>
                                        <p:tav tm="100000">
                                          <p:val>
                                            <p:strVal val="#ppt_x-0.05"/>
                                          </p:val>
                                        </p:tav>
                                      </p:tavLst>
                                    </p:anim>
                                    <p:anim calcmode="lin" valueType="num">
                                      <p:cBhvr>
                                        <p:cTn id="29" dur="800" decel="100000" fill="hold"/>
                                        <p:tgtEl>
                                          <p:spTgt spid="5"/>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32" fill="hold"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 calcmode="lin" valueType="num">
                                      <p:cBhvr>
                                        <p:cTn id="36" dur="500" fill="hold"/>
                                        <p:tgtEl>
                                          <p:spTgt spid="5">
                                            <p:txEl>
                                              <p:pRg st="0" end="0"/>
                                            </p:txEl>
                                          </p:spTgt>
                                        </p:tgtEl>
                                        <p:attrNameLst>
                                          <p:attrName>ppt_w</p:attrName>
                                        </p:attrNameLst>
                                      </p:cBhvr>
                                      <p:tavLst>
                                        <p:tav tm="0">
                                          <p:val>
                                            <p:strVal val="4*#ppt_w"/>
                                          </p:val>
                                        </p:tav>
                                        <p:tav tm="100000">
                                          <p:val>
                                            <p:strVal val="#ppt_w"/>
                                          </p:val>
                                        </p:tav>
                                      </p:tavLst>
                                    </p:anim>
                                    <p:anim calcmode="lin" valueType="num">
                                      <p:cBhvr>
                                        <p:cTn id="37" dur="500" fill="hold"/>
                                        <p:tgtEl>
                                          <p:spTgt spid="5">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46910" y="1343891"/>
            <a:ext cx="1607125"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sz="3600"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ভকিল</a:t>
            </a:r>
            <a:endParaRPr lang="en-US" sz="3600" b="1" dirty="0">
              <a:effectLst>
                <a:outerShdw blurRad="38100" dist="38100" dir="2700000" algn="tl">
                  <a:srgbClr val="000000">
                    <a:alpha val="43137"/>
                  </a:srgbClr>
                </a:outerShdw>
              </a:effectLst>
            </a:endParaRPr>
          </a:p>
        </p:txBody>
      </p:sp>
      <p:sp>
        <p:nvSpPr>
          <p:cNvPr id="3" name="Rounded Rectangle 2"/>
          <p:cNvSpPr/>
          <p:nvPr/>
        </p:nvSpPr>
        <p:spPr>
          <a:xfrm>
            <a:off x="3141518" y="796636"/>
            <a:ext cx="8052954" cy="216130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পদমর্যাদায় সম্রাটের পরই ছিল ভকিলের স্থান। ভকিল ছিলেন মুলত প্রধানমন্ত্রী। তিনি সম্রাট ও কেন্দ্রীয় সরকারের শাসন ব্যবস্থার মধ্যে যোগসুত্র হিসেবে কাজ করতেন। তিনি সাম্রাজ্যের সকল ফরমান প্রাদেশিক সরকারের কাছে পৌঁছাতেন।</a:t>
            </a:r>
            <a:endParaRPr lang="en-US" sz="3200" dirty="0">
              <a:effectLst>
                <a:outerShdw blurRad="38100" dist="38100" dir="2700000" algn="tl">
                  <a:srgbClr val="000000">
                    <a:alpha val="43137"/>
                  </a:srgbClr>
                </a:outerShdw>
              </a:effectLst>
            </a:endParaRPr>
          </a:p>
        </p:txBody>
      </p:sp>
      <p:sp>
        <p:nvSpPr>
          <p:cNvPr id="4" name="Oval 3"/>
          <p:cNvSpPr/>
          <p:nvPr/>
        </p:nvSpPr>
        <p:spPr>
          <a:xfrm>
            <a:off x="9209812" y="4274130"/>
            <a:ext cx="1984660" cy="105987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sz="3600" b="1"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দিউয়ান</a:t>
            </a:r>
            <a:endParaRPr lang="en-US" sz="3600" b="1" dirty="0">
              <a:effectLst>
                <a:outerShdw blurRad="38100" dist="38100" dir="2700000" algn="tl">
                  <a:srgbClr val="000000">
                    <a:alpha val="43137"/>
                  </a:srgbClr>
                </a:outerShdw>
              </a:effectLst>
            </a:endParaRPr>
          </a:p>
        </p:txBody>
      </p:sp>
      <p:sp>
        <p:nvSpPr>
          <p:cNvPr id="5" name="Rounded Rectangle 4"/>
          <p:cNvSpPr/>
          <p:nvPr/>
        </p:nvSpPr>
        <p:spPr>
          <a:xfrm>
            <a:off x="1603667" y="3602184"/>
            <a:ext cx="7387933" cy="240376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দিউয়ান ছিলেন কেন্দ্রীয় সরকারের অর্থ ও রাজস্ব বিষয়ক প্রধান নির্বাহী কর্মকর্তা। বাদশাহের পরেই সর্বোচ্চ ক্ষমতা অধিকারী ছিলেন দিউয়ান। তার মাধ্যমে রাষ্ট্রের অর্থনৈতিক কর্মকান্ড পরিচালিত হতো</a:t>
            </a:r>
            <a:r>
              <a:rPr lang="bn-IN"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957048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randombar(horizontal)">
                                      <p:cBhvr>
                                        <p:cTn id="29" dur="500"/>
                                        <p:tgtEl>
                                          <p:spTgt spid="5">
                                            <p:bg/>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5"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randombar(vertical)">
                                      <p:cBhvr>
                                        <p:cTn id="3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589818" y="4040319"/>
            <a:ext cx="2479965" cy="155170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600" b="1" dirty="0" smtClean="0">
                <a:ln/>
                <a:solidFill>
                  <a:schemeClr val="bg1"/>
                </a:solidFill>
                <a:latin typeface="NikoshBAN" panose="02000000000000000000" pitchFamily="2" charset="0"/>
                <a:cs typeface="NikoshBAN" panose="02000000000000000000" pitchFamily="2" charset="0"/>
              </a:rPr>
              <a:t>মীর সামান</a:t>
            </a:r>
            <a:endParaRPr lang="en-US" sz="3600" b="1" dirty="0"/>
          </a:p>
        </p:txBody>
      </p:sp>
      <p:sp>
        <p:nvSpPr>
          <p:cNvPr id="3" name="Rounded Rectangle 2"/>
          <p:cNvSpPr/>
          <p:nvPr/>
        </p:nvSpPr>
        <p:spPr>
          <a:xfrm>
            <a:off x="1787238" y="3474887"/>
            <a:ext cx="6539343" cy="2682574"/>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মীর সামান ছিলেন কেন্দ্রীয় সরকারের রাজকীয় গৃহস্থালি বিষয়ক মন্ত্রণালয়ের প্রধান। রাজপ্রাসাদের প্রয়োজনীয় রসদ সরব</a:t>
            </a:r>
            <a:r>
              <a:rPr lang="en-US" sz="3200" dirty="0" err="1"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a:t>
            </a:r>
            <a:r>
              <a:rPr lang="bn-IN" sz="3200" dirty="0" smtClean="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 এবং রাজকীয় উৎসব ও ভোজ অনুষ্ঠান আয়োজন ও ব্যবস্থাপনার দায়িত্ব পালন করতেন মীর সামান।</a:t>
            </a:r>
            <a:endParaRPr lang="en-US" sz="3200" dirty="0">
              <a:effectLst>
                <a:outerShdw blurRad="38100" dist="38100" dir="2700000" algn="tl">
                  <a:srgbClr val="000000">
                    <a:alpha val="43137"/>
                  </a:srgbClr>
                </a:outerShdw>
              </a:effectLst>
            </a:endParaRPr>
          </a:p>
        </p:txBody>
      </p:sp>
      <p:sp>
        <p:nvSpPr>
          <p:cNvPr id="8" name="Oval 7"/>
          <p:cNvSpPr/>
          <p:nvPr/>
        </p:nvSpPr>
        <p:spPr>
          <a:xfrm>
            <a:off x="1787238" y="1090502"/>
            <a:ext cx="2369127" cy="148243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sz="3600" b="1" dirty="0">
                <a:ln/>
                <a:solidFill>
                  <a:schemeClr val="bg1"/>
                </a:solidFill>
                <a:latin typeface="NikoshBAN" panose="02000000000000000000" pitchFamily="2" charset="0"/>
                <a:cs typeface="NikoshBAN" panose="02000000000000000000" pitchFamily="2" charset="0"/>
              </a:rPr>
              <a:t>মীর বকসি </a:t>
            </a:r>
            <a:endParaRPr lang="en-US" sz="3600" b="1" dirty="0"/>
          </a:p>
        </p:txBody>
      </p:sp>
      <p:sp>
        <p:nvSpPr>
          <p:cNvPr id="9" name="Rounded Rectangle 8"/>
          <p:cNvSpPr/>
          <p:nvPr/>
        </p:nvSpPr>
        <p:spPr>
          <a:xfrm>
            <a:off x="4405747" y="818067"/>
            <a:ext cx="6386946" cy="239077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কেন্দ্রীয়</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সরকারের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সামরিক</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ব্যবস্থাপনা</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বিষয়ক</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কর্মকর্তা</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ছিলেন</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বকসি</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সেনাবাহিনীর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নিয়োগ</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প্রশিক্ষণ,পদোন্নতি</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বেতন-ভাতা</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প্রদান</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এবং</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রসদ</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সরবরাহের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দায়িত্ব</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বকসির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উপর</a:t>
            </a:r>
            <a:r>
              <a:rPr lang="en-US" sz="3200"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2907349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box(in)">
                                      <p:cBhvr>
                                        <p:cTn id="7" dur="2000"/>
                                        <p:tgtEl>
                                          <p:spTgt spid="9">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ox(out)">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animEffect transition="in" filter="plus(in)">
                                      <p:cBhvr>
                                        <p:cTn id="23" dur="2000"/>
                                        <p:tgtEl>
                                          <p:spTgt spid="3">
                                            <p:bg/>
                                          </p:spTgt>
                                        </p:tgtEl>
                                      </p:cBhvr>
                                    </p:animEffect>
                                  </p:childTnLst>
                                </p:cTn>
                              </p:par>
                            </p:childTnLst>
                          </p:cTn>
                        </p:par>
                      </p:childTnLst>
                    </p:cTn>
                  </p:par>
                  <p:par>
                    <p:cTn id="24" fill="hold">
                      <p:stCondLst>
                        <p:cond delay="indefinite"/>
                      </p:stCondLst>
                      <p:childTnLst>
                        <p:par>
                          <p:cTn id="25" fill="hold">
                            <p:stCondLst>
                              <p:cond delay="0"/>
                            </p:stCondLst>
                            <p:childTnLst>
                              <p:par>
                                <p:cTn id="26" presetID="13" presetClass="entr" presetSubtype="32"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plus(out)">
                                      <p:cBhvr>
                                        <p:cTn id="2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9"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34292" y="1018306"/>
            <a:ext cx="2687782" cy="14478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20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সদর-উস-সুদুর</a:t>
            </a:r>
            <a:endParaRPr lang="en-US" sz="2000" b="1" dirty="0">
              <a:effectLst>
                <a:outerShdw blurRad="38100" dist="38100" dir="2700000" algn="tl">
                  <a:srgbClr val="000000">
                    <a:alpha val="43137"/>
                  </a:srgbClr>
                </a:outerShdw>
              </a:effectLst>
            </a:endParaRPr>
          </a:p>
        </p:txBody>
      </p:sp>
      <p:sp>
        <p:nvSpPr>
          <p:cNvPr id="3" name="Snip Same Side Corner Rectangle 2"/>
          <p:cNvSpPr/>
          <p:nvPr/>
        </p:nvSpPr>
        <p:spPr>
          <a:xfrm>
            <a:off x="3671454" y="836467"/>
            <a:ext cx="7564581" cy="2320638"/>
          </a:xfrm>
          <a:prstGeom prst="snip2Same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সদর-উস-সুদুর ছিলেন দাতব্য ও ধর্ম বিষয়ক কর্মকর্তা। তিনি সম্রাটকে ধর্মীয় সংক্রান্ত বিষয়ে পরামর্শ দিতেন। তিনি সাম্রাজ্যের সর্বত্র সকল জ্ঞান-বিজ্ঞান বিষয়ের শিক্ষাদনের </a:t>
            </a:r>
            <a:r>
              <a:rPr lang="bn-IN" sz="3200" dirty="0" smtClean="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কার্যক্রম তদারক </a:t>
            </a:r>
            <a:r>
              <a:rPr lang="bn-IN" sz="3200" dirty="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এবং পূর্ণ আয়াত্বে রাখতেন।</a:t>
            </a:r>
            <a:endParaRPr lang="en-US" sz="3200" dirty="0">
              <a:solidFill>
                <a:srgbClr val="000000"/>
              </a:solidFill>
              <a:effectLst>
                <a:outerShdw blurRad="38100" dist="38100" dir="2700000" algn="tl">
                  <a:srgbClr val="000000">
                    <a:alpha val="43137"/>
                  </a:srgbClr>
                </a:outerShdw>
              </a:effectLst>
            </a:endParaRPr>
          </a:p>
        </p:txBody>
      </p:sp>
      <p:sp>
        <p:nvSpPr>
          <p:cNvPr id="4" name="Oval 3"/>
          <p:cNvSpPr/>
          <p:nvPr/>
        </p:nvSpPr>
        <p:spPr>
          <a:xfrm>
            <a:off x="8354290" y="4045527"/>
            <a:ext cx="2770910" cy="16071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2000" b="1" dirty="0">
                <a:ln/>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কাজি-উল-কুজ্জাত </a:t>
            </a:r>
            <a:endParaRPr lang="en-US" sz="2000" b="1" dirty="0">
              <a:effectLst>
                <a:outerShdw blurRad="38100" dist="38100" dir="2700000" algn="tl">
                  <a:srgbClr val="000000">
                    <a:alpha val="43137"/>
                  </a:srgbClr>
                </a:outerShdw>
              </a:effectLst>
            </a:endParaRPr>
          </a:p>
        </p:txBody>
      </p:sp>
      <p:sp>
        <p:nvSpPr>
          <p:cNvPr id="5" name="Snip Diagonal Corner Rectangle 4"/>
          <p:cNvSpPr/>
          <p:nvPr/>
        </p:nvSpPr>
        <p:spPr>
          <a:xfrm>
            <a:off x="969816" y="3946813"/>
            <a:ext cx="6483928" cy="1804555"/>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 কেন্দ্রীয় প্রশাসনের একটি গুরুত্বপূর্ণ বিভাগ ছিল দিওয়ান-উল-কাজা। এ বিভাগের প্রধান ছিলেন কাজি-উল-কুজ্জাত বা প্রধান বিচারপতি। </a:t>
            </a:r>
            <a:endParaRPr lang="en-US" sz="3200"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877820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 calcmode="lin" valueType="num">
                                      <p:cBhvr additive="base">
                                        <p:cTn id="23" dur="500"/>
                                        <p:tgtEl>
                                          <p:spTgt spid="5">
                                            <p:bg/>
                                          </p:spTgt>
                                        </p:tgtEl>
                                        <p:attrNameLst>
                                          <p:attrName>ppt_x</p:attrName>
                                        </p:attrNameLst>
                                      </p:cBhvr>
                                      <p:tavLst>
                                        <p:tav tm="0">
                                          <p:val>
                                            <p:strVal val="#ppt_x-#ppt_w*1.125000"/>
                                          </p:val>
                                        </p:tav>
                                        <p:tav tm="100000">
                                          <p:val>
                                            <p:strVal val="#ppt_x"/>
                                          </p:val>
                                        </p:tav>
                                      </p:tavLst>
                                    </p:anim>
                                    <p:animEffect transition="in" filter="wipe(right)">
                                      <p:cBhvr>
                                        <p:cTn id="24" dur="500"/>
                                        <p:tgtEl>
                                          <p:spTgt spid="5">
                                            <p:bg/>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3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build="p" animBg="1"/>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3356</TotalTime>
  <Words>1539</Words>
  <Application>Microsoft Office PowerPoint</Application>
  <PresentationFormat>Widescreen</PresentationFormat>
  <Paragraphs>127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Corbel</vt:lpstr>
      <vt:lpstr>NikoshBAN</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Gani</dc:creator>
  <cp:lastModifiedBy>Microsoft account</cp:lastModifiedBy>
  <cp:revision>731</cp:revision>
  <dcterms:created xsi:type="dcterms:W3CDTF">2019-07-10T14:41:28Z</dcterms:created>
  <dcterms:modified xsi:type="dcterms:W3CDTF">2020-09-02T05:46:49Z</dcterms:modified>
</cp:coreProperties>
</file>