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  <p:sldMasterId id="2147484038" r:id="rId2"/>
    <p:sldMasterId id="2147484182" r:id="rId3"/>
    <p:sldMasterId id="2147484200" r:id="rId4"/>
    <p:sldMasterId id="2147484212" r:id="rId5"/>
    <p:sldMasterId id="2147484242" r:id="rId6"/>
    <p:sldMasterId id="2147484254" r:id="rId7"/>
    <p:sldMasterId id="2147484295" r:id="rId8"/>
  </p:sldMasterIdLst>
  <p:notesMasterIdLst>
    <p:notesMasterId r:id="rId22"/>
  </p:notesMasterIdLst>
  <p:sldIdLst>
    <p:sldId id="256" r:id="rId9"/>
    <p:sldId id="257" r:id="rId10"/>
    <p:sldId id="279" r:id="rId11"/>
    <p:sldId id="258" r:id="rId12"/>
    <p:sldId id="259" r:id="rId13"/>
    <p:sldId id="260" r:id="rId14"/>
    <p:sldId id="261" r:id="rId15"/>
    <p:sldId id="280" r:id="rId16"/>
    <p:sldId id="286" r:id="rId17"/>
    <p:sldId id="283" r:id="rId18"/>
    <p:sldId id="264" r:id="rId19"/>
    <p:sldId id="274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0479D5-109A-4E64-A4D4-44D90977BF86}">
          <p14:sldIdLst>
            <p14:sldId id="256"/>
            <p14:sldId id="257"/>
            <p14:sldId id="279"/>
            <p14:sldId id="258"/>
            <p14:sldId id="259"/>
            <p14:sldId id="260"/>
            <p14:sldId id="261"/>
            <p14:sldId id="280"/>
            <p14:sldId id="286"/>
          </p14:sldIdLst>
        </p14:section>
        <p14:section name="Untitled Section" id="{B482D976-17C0-4855-84C3-0E95C9AB489E}">
          <p14:sldIdLst>
            <p14:sldId id="283"/>
            <p14:sldId id="264"/>
            <p14:sldId id="274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3300"/>
    <a:srgbClr val="59A559"/>
    <a:srgbClr val="4708A4"/>
    <a:srgbClr val="006600"/>
    <a:srgbClr val="38077F"/>
    <a:srgbClr val="757A91"/>
    <a:srgbClr val="540AC2"/>
    <a:srgbClr val="446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25" autoAdjust="0"/>
  </p:normalViewPr>
  <p:slideViewPr>
    <p:cSldViewPr snapToGrid="0">
      <p:cViewPr varScale="1">
        <p:scale>
          <a:sx n="77" d="100"/>
          <a:sy n="77" d="100"/>
        </p:scale>
        <p:origin x="91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207F-00B3-4E66-91E1-BC53D8B8AAA9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D6510-18DE-4128-A13D-1849DA52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1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0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01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55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9798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442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2968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603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8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932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4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36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53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66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9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686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52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50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827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092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744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8505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0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60601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4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04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733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5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6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48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17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24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1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1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61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30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2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36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9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3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555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07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25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70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1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4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7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85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6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22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41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00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17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04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663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00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36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2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8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9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95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0091-3927-4B43-BA2F-1FF99A5BE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868E6-938B-48F5-B6A9-1DA7D44CC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F64FA-9540-4454-B830-FDC981AC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C58BD-8561-4101-AB30-0A4B2FA5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ACE5-85CA-4021-B48C-14B068D7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3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F9B4-FBBC-43E7-B28E-6E712A7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044C8-94A9-4629-9A29-0076C134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747D-3A25-4AC2-B0DC-D75BC60C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41150-E81F-4CC2-851A-F3669F06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36460-47E5-4F40-B65D-564C7F27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95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81E8-065A-45D8-A026-A2D81992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A5508-B2C3-4960-B16E-0EC14EF08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3D317-3B2C-456E-8156-85E2B6F4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51ACA-308D-4162-B8DC-305BDF8B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5F985-A713-4DD2-8FE6-61F05130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7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4480-FE58-44E7-84B6-5697D950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8A8F6-329D-4D08-BECB-9C9FF8555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97A2B-DCB8-4718-B29A-E21E40C7E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FB663-9711-48B3-AD3E-8BA57FF8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3DAA7-3D80-4313-86EB-76DF3FCA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7CE61-04D1-4CFB-8C7F-C5316ED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40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C24B-EFE2-4075-BC10-FB47BC97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279E9-8808-4DC3-93D8-2B18C7AA5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0E6AE-889B-4E77-8F48-9A89DCEC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9DE12-11EF-4EC3-AD83-DD71EE016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F8BC5-5D83-482E-9FD3-8A94FF53F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2E639A-43A8-4AB4-AE04-740972BE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50B47-BA5B-4FF5-ACE9-9AA22B31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B712E-D912-42FD-A706-9EBC3E00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679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EA4FD-7E28-4AD0-A781-232E0B14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56E7D-558D-4A69-82A7-37B538EE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FFABC-BD3F-4A7A-BCF4-9CB6B48E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3C1E1-BFD0-41A7-9C28-18CDFA06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2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0E276-811F-49CB-BEF1-191E07A8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3DE65-BFA2-4D15-AA3A-3A654BC2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C3E1F-8C6B-4FD0-8E0F-AAE04DAE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3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4906-3D2C-44EC-9503-1C9A1B2D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CB532-7A57-4474-A33D-C1D2D4EA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FF3D0-938C-40E8-BCCC-231F998B3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A82CB-A1FE-462D-98E1-64275E32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DA193-3C67-4552-BC12-11E1F042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E3A64-B91D-4776-AD9E-5452302D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5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31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6D68-14E8-48B1-8AF2-EC833ABD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4967F-919B-4212-AEFC-A4AECFF3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9D3-53D6-4B05-887D-85EB25399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0958F-4738-4140-8EB2-1200A409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5D6A6-8A50-465C-9660-86899C6C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3B66E-70A8-46C7-AB5C-C0FEA424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39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0487-A1F9-401E-92AC-965F1F47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52F51-0BA1-4A7F-A46B-D456AD987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68796-43A3-4603-9BE5-6FEEABBD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4797B-910A-4B9A-858E-8E071725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12600-6C8D-4BC1-878B-44C72ECF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5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43F50-9B71-48EE-B057-BCA283438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B7E38-B95F-42FE-8885-9DF652FC9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8CDFD-32AB-479F-B765-61F8E608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BCDE3-19CE-423B-9961-E0C164FB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D883-5BBB-4FDC-A79C-609BC0AF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28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268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408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8761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41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031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277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0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2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0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70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08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495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922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49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161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302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776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1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8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0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11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5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7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5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743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97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1049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83139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880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36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8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382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465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0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43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804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06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66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8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95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8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4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820E41-1298-4A55-A01F-41AC8499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AEB0A-EE43-4CE4-AE96-2DAD684BB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16CF-25F9-444D-98EA-553D0BD6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89EA-4828-446B-AADB-C648A2BF2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E8AB-9B6A-4F07-9EE6-CE40D9BB8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8064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2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  <p:sldLayoutId id="2147484311" r:id="rId16"/>
    <p:sldLayoutId id="21474843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CD5F4-0995-44A7-A5E4-EF1074FE7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26" y="0"/>
            <a:ext cx="607943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81AF3E-643C-4996-9799-AD9B44BA2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8299"/>
            <a:ext cx="6109252" cy="68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7174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CE06A4-AE8C-4984-8607-98D83B48FE31}"/>
              </a:ext>
            </a:extLst>
          </p:cNvPr>
          <p:cNvGrpSpPr/>
          <p:nvPr/>
        </p:nvGrpSpPr>
        <p:grpSpPr>
          <a:xfrm>
            <a:off x="5039140" y="159026"/>
            <a:ext cx="2325756" cy="854766"/>
            <a:chOff x="5039140" y="159026"/>
            <a:chExt cx="2325756" cy="85476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C073BED-BC90-4405-92E9-DAEBD24D2F9F}"/>
                </a:ext>
              </a:extLst>
            </p:cNvPr>
            <p:cNvSpPr/>
            <p:nvPr/>
          </p:nvSpPr>
          <p:spPr>
            <a:xfrm>
              <a:off x="5039140" y="159026"/>
              <a:ext cx="2325756" cy="85476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028FC9-B369-472C-8727-1D9F5C4DB96C}"/>
                </a:ext>
              </a:extLst>
            </p:cNvPr>
            <p:cNvSpPr txBox="1"/>
            <p:nvPr/>
          </p:nvSpPr>
          <p:spPr>
            <a:xfrm>
              <a:off x="5188226" y="208722"/>
              <a:ext cx="20673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B34E347-91E1-4248-A9A6-84F089B81706}"/>
              </a:ext>
            </a:extLst>
          </p:cNvPr>
          <p:cNvSpPr txBox="1"/>
          <p:nvPr/>
        </p:nvSpPr>
        <p:spPr>
          <a:xfrm>
            <a:off x="0" y="1033669"/>
            <a:ext cx="12192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বাক্যগুলো 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اِسْمٌ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فِعْلٌ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 ………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B5B11-A0E5-4E93-BE36-ADF6F5C20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35" y="2941936"/>
            <a:ext cx="5960165" cy="39160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F80879-8220-4C01-A4CA-3B8B23894ABC}"/>
              </a:ext>
            </a:extLst>
          </p:cNvPr>
          <p:cNvSpPr txBox="1"/>
          <p:nvPr/>
        </p:nvSpPr>
        <p:spPr>
          <a:xfrm>
            <a:off x="2546626" y="1850666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ذَهَبَ الطَّالِبُ اِليَ اَلْمَدْرَسَةِ وَ لَعِبَ مَعَ زَيْدٌ فِيْ الْمَيْدَانِ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D56BE6-CBCE-4CCB-B88B-6870501D068F}"/>
              </a:ext>
            </a:extLst>
          </p:cNvPr>
          <p:cNvGrpSpPr/>
          <p:nvPr/>
        </p:nvGrpSpPr>
        <p:grpSpPr>
          <a:xfrm>
            <a:off x="119269" y="3011557"/>
            <a:ext cx="2623931" cy="2072042"/>
            <a:chOff x="119269" y="3011557"/>
            <a:chExt cx="2623931" cy="20720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6243B3-630C-459D-A1E8-FFCB203804C4}"/>
                </a:ext>
              </a:extLst>
            </p:cNvPr>
            <p:cNvSpPr txBox="1"/>
            <p:nvPr/>
          </p:nvSpPr>
          <p:spPr>
            <a:xfrm>
              <a:off x="119269" y="3011557"/>
              <a:ext cx="1133061" cy="65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اِسْمٌ</a:t>
              </a:r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57BC7D-8948-4C90-8BF2-1BF10FC5C781}"/>
                </a:ext>
              </a:extLst>
            </p:cNvPr>
            <p:cNvSpPr txBox="1"/>
            <p:nvPr/>
          </p:nvSpPr>
          <p:spPr>
            <a:xfrm>
              <a:off x="1302027" y="3021496"/>
              <a:ext cx="144117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الطَّالِبُ</a:t>
              </a:r>
            </a:p>
            <a:p>
              <a:r>
                <a:rPr lang="ar-S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اَلْمَدْرَسَةِ </a:t>
              </a:r>
            </a:p>
            <a:p>
              <a:r>
                <a:rPr lang="ar-S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زَيْد</a:t>
              </a:r>
            </a:p>
            <a:p>
              <a:r>
                <a:rPr lang="ar-S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الْمَيْدَان</a:t>
              </a:r>
              <a:endParaRPr lang="en-US" sz="3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3798CC-7603-44B0-98EA-A807ECD97980}"/>
              </a:ext>
            </a:extLst>
          </p:cNvPr>
          <p:cNvGrpSpPr/>
          <p:nvPr/>
        </p:nvGrpSpPr>
        <p:grpSpPr>
          <a:xfrm>
            <a:off x="3140767" y="3031434"/>
            <a:ext cx="2832652" cy="1259964"/>
            <a:chOff x="3140767" y="3031434"/>
            <a:chExt cx="2832652" cy="12599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49202D-4571-4348-A7EF-8963C22F3072}"/>
                </a:ext>
              </a:extLst>
            </p:cNvPr>
            <p:cNvSpPr txBox="1"/>
            <p:nvPr/>
          </p:nvSpPr>
          <p:spPr>
            <a:xfrm>
              <a:off x="3140767" y="3031434"/>
              <a:ext cx="1401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فِعْلٌ  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C103ED-1F0D-4E0C-A35E-3831F2760389}"/>
                </a:ext>
              </a:extLst>
            </p:cNvPr>
            <p:cNvSpPr txBox="1"/>
            <p:nvPr/>
          </p:nvSpPr>
          <p:spPr>
            <a:xfrm>
              <a:off x="4780723" y="3091069"/>
              <a:ext cx="1192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ذَهَبَ</a:t>
              </a:r>
            </a:p>
            <a:p>
              <a:r>
                <a:rPr lang="ar-S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لَعِبَ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56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43932F-B939-4A52-9DA1-ED68F801FEBB}"/>
              </a:ext>
            </a:extLst>
          </p:cNvPr>
          <p:cNvGrpSpPr/>
          <p:nvPr/>
        </p:nvGrpSpPr>
        <p:grpSpPr>
          <a:xfrm>
            <a:off x="437320" y="824035"/>
            <a:ext cx="11285470" cy="5191125"/>
            <a:chOff x="-9940" y="972584"/>
            <a:chExt cx="11285470" cy="51911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6DDB820-9213-4B8D-893E-E14D52C8CD03}"/>
                </a:ext>
              </a:extLst>
            </p:cNvPr>
            <p:cNvSpPr/>
            <p:nvPr/>
          </p:nvSpPr>
          <p:spPr>
            <a:xfrm>
              <a:off x="-9940" y="3227319"/>
              <a:ext cx="1295400" cy="638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22C841-AE03-41FE-8A7E-14B1A3637AE8}"/>
                </a:ext>
              </a:extLst>
            </p:cNvPr>
            <p:cNvSpPr/>
            <p:nvPr/>
          </p:nvSpPr>
          <p:spPr>
            <a:xfrm>
              <a:off x="9980130" y="3239742"/>
              <a:ext cx="1295400" cy="638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E6E935D-B634-4780-A38F-DEB6E5DA8FD6}"/>
                </a:ext>
              </a:extLst>
            </p:cNvPr>
            <p:cNvSpPr/>
            <p:nvPr/>
          </p:nvSpPr>
          <p:spPr>
            <a:xfrm>
              <a:off x="408333" y="972584"/>
              <a:ext cx="10401300" cy="51911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241CA8-4BBD-4367-999C-DEC06689D99B}"/>
              </a:ext>
            </a:extLst>
          </p:cNvPr>
          <p:cNvGrpSpPr/>
          <p:nvPr/>
        </p:nvGrpSpPr>
        <p:grpSpPr>
          <a:xfrm>
            <a:off x="5140960" y="985520"/>
            <a:ext cx="2184401" cy="934720"/>
            <a:chOff x="5100320" y="985520"/>
            <a:chExt cx="2223583" cy="9347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C2783BA-E1C5-4C7E-8B8E-9951EE3F2FEB}"/>
                </a:ext>
              </a:extLst>
            </p:cNvPr>
            <p:cNvSpPr/>
            <p:nvPr/>
          </p:nvSpPr>
          <p:spPr>
            <a:xfrm>
              <a:off x="5100320" y="993692"/>
              <a:ext cx="2093402" cy="92654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32E5DD-3588-4073-9295-122167C217F9}"/>
                </a:ext>
              </a:extLst>
            </p:cNvPr>
            <p:cNvSpPr txBox="1"/>
            <p:nvPr/>
          </p:nvSpPr>
          <p:spPr>
            <a:xfrm>
              <a:off x="5184561" y="985520"/>
              <a:ext cx="21393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CFC4AE0-D192-4C33-B87E-2572A3C55C8F}"/>
              </a:ext>
            </a:extLst>
          </p:cNvPr>
          <p:cNvSpPr txBox="1"/>
          <p:nvPr/>
        </p:nvSpPr>
        <p:spPr>
          <a:xfrm>
            <a:off x="1958009" y="2530136"/>
            <a:ext cx="473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পারিভাষিক অর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লিখ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87160-1D1C-4E47-AF51-54AB881AAE38}"/>
              </a:ext>
            </a:extLst>
          </p:cNvPr>
          <p:cNvSpPr txBox="1"/>
          <p:nvPr/>
        </p:nvSpPr>
        <p:spPr>
          <a:xfrm>
            <a:off x="1749287" y="2445026"/>
            <a:ext cx="71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39B3B78-27CC-43CD-80A4-4692AE7F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007" y="3516750"/>
            <a:ext cx="5167584" cy="13849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r>
              <a:rPr lang="ar-SA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প্রকারগুলো লিখ ।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558C8C-6524-4EE6-91ED-7B24D876EDF8}"/>
              </a:ext>
            </a:extLst>
          </p:cNvPr>
          <p:cNvSpPr txBox="1"/>
          <p:nvPr/>
        </p:nvSpPr>
        <p:spPr>
          <a:xfrm>
            <a:off x="1802295" y="3482008"/>
            <a:ext cx="71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5135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418">
              <a:srgbClr val="446C59"/>
            </a:gs>
            <a:gs pos="75513">
              <a:srgbClr val="FF0000"/>
            </a:gs>
            <a:gs pos="0">
              <a:srgbClr val="92D050"/>
            </a:gs>
            <a:gs pos="53000">
              <a:schemeClr val="accent2"/>
            </a:gs>
            <a:gs pos="100000">
              <a:srgbClr val="FF00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EAFFF-ED6A-42D7-9B53-C28B6460D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CE4C5A2C-CF18-4BEC-A0FA-C23101A75F67}"/>
              </a:ext>
            </a:extLst>
          </p:cNvPr>
          <p:cNvSpPr/>
          <p:nvPr/>
        </p:nvSpPr>
        <p:spPr>
          <a:xfrm>
            <a:off x="5469612" y="0"/>
            <a:ext cx="2830223" cy="1151395"/>
          </a:xfrm>
          <a:prstGeom prst="bevel">
            <a:avLst>
              <a:gd name="adj" fmla="val 18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A6DCF3-093E-46DF-8C14-8C44D25B6499}"/>
              </a:ext>
            </a:extLst>
          </p:cNvPr>
          <p:cNvGrpSpPr/>
          <p:nvPr/>
        </p:nvGrpSpPr>
        <p:grpSpPr>
          <a:xfrm>
            <a:off x="3597965" y="1908311"/>
            <a:ext cx="6858000" cy="799261"/>
            <a:chOff x="2643808" y="2385390"/>
            <a:chExt cx="6858000" cy="7992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4B15C3-F93C-4EDA-B390-82325AB24556}"/>
                </a:ext>
              </a:extLst>
            </p:cNvPr>
            <p:cNvSpPr/>
            <p:nvPr/>
          </p:nvSpPr>
          <p:spPr>
            <a:xfrm>
              <a:off x="3399183" y="2415210"/>
              <a:ext cx="61026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4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اَلْكَلِمَةُ</a:t>
              </a:r>
              <a:r>
                <a:rPr lang="bn-IN" sz="4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IN" sz="4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 প্রকারগুলো বর্ণনা কর ।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C6AE6F-181A-493A-B3EE-AB50AC3B6442}"/>
                </a:ext>
              </a:extLst>
            </p:cNvPr>
            <p:cNvSpPr txBox="1"/>
            <p:nvPr/>
          </p:nvSpPr>
          <p:spPr>
            <a:xfrm>
              <a:off x="2643808" y="2385390"/>
              <a:ext cx="1093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92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FF3300"/>
            </a:gs>
            <a:gs pos="43000">
              <a:srgbClr val="00B050"/>
            </a:gs>
            <a:gs pos="21000">
              <a:srgbClr val="FF3300"/>
            </a:gs>
            <a:gs pos="90000">
              <a:srgbClr val="59A5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DC43BD6-6E40-4960-8E6A-928AC907D907}"/>
              </a:ext>
            </a:extLst>
          </p:cNvPr>
          <p:cNvSpPr/>
          <p:nvPr/>
        </p:nvSpPr>
        <p:spPr>
          <a:xfrm>
            <a:off x="1709529" y="417442"/>
            <a:ext cx="8835888" cy="6052931"/>
          </a:xfrm>
          <a:prstGeom prst="ellipse">
            <a:avLst/>
          </a:prstGeom>
          <a:solidFill>
            <a:srgbClr val="FF3300"/>
          </a:solidFill>
          <a:ln w="76200" cap="flat" cmpd="sng">
            <a:solidFill>
              <a:srgbClr val="00B050"/>
            </a:solidFill>
            <a:prstDash val="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FEDE2-4F71-4E1E-8A46-A123AC3A7795}"/>
              </a:ext>
            </a:extLst>
          </p:cNvPr>
          <p:cNvSpPr txBox="1"/>
          <p:nvPr/>
        </p:nvSpPr>
        <p:spPr>
          <a:xfrm>
            <a:off x="2229898" y="1252330"/>
            <a:ext cx="7768867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59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6">
                <a:lumMod val="50000"/>
              </a:schemeClr>
            </a:gs>
            <a:gs pos="0">
              <a:srgbClr val="FF0000"/>
            </a:gs>
            <a:gs pos="39000">
              <a:schemeClr val="accent6">
                <a:lumMod val="75000"/>
              </a:schemeClr>
            </a:gs>
            <a:gs pos="30000">
              <a:srgbClr val="D0200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75BE4F-64B6-43C7-973B-DB4339AF43B8}"/>
              </a:ext>
            </a:extLst>
          </p:cNvPr>
          <p:cNvSpPr txBox="1"/>
          <p:nvPr/>
        </p:nvSpPr>
        <p:spPr>
          <a:xfrm>
            <a:off x="506896" y="874642"/>
            <a:ext cx="10634870" cy="54784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5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5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5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5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5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5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5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152936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1A6F695-3A35-4AEA-A19A-E093C257E60B}"/>
              </a:ext>
            </a:extLst>
          </p:cNvPr>
          <p:cNvGrpSpPr/>
          <p:nvPr/>
        </p:nvGrpSpPr>
        <p:grpSpPr>
          <a:xfrm>
            <a:off x="6422136" y="-79511"/>
            <a:ext cx="5910299" cy="7004482"/>
            <a:chOff x="6422136" y="1"/>
            <a:chExt cx="5910299" cy="700448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AD9C0F-30A8-47F2-BB52-49CD086F6285}"/>
                </a:ext>
              </a:extLst>
            </p:cNvPr>
            <p:cNvGrpSpPr/>
            <p:nvPr/>
          </p:nvGrpSpPr>
          <p:grpSpPr>
            <a:xfrm>
              <a:off x="6552522" y="71021"/>
              <a:ext cx="5779913" cy="6924582"/>
              <a:chOff x="6676809" y="0"/>
              <a:chExt cx="5779913" cy="6924582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9AF7345-95CA-4BC0-AF25-B8DAA3D0D7BF}"/>
                  </a:ext>
                </a:extLst>
              </p:cNvPr>
              <p:cNvGrpSpPr/>
              <p:nvPr/>
            </p:nvGrpSpPr>
            <p:grpSpPr>
              <a:xfrm>
                <a:off x="6676809" y="0"/>
                <a:ext cx="5779913" cy="6924582"/>
                <a:chOff x="6676008" y="62144"/>
                <a:chExt cx="5779913" cy="692458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65EE1A6C-5145-4E78-87A4-853DF286690D}"/>
                    </a:ext>
                  </a:extLst>
                </p:cNvPr>
                <p:cNvGrpSpPr/>
                <p:nvPr/>
              </p:nvGrpSpPr>
              <p:grpSpPr>
                <a:xfrm>
                  <a:off x="6676008" y="62144"/>
                  <a:ext cx="5779913" cy="6924582"/>
                  <a:chOff x="6246604" y="71020"/>
                  <a:chExt cx="5865758" cy="6960094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C0A28D9C-5F36-4121-BFB9-F60D763A0937}"/>
                      </a:ext>
                    </a:extLst>
                  </p:cNvPr>
                  <p:cNvGrpSpPr/>
                  <p:nvPr/>
                </p:nvGrpSpPr>
                <p:grpSpPr>
                  <a:xfrm>
                    <a:off x="6246604" y="71020"/>
                    <a:ext cx="5800817" cy="6960094"/>
                    <a:chOff x="6921307" y="79898"/>
                    <a:chExt cx="5800817" cy="6960094"/>
                  </a:xfrm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90CD9631-1CFE-40E3-B075-62770A42FE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21307" y="79898"/>
                      <a:ext cx="5800817" cy="6960094"/>
                      <a:chOff x="6575078" y="-1"/>
                      <a:chExt cx="5800817" cy="6960094"/>
                    </a:xfrm>
                  </p:grpSpPr>
                  <p:grpSp>
                    <p:nvGrpSpPr>
                      <p:cNvPr id="60" name="Group 59">
                        <a:extLst>
                          <a:ext uri="{FF2B5EF4-FFF2-40B4-BE49-F238E27FC236}">
                            <a16:creationId xmlns:a16="http://schemas.microsoft.com/office/drawing/2014/main" id="{EA6C048D-F25B-4CA1-863B-0FA612A0D5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75078" y="-1"/>
                        <a:ext cx="5616922" cy="6960094"/>
                        <a:chOff x="6575078" y="-1"/>
                        <a:chExt cx="5616922" cy="6960094"/>
                      </a:xfrm>
                    </p:grpSpPr>
                    <p:pic>
                      <p:nvPicPr>
                        <p:cNvPr id="63" name="Picture 62">
                          <a:extLst>
                            <a:ext uri="{FF2B5EF4-FFF2-40B4-BE49-F238E27FC236}">
                              <a16:creationId xmlns:a16="http://schemas.microsoft.com/office/drawing/2014/main" id="{47A0C67A-C985-496F-9F8E-8D85468A450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575078" y="0"/>
                          <a:ext cx="5616922" cy="69600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  <p:grpSp>
                      <p:nvGrpSpPr>
                        <p:cNvPr id="64" name="Group 63">
                          <a:extLst>
                            <a:ext uri="{FF2B5EF4-FFF2-40B4-BE49-F238E27FC236}">
                              <a16:creationId xmlns:a16="http://schemas.microsoft.com/office/drawing/2014/main" id="{37061A0B-EE82-4A58-A8AC-30F8B85C01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587231" y="-1"/>
                          <a:ext cx="5604769" cy="1251752"/>
                          <a:chOff x="6587231" y="-1"/>
                          <a:chExt cx="5604769" cy="1251752"/>
                        </a:xfrm>
                      </p:grpSpPr>
                      <p:sp>
                        <p:nvSpPr>
                          <p:cNvPr id="65" name="Rectangle 64">
                            <a:extLst>
                              <a:ext uri="{FF2B5EF4-FFF2-40B4-BE49-F238E27FC236}">
                                <a16:creationId xmlns:a16="http://schemas.microsoft.com/office/drawing/2014/main" id="{D4D2E3BD-A9D8-42BE-9B05-FADDE70A14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87231" y="1"/>
                            <a:ext cx="4980374" cy="1251750"/>
                          </a:xfrm>
                          <a:prstGeom prst="rect">
                            <a:avLst/>
                          </a:prstGeom>
                          <a:solidFill>
                            <a:srgbClr val="4708A4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66" name="Rectangle: Diagonal Corners Rounded 65">
                            <a:extLst>
                              <a:ext uri="{FF2B5EF4-FFF2-40B4-BE49-F238E27FC236}">
                                <a16:creationId xmlns:a16="http://schemas.microsoft.com/office/drawing/2014/main" id="{F219DA92-1E2D-4E57-B91A-A075BE7F9E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277600" y="-1"/>
                            <a:ext cx="914400" cy="1091953"/>
                          </a:xfrm>
                          <a:prstGeom prst="round2DiagRect">
                            <a:avLst>
                              <a:gd name="adj1" fmla="val 38026"/>
                              <a:gd name="adj2" fmla="val 6311"/>
                            </a:avLst>
                          </a:prstGeom>
                          <a:solidFill>
                            <a:srgbClr val="4708A4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1C1B7CB8-4304-4B25-B505-95D8DE43E3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78353" y="1207363"/>
                        <a:ext cx="3826275" cy="781234"/>
                      </a:xfrm>
                      <a:prstGeom prst="rect">
                        <a:avLst/>
                      </a:prstGeom>
                      <a:solidFill>
                        <a:srgbClr val="4708A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2" name="Rectangle: Rounded Corners 61">
                        <a:extLst>
                          <a:ext uri="{FF2B5EF4-FFF2-40B4-BE49-F238E27FC236}">
                            <a16:creationId xmlns:a16="http://schemas.microsoft.com/office/drawing/2014/main" id="{3C72BDC5-221A-43A0-94DC-88348471922D}"/>
                          </a:ext>
                        </a:extLst>
                      </p:cNvPr>
                      <p:cNvSpPr/>
                      <p:nvPr/>
                    </p:nvSpPr>
                    <p:spPr>
                      <a:xfrm rot="19758678">
                        <a:off x="9139000" y="1235845"/>
                        <a:ext cx="3236895" cy="514905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4708A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8" name="Rectangle: Single Corner Snipped 57">
                      <a:extLst>
                        <a:ext uri="{FF2B5EF4-FFF2-40B4-BE49-F238E27FC236}">
                          <a16:creationId xmlns:a16="http://schemas.microsoft.com/office/drawing/2014/main" id="{0C469162-569E-4C9B-9D8A-EA4548B1AD8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114189" y="870013"/>
                      <a:ext cx="328476" cy="2707690"/>
                    </a:xfrm>
                    <a:prstGeom prst="snip1Rect">
                      <a:avLst>
                        <a:gd name="adj" fmla="val 36487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" name="Rectangle: Single Corner Snipped 58">
                      <a:extLst>
                        <a:ext uri="{FF2B5EF4-FFF2-40B4-BE49-F238E27FC236}">
                          <a16:creationId xmlns:a16="http://schemas.microsoft.com/office/drawing/2014/main" id="{D8A41476-4A6A-405F-B981-09DE64CE6933}"/>
                        </a:ext>
                      </a:extLst>
                    </p:cNvPr>
                    <p:cNvSpPr/>
                    <p:nvPr/>
                  </p:nvSpPr>
                  <p:spPr>
                    <a:xfrm rot="20410747" flipH="1">
                      <a:off x="9538833" y="2077653"/>
                      <a:ext cx="250817" cy="821523"/>
                    </a:xfrm>
                    <a:prstGeom prst="snip1Rect">
                      <a:avLst>
                        <a:gd name="adj" fmla="val 50000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6DEAA8EE-93CF-40FF-B815-9516C080D346}"/>
                      </a:ext>
                    </a:extLst>
                  </p:cNvPr>
                  <p:cNvGrpSpPr/>
                  <p:nvPr/>
                </p:nvGrpSpPr>
                <p:grpSpPr>
                  <a:xfrm rot="19773485">
                    <a:off x="8743141" y="1849554"/>
                    <a:ext cx="3369221" cy="321353"/>
                    <a:chOff x="2083593" y="2095131"/>
                    <a:chExt cx="4133616" cy="349848"/>
                  </a:xfrm>
                </p:grpSpPr>
                <p:sp>
                  <p:nvSpPr>
                    <p:cNvPr id="55" name="Rectangle: Single Corner Snipped 54">
                      <a:extLst>
                        <a:ext uri="{FF2B5EF4-FFF2-40B4-BE49-F238E27FC236}">
                          <a16:creationId xmlns:a16="http://schemas.microsoft.com/office/drawing/2014/main" id="{7A822681-CCD0-4578-B2AC-4C372B94307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641229" y="822814"/>
                      <a:ext cx="296622" cy="2855339"/>
                    </a:xfrm>
                    <a:prstGeom prst="snip1Rect">
                      <a:avLst>
                        <a:gd name="adj" fmla="val 49095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6" name="Rectangle: Rounded Corners 55">
                      <a:extLst>
                        <a:ext uri="{FF2B5EF4-FFF2-40B4-BE49-F238E27FC236}">
                          <a16:creationId xmlns:a16="http://schemas.microsoft.com/office/drawing/2014/main" id="{29012691-F9BC-49A4-90EB-0332885AD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3593" y="2095131"/>
                      <a:ext cx="2343704" cy="34984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DC66DF-C94F-4C93-BA0F-994150A72E37}"/>
                    </a:ext>
                  </a:extLst>
                </p:cNvPr>
                <p:cNvSpPr txBox="1"/>
                <p:nvPr/>
              </p:nvSpPr>
              <p:spPr>
                <a:xfrm>
                  <a:off x="6791417" y="239697"/>
                  <a:ext cx="5086905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কাওয়াইদুল লুগাতিল আরাবিয়্যাহ</a:t>
                  </a:r>
                  <a:endParaRPr lang="en-US" sz="32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E03E137-0073-4622-84E1-7A68909C43D9}"/>
                    </a:ext>
                  </a:extLst>
                </p:cNvPr>
                <p:cNvSpPr txBox="1"/>
                <p:nvPr/>
              </p:nvSpPr>
              <p:spPr>
                <a:xfrm>
                  <a:off x="7778320" y="711694"/>
                  <a:ext cx="3114582" cy="677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ar-SA" sz="3800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قَوَاعِدُ اللُّغَةِ الْعَرَبِيَّةِ</a:t>
                  </a:r>
                  <a:endParaRPr lang="en-US" sz="3800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87FBED8-FD98-4557-A664-113BB165C031}"/>
                    </a:ext>
                  </a:extLst>
                </p:cNvPr>
                <p:cNvSpPr txBox="1"/>
                <p:nvPr/>
              </p:nvSpPr>
              <p:spPr>
                <a:xfrm>
                  <a:off x="9010835" y="1269506"/>
                  <a:ext cx="89664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Arial Black" panose="020B0A04020102020204" pitchFamily="34" charset="0"/>
                      <a:cs typeface="NikoshBAN" panose="02000000000000000000" pitchFamily="2" charset="0"/>
                    </a:rPr>
                    <a:t>দাখিল</a:t>
                  </a:r>
                  <a:endParaRPr lang="en-US" sz="24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EBF6515-84BB-420F-A0D9-8627C34C9A47}"/>
                    </a:ext>
                  </a:extLst>
                </p:cNvPr>
                <p:cNvSpPr/>
                <p:nvPr/>
              </p:nvSpPr>
              <p:spPr>
                <a:xfrm>
                  <a:off x="8859546" y="1539821"/>
                  <a:ext cx="1135247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ষষ্</a:t>
                  </a:r>
                  <a:r>
                    <a:rPr lang="as-IN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ঠ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as-IN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ে</a:t>
                  </a:r>
                  <a:r>
                    <a:rPr lang="as-IN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ণ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ী</a:t>
                  </a:r>
                  <a:endParaRPr lang="en-US" sz="2800" dirty="0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E1ECB08-6AE2-45FA-BA80-5C3D8323AF76}"/>
                    </a:ext>
                  </a:extLst>
                </p:cNvPr>
                <p:cNvSpPr/>
                <p:nvPr/>
              </p:nvSpPr>
              <p:spPr>
                <a:xfrm>
                  <a:off x="6856427" y="2028094"/>
                  <a:ext cx="1959191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ar-SA" sz="2000" dirty="0">
                      <a:latin typeface="Arial Black" panose="020B0A04020102020204" pitchFamily="34" charset="0"/>
                    </a:rPr>
                    <a:t>اَلصَّفُّ السَّادِسُ لِلدَّاخِلُ</a:t>
                  </a:r>
                  <a:endParaRPr lang="en-US" sz="2000" dirty="0">
                    <a:latin typeface="Arial Black" panose="020B0A04020102020204" pitchFamily="34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CA094FF-EDB9-43C2-8E04-FE60F6824107}"/>
                  </a:ext>
                </a:extLst>
              </p:cNvPr>
              <p:cNvGrpSpPr/>
              <p:nvPr/>
            </p:nvGrpSpPr>
            <p:grpSpPr>
              <a:xfrm>
                <a:off x="8480660" y="4751772"/>
                <a:ext cx="2592280" cy="830997"/>
                <a:chOff x="8194089" y="5601809"/>
                <a:chExt cx="2592280" cy="830997"/>
              </a:xfrm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1111AFD6-69FF-46AF-AFB7-5F50833A9A99}"/>
                    </a:ext>
                  </a:extLst>
                </p:cNvPr>
                <p:cNvSpPr/>
                <p:nvPr/>
              </p:nvSpPr>
              <p:spPr>
                <a:xfrm>
                  <a:off x="8194089" y="5637320"/>
                  <a:ext cx="2476870" cy="710214"/>
                </a:xfrm>
                <a:prstGeom prst="roundRect">
                  <a:avLst>
                    <a:gd name="adj" fmla="val 25417"/>
                  </a:avLst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3CCC75-9751-458B-9675-F07BC396434D}"/>
                    </a:ext>
                  </a:extLst>
                </p:cNvPr>
                <p:cNvSpPr txBox="1"/>
                <p:nvPr/>
              </p:nvSpPr>
              <p:spPr>
                <a:xfrm>
                  <a:off x="8451542" y="5601809"/>
                  <a:ext cx="233482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সময়ঃ ৪৫ মিনিট </a:t>
                  </a:r>
                </a:p>
                <a:p>
                  <a:r>
                    <a:rPr lang="en-US" sz="24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তারিখঃ</a:t>
                  </a:r>
                  <a:r>
                    <a:rPr lang="en-US" sz="240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02/০9/২০</a:t>
                  </a:r>
                  <a:r>
                    <a:rPr lang="bn-IN" sz="24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০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6E08CA9-1702-426A-8926-91F258F00B20}"/>
                  </a:ext>
                </a:extLst>
              </p:cNvPr>
              <p:cNvGrpSpPr/>
              <p:nvPr/>
            </p:nvGrpSpPr>
            <p:grpSpPr>
              <a:xfrm>
                <a:off x="10040201" y="2842986"/>
                <a:ext cx="2024108" cy="843378"/>
                <a:chOff x="10262586" y="2176095"/>
                <a:chExt cx="2024108" cy="843378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E2CCE9D1-5EE2-4AC8-9AAC-414E9DF5B3CB}"/>
                    </a:ext>
                  </a:extLst>
                </p:cNvPr>
                <p:cNvSpPr/>
                <p:nvPr/>
              </p:nvSpPr>
              <p:spPr>
                <a:xfrm>
                  <a:off x="10262586" y="2176095"/>
                  <a:ext cx="1695635" cy="843378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BE01BBD-109E-4CB3-B644-ED5631114E8F}"/>
                    </a:ext>
                  </a:extLst>
                </p:cNvPr>
                <p:cNvSpPr/>
                <p:nvPr/>
              </p:nvSpPr>
              <p:spPr>
                <a:xfrm>
                  <a:off x="10262586" y="2329935"/>
                  <a:ext cx="2024108" cy="523220"/>
                </a:xfrm>
                <a:prstGeom prst="rect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wrap="square">
                  <a:spAutoFit/>
                </a:bodyPr>
                <a:lstStyle/>
                <a:p>
                  <a:r>
                    <a:rPr lang="ar-SA" sz="2800" dirty="0">
                      <a:solidFill>
                        <a:schemeClr val="bg1"/>
                      </a:solidFill>
                    </a:rPr>
                    <a:t>اَلْوَحْدَةُ الُأُوْلَى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4DB94B26-F00D-46E2-B975-FD351B87A9FD}"/>
                  </a:ext>
                </a:extLst>
              </p:cNvPr>
              <p:cNvGrpSpPr/>
              <p:nvPr/>
            </p:nvGrpSpPr>
            <p:grpSpPr>
              <a:xfrm>
                <a:off x="7328161" y="2851477"/>
                <a:ext cx="1856598" cy="806388"/>
                <a:chOff x="7745946" y="1838343"/>
                <a:chExt cx="1878877" cy="843378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10E76447-4C55-48FD-B67E-D205CD81385D}"/>
                    </a:ext>
                  </a:extLst>
                </p:cNvPr>
                <p:cNvSpPr/>
                <p:nvPr/>
              </p:nvSpPr>
              <p:spPr>
                <a:xfrm>
                  <a:off x="7885275" y="1838343"/>
                  <a:ext cx="1695635" cy="843378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E5E3B089-46F6-4D57-B4B4-B69C64570870}"/>
                    </a:ext>
                  </a:extLst>
                </p:cNvPr>
                <p:cNvSpPr/>
                <p:nvPr/>
              </p:nvSpPr>
              <p:spPr>
                <a:xfrm>
                  <a:off x="7745946" y="1992582"/>
                  <a:ext cx="1878877" cy="611599"/>
                </a:xfrm>
                <a:prstGeom prst="rect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32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bn-IN" sz="32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থম ইউনিট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37CAAA5-B24A-4E5B-BDDF-048FE4273F4F}"/>
                  </a:ext>
                </a:extLst>
              </p:cNvPr>
              <p:cNvGrpSpPr/>
              <p:nvPr/>
            </p:nvGrpSpPr>
            <p:grpSpPr>
              <a:xfrm>
                <a:off x="10065691" y="3849624"/>
                <a:ext cx="1784925" cy="630940"/>
                <a:chOff x="5205536" y="389289"/>
                <a:chExt cx="1692429" cy="406916"/>
              </a:xfrm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</p:grpSpPr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B80773C7-19AF-47EA-9EE4-EF5D2DFCC2F5}"/>
                    </a:ext>
                  </a:extLst>
                </p:cNvPr>
                <p:cNvSpPr/>
                <p:nvPr/>
              </p:nvSpPr>
              <p:spPr>
                <a:xfrm>
                  <a:off x="5205536" y="389289"/>
                  <a:ext cx="1692429" cy="406916"/>
                </a:xfrm>
                <a:prstGeom prst="roundRect">
                  <a:avLst>
                    <a:gd name="adj" fmla="val 50000"/>
                  </a:avLst>
                </a:prstGeom>
                <a:ln w="57150">
                  <a:solidFill>
                    <a:srgbClr val="FF0000"/>
                  </a:solidFill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44D4FD89-FFB1-4D09-AA50-D76E9FD7E628}"/>
                    </a:ext>
                  </a:extLst>
                </p:cNvPr>
                <p:cNvSpPr/>
                <p:nvPr/>
              </p:nvSpPr>
              <p:spPr>
                <a:xfrm>
                  <a:off x="5234362" y="417624"/>
                  <a:ext cx="1584106" cy="309323"/>
                </a:xfrm>
                <a:prstGeom prst="rect">
                  <a:avLst/>
                </a:prstGeom>
                <a:ln w="57150">
                  <a:noFill/>
                </a:ln>
                <a:effectLst/>
                <a:sp3d prstMaterial="softEdge">
                  <a:bevelT w="127000" prst="artDeco"/>
                </a:sp3d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ar-SA" sz="2800" dirty="0">
                      <a:solidFill>
                        <a:srgbClr val="FFFF00"/>
                      </a:solidFill>
                    </a:rPr>
                    <a:t>اَلدَّرْسُ الثَّانِيْ</a:t>
                  </a:r>
                  <a:endParaRPr lang="en-US" sz="2800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02263843-9267-4AEF-9EDD-2DFA0EC702B0}"/>
                  </a:ext>
                </a:extLst>
              </p:cNvPr>
              <p:cNvSpPr/>
              <p:nvPr/>
            </p:nvSpPr>
            <p:spPr>
              <a:xfrm>
                <a:off x="7598664" y="3950208"/>
                <a:ext cx="1563624" cy="585216"/>
              </a:xfrm>
              <a:prstGeom prst="roundRect">
                <a:avLst>
                  <a:gd name="adj" fmla="val 50000"/>
                </a:avLst>
              </a:prstGeom>
              <a:ln w="57150"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াঠ </a:t>
                </a:r>
              </a:p>
            </p:txBody>
          </p:sp>
        </p:grpSp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3F25F1A0-F003-4CD8-9177-1F5CA15AB92A}"/>
                </a:ext>
              </a:extLst>
            </p:cNvPr>
            <p:cNvSpPr/>
            <p:nvPr/>
          </p:nvSpPr>
          <p:spPr>
            <a:xfrm>
              <a:off x="6422136" y="1"/>
              <a:ext cx="5769864" cy="7004482"/>
            </a:xfrm>
            <a:prstGeom prst="frame">
              <a:avLst>
                <a:gd name="adj1" fmla="val 230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B90368C-C484-4CE0-AC75-2E11A03A964A}"/>
              </a:ext>
            </a:extLst>
          </p:cNvPr>
          <p:cNvSpPr/>
          <p:nvPr/>
        </p:nvSpPr>
        <p:spPr>
          <a:xfrm>
            <a:off x="372860" y="4989252"/>
            <a:ext cx="4190260" cy="16867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C900F1C-2A65-4A77-8010-B2D27B89F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9" y="381740"/>
            <a:ext cx="3004730" cy="34454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" name="Frame 24">
            <a:extLst>
              <a:ext uri="{FF2B5EF4-FFF2-40B4-BE49-F238E27FC236}">
                <a16:creationId xmlns:a16="http://schemas.microsoft.com/office/drawing/2014/main" id="{258C0B25-7B8D-4169-8868-19D852ADE73E}"/>
              </a:ext>
            </a:extLst>
          </p:cNvPr>
          <p:cNvSpPr/>
          <p:nvPr/>
        </p:nvSpPr>
        <p:spPr>
          <a:xfrm>
            <a:off x="8343" y="-39756"/>
            <a:ext cx="4930897" cy="7016111"/>
          </a:xfrm>
          <a:prstGeom prst="frame">
            <a:avLst>
              <a:gd name="adj1" fmla="val 5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7FDE01-8A7E-4ECA-AB54-043843DA447E}"/>
              </a:ext>
            </a:extLst>
          </p:cNvPr>
          <p:cNvGrpSpPr/>
          <p:nvPr/>
        </p:nvGrpSpPr>
        <p:grpSpPr>
          <a:xfrm>
            <a:off x="5060272" y="340573"/>
            <a:ext cx="1422941" cy="7111336"/>
            <a:chOff x="9176370" y="-225061"/>
            <a:chExt cx="3162259" cy="128627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58B4A42-7665-4620-A560-2BF8F6A22376}"/>
                </a:ext>
              </a:extLst>
            </p:cNvPr>
            <p:cNvSpPr/>
            <p:nvPr/>
          </p:nvSpPr>
          <p:spPr>
            <a:xfrm>
              <a:off x="9176370" y="-225061"/>
              <a:ext cx="2805344" cy="958789"/>
            </a:xfrm>
            <a:prstGeom prst="ellips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3CB323-9031-4FB5-8F9B-5F91BE5D63B7}"/>
                </a:ext>
              </a:extLst>
            </p:cNvPr>
            <p:cNvSpPr txBox="1"/>
            <p:nvPr/>
          </p:nvSpPr>
          <p:spPr>
            <a:xfrm>
              <a:off x="9542163" y="-139120"/>
              <a:ext cx="279646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2E8F36-CF00-4F29-AC45-E2B23509F839}"/>
              </a:ext>
            </a:extLst>
          </p:cNvPr>
          <p:cNvSpPr txBox="1"/>
          <p:nvPr/>
        </p:nvSpPr>
        <p:spPr>
          <a:xfrm>
            <a:off x="852256" y="3994950"/>
            <a:ext cx="3169328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মোঃ</a:t>
            </a:r>
            <a:r>
              <a:rPr lang="bn-IN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আসাদুল্লাহ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D0868-4A02-4304-B824-42A36ADD6D16}"/>
              </a:ext>
            </a:extLst>
          </p:cNvPr>
          <p:cNvSpPr txBox="1"/>
          <p:nvPr/>
        </p:nvSpPr>
        <p:spPr>
          <a:xfrm>
            <a:off x="428603" y="5019837"/>
            <a:ext cx="4163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পদবিঃ আরবি প্রভাষক,</a:t>
            </a:r>
          </a:p>
          <a:p>
            <a:r>
              <a: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দেবিপুর ইসলামিয়া ফাজিল (বি,এ) মাদরাসা,        </a:t>
            </a:r>
          </a:p>
          <a:p>
            <a:r>
              <a: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তজুমদ্দিন,ভোলা।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   Gmail. lecturerasad@gmail.com</a:t>
            </a:r>
            <a:endParaRPr lang="bn-IN" sz="2000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০১৭১৪ ৭০ ২১ ৭৪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36FED5D-FADC-4500-9C66-2A5DBFC9C688}"/>
              </a:ext>
            </a:extLst>
          </p:cNvPr>
          <p:cNvSpPr/>
          <p:nvPr/>
        </p:nvSpPr>
        <p:spPr>
          <a:xfrm>
            <a:off x="337930" y="4953743"/>
            <a:ext cx="4273827" cy="1757777"/>
          </a:xfrm>
          <a:prstGeom prst="frame">
            <a:avLst>
              <a:gd name="adj1" fmla="val 5948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10">
              <a:srgbClr val="F40703"/>
            </a:gs>
            <a:gs pos="97000">
              <a:srgbClr val="FF0000"/>
            </a:gs>
            <a:gs pos="17000">
              <a:schemeClr val="accent3"/>
            </a:gs>
            <a:gs pos="39000">
              <a:schemeClr val="accent6">
                <a:lumMod val="75000"/>
              </a:schemeClr>
            </a:gs>
            <a:gs pos="30000">
              <a:srgbClr val="D0200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49A6327-6798-4048-9464-ABCC48F0F145}"/>
              </a:ext>
            </a:extLst>
          </p:cNvPr>
          <p:cNvGrpSpPr/>
          <p:nvPr/>
        </p:nvGrpSpPr>
        <p:grpSpPr>
          <a:xfrm>
            <a:off x="0" y="1165935"/>
            <a:ext cx="12191999" cy="849338"/>
            <a:chOff x="71022" y="887767"/>
            <a:chExt cx="10466772" cy="8493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FAF7A3-9A6A-47D8-A86F-A89CA5948852}"/>
                </a:ext>
              </a:extLst>
            </p:cNvPr>
            <p:cNvSpPr txBox="1"/>
            <p:nvPr/>
          </p:nvSpPr>
          <p:spPr>
            <a:xfrm>
              <a:off x="71022" y="941034"/>
              <a:ext cx="20862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4400" dirty="0"/>
                <a:t>ا ب ت ث</a:t>
              </a:r>
              <a:endParaRPr lang="en-US" sz="4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00AC20-2F87-40ED-9CC0-F2AE19E78650}"/>
                </a:ext>
              </a:extLst>
            </p:cNvPr>
            <p:cNvSpPr txBox="1"/>
            <p:nvPr/>
          </p:nvSpPr>
          <p:spPr>
            <a:xfrm>
              <a:off x="2539013" y="949910"/>
              <a:ext cx="29296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</a:rPr>
                <a:t>অ আ  ই ঈ,</a:t>
              </a:r>
              <a:endParaRPr lang="en-US" sz="4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2F7643-9134-433D-8B17-E8F5D8B2CD41}"/>
                </a:ext>
              </a:extLst>
            </p:cNvPr>
            <p:cNvSpPr txBox="1"/>
            <p:nvPr/>
          </p:nvSpPr>
          <p:spPr>
            <a:xfrm>
              <a:off x="5637319" y="967664"/>
              <a:ext cx="24946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</a:rPr>
                <a:t>ক খ গ ঘ,</a:t>
              </a:r>
              <a:endParaRPr lang="en-US" sz="4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2449EB-5E9E-4BD8-856B-F3CCD1D23280}"/>
                </a:ext>
              </a:extLst>
            </p:cNvPr>
            <p:cNvSpPr txBox="1"/>
            <p:nvPr/>
          </p:nvSpPr>
          <p:spPr>
            <a:xfrm>
              <a:off x="8211844" y="914400"/>
              <a:ext cx="2325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B C D, </a:t>
              </a:r>
              <a:r>
                <a:rPr lang="en-US" sz="4400" dirty="0">
                  <a:latin typeface="NikoshBAN" panose="02000000000000000000" pitchFamily="2" charset="0"/>
                </a:rPr>
                <a:t> </a:t>
              </a:r>
              <a:endParaRPr lang="en-US" sz="4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AB2BA1-1579-4379-9857-ED210B5340A1}"/>
                </a:ext>
              </a:extLst>
            </p:cNvPr>
            <p:cNvSpPr txBox="1"/>
            <p:nvPr/>
          </p:nvSpPr>
          <p:spPr>
            <a:xfrm>
              <a:off x="2015231" y="887767"/>
              <a:ext cx="3639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,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B9C620-542D-4FFD-A1CD-F6623B0A5543}"/>
              </a:ext>
            </a:extLst>
          </p:cNvPr>
          <p:cNvGrpSpPr/>
          <p:nvPr/>
        </p:nvGrpSpPr>
        <p:grpSpPr>
          <a:xfrm>
            <a:off x="276225" y="4516791"/>
            <a:ext cx="5336128" cy="733425"/>
            <a:chOff x="276225" y="4543425"/>
            <a:chExt cx="5336128" cy="7334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ECDF5E-90CA-4AD0-A3F5-BBB4929A8C02}"/>
                </a:ext>
              </a:extLst>
            </p:cNvPr>
            <p:cNvSpPr/>
            <p:nvPr/>
          </p:nvSpPr>
          <p:spPr>
            <a:xfrm>
              <a:off x="276225" y="4543425"/>
              <a:ext cx="4371975" cy="73342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80D77F-1F71-4FD1-B166-18306A89078A}"/>
                </a:ext>
              </a:extLst>
            </p:cNvPr>
            <p:cNvSpPr txBox="1"/>
            <p:nvPr/>
          </p:nvSpPr>
          <p:spPr>
            <a:xfrm>
              <a:off x="285750" y="4545367"/>
              <a:ext cx="5326603" cy="70788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ar-S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قَلَمٌ - صَفٌّ 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ar-S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كِتَابٌ 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ar-S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جَدِيْدٌ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B88EE9-CBF2-4EEB-9140-140E50973363}"/>
              </a:ext>
            </a:extLst>
          </p:cNvPr>
          <p:cNvGrpSpPr/>
          <p:nvPr/>
        </p:nvGrpSpPr>
        <p:grpSpPr>
          <a:xfrm>
            <a:off x="4524375" y="4490806"/>
            <a:ext cx="8030869" cy="769441"/>
            <a:chOff x="4524375" y="4490806"/>
            <a:chExt cx="8030869" cy="76944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1D166C-344C-4A1E-A6B2-5FE2C63FA228}"/>
                </a:ext>
              </a:extLst>
            </p:cNvPr>
            <p:cNvSpPr/>
            <p:nvPr/>
          </p:nvSpPr>
          <p:spPr>
            <a:xfrm>
              <a:off x="4933950" y="4505325"/>
              <a:ext cx="7067550" cy="73342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A18F44-C892-49CA-88C5-F222D448486F}"/>
                </a:ext>
              </a:extLst>
            </p:cNvPr>
            <p:cNvSpPr txBox="1"/>
            <p:nvPr/>
          </p:nvSpPr>
          <p:spPr>
            <a:xfrm>
              <a:off x="4524375" y="4490806"/>
              <a:ext cx="8030869" cy="769441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 - BOOK- PEN - CLASS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4CF39D-E0C0-425B-A60C-06664A7ACF1A}"/>
              </a:ext>
            </a:extLst>
          </p:cNvPr>
          <p:cNvGrpSpPr/>
          <p:nvPr/>
        </p:nvGrpSpPr>
        <p:grpSpPr>
          <a:xfrm>
            <a:off x="2796906" y="5385137"/>
            <a:ext cx="6987552" cy="1015663"/>
            <a:chOff x="2796906" y="5385137"/>
            <a:chExt cx="6987552" cy="10156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61B7EF-BFE6-4E49-8481-BBD8D5DCD44A}"/>
                </a:ext>
              </a:extLst>
            </p:cNvPr>
            <p:cNvSpPr/>
            <p:nvPr/>
          </p:nvSpPr>
          <p:spPr>
            <a:xfrm>
              <a:off x="2796906" y="5505451"/>
              <a:ext cx="6880494" cy="78105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FD793B-CC6B-42A4-8AB2-33DCFFEFE625}"/>
                </a:ext>
              </a:extLst>
            </p:cNvPr>
            <p:cNvSpPr txBox="1"/>
            <p:nvPr/>
          </p:nvSpPr>
          <p:spPr>
            <a:xfrm>
              <a:off x="2962275" y="5385137"/>
              <a:ext cx="68221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নতুন – বই – কলম – শ্রেণী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6CBB10-BEDB-41C3-9CFB-60DAAAE6D175}"/>
              </a:ext>
            </a:extLst>
          </p:cNvPr>
          <p:cNvGrpSpPr/>
          <p:nvPr/>
        </p:nvGrpSpPr>
        <p:grpSpPr>
          <a:xfrm>
            <a:off x="5295900" y="287690"/>
            <a:ext cx="1647824" cy="752475"/>
            <a:chOff x="5267325" y="-46284"/>
            <a:chExt cx="1647824" cy="76944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303C5C-19BD-4166-B526-8D34CAC2C349}"/>
                </a:ext>
              </a:extLst>
            </p:cNvPr>
            <p:cNvSpPr/>
            <p:nvPr/>
          </p:nvSpPr>
          <p:spPr>
            <a:xfrm>
              <a:off x="5267325" y="47625"/>
              <a:ext cx="1647824" cy="54292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908F36-3494-447F-9E82-E32192A62783}"/>
                </a:ext>
              </a:extLst>
            </p:cNvPr>
            <p:cNvSpPr txBox="1"/>
            <p:nvPr/>
          </p:nvSpPr>
          <p:spPr>
            <a:xfrm>
              <a:off x="5505449" y="-46284"/>
              <a:ext cx="10763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্ন</a:t>
              </a:r>
              <a:r>
                <a:rPr lang="en-US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1B99A29-E832-4C27-8329-EDDB1697A017}"/>
              </a:ext>
            </a:extLst>
          </p:cNvPr>
          <p:cNvSpPr txBox="1"/>
          <p:nvPr/>
        </p:nvSpPr>
        <p:spPr>
          <a:xfrm>
            <a:off x="4565556" y="2418109"/>
            <a:ext cx="2998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</a:p>
        </p:txBody>
      </p:sp>
    </p:spTree>
    <p:extLst>
      <p:ext uri="{BB962C8B-B14F-4D97-AF65-F5344CB8AC3E}">
        <p14:creationId xmlns:p14="http://schemas.microsoft.com/office/powerpoint/2010/main" val="354885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ABD749-6FE1-4488-9522-43D6977C4C99}"/>
              </a:ext>
            </a:extLst>
          </p:cNvPr>
          <p:cNvSpPr txBox="1"/>
          <p:nvPr/>
        </p:nvSpPr>
        <p:spPr>
          <a:xfrm>
            <a:off x="841248" y="307715"/>
            <a:ext cx="8924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 হল.................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A865F-2440-4F33-899B-2038D871252F}"/>
              </a:ext>
            </a:extLst>
          </p:cNvPr>
          <p:cNvSpPr txBox="1"/>
          <p:nvPr/>
        </p:nvSpPr>
        <p:spPr>
          <a:xfrm>
            <a:off x="0" y="2037522"/>
            <a:ext cx="12364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বা</a:t>
            </a:r>
            <a:r>
              <a:rPr lang="ar-SA" sz="12000" dirty="0">
                <a:solidFill>
                  <a:srgbClr val="FF0000"/>
                </a:solidFill>
              </a:rPr>
              <a:t>اَلْكَلِمَةُ </a:t>
            </a:r>
            <a:r>
              <a:rPr lang="en-US" sz="12000" dirty="0"/>
              <a:t>  </a:t>
            </a:r>
            <a:r>
              <a:rPr lang="en-US" sz="1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পরিচয়</a:t>
            </a:r>
            <a:endParaRPr lang="en-US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7F9B58-F777-4976-84AB-18986BCFAE76}"/>
              </a:ext>
            </a:extLst>
          </p:cNvPr>
          <p:cNvSpPr txBox="1"/>
          <p:nvPr/>
        </p:nvSpPr>
        <p:spPr>
          <a:xfrm>
            <a:off x="417252" y="763480"/>
            <a:ext cx="1123025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6FBC7-C617-43FD-B67F-26B1DCD9429E}"/>
              </a:ext>
            </a:extLst>
          </p:cNvPr>
          <p:cNvSpPr txBox="1"/>
          <p:nvPr/>
        </p:nvSpPr>
        <p:spPr>
          <a:xfrm>
            <a:off x="2725443" y="1864311"/>
            <a:ext cx="753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9651E-E628-4AF0-A1A7-9E3F29A008B9}"/>
              </a:ext>
            </a:extLst>
          </p:cNvPr>
          <p:cNvSpPr txBox="1"/>
          <p:nvPr/>
        </p:nvSpPr>
        <p:spPr>
          <a:xfrm>
            <a:off x="2920753" y="2681056"/>
            <a:ext cx="7492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SA" sz="4000" dirty="0">
                <a:solidFill>
                  <a:srgbClr val="FF0000"/>
                </a:solidFill>
              </a:rPr>
              <a:t>اَلْكَلِمَةُ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এর অর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কী তা বলতে পারবে ।</a:t>
            </a:r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/>
              <a:t> </a:t>
            </a:r>
            <a:r>
              <a:rPr lang="ar-SA" sz="4000" dirty="0">
                <a:solidFill>
                  <a:srgbClr val="00B050"/>
                </a:solidFill>
              </a:rPr>
              <a:t> اَلْكَلِمَةُ </a:t>
            </a:r>
            <a:r>
              <a:rPr lang="bn-IN" sz="4000" dirty="0">
                <a:solidFill>
                  <a:srgbClr val="00B050"/>
                </a:solidFill>
              </a:rPr>
              <a:t>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পরিচয় বর্ণনা করতে পারবে ।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4000" dirty="0"/>
              <a:t> </a:t>
            </a:r>
            <a:r>
              <a:rPr lang="ar-SA" sz="4000" dirty="0"/>
              <a:t>اَلْكَلِمَةُ</a:t>
            </a:r>
            <a:r>
              <a:rPr lang="bn-IN" sz="4000" dirty="0"/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প্রকার লিখতে পারবে ।</a:t>
            </a:r>
          </a:p>
          <a:p>
            <a:pPr>
              <a:buClr>
                <a:srgbClr val="FF0000"/>
              </a:buClr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98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2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0068">
              <a:schemeClr val="bg2">
                <a:shade val="78000"/>
                <a:hueMod val="44000"/>
                <a:satMod val="200000"/>
                <a:lumMod val="69000"/>
              </a:schemeClr>
            </a:gs>
            <a:gs pos="58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738C54-9D24-4105-9767-ACEFE9423B0C}"/>
              </a:ext>
            </a:extLst>
          </p:cNvPr>
          <p:cNvSpPr txBox="1"/>
          <p:nvPr/>
        </p:nvSpPr>
        <p:spPr>
          <a:xfrm>
            <a:off x="648071" y="550415"/>
            <a:ext cx="3293614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চয়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BD21F-C7CE-4E3C-8954-78DD269F9FCA}"/>
              </a:ext>
            </a:extLst>
          </p:cNvPr>
          <p:cNvSpPr txBox="1"/>
          <p:nvPr/>
        </p:nvSpPr>
        <p:spPr>
          <a:xfrm>
            <a:off x="479394" y="1722268"/>
            <a:ext cx="528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كِلْمٌ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্গত এর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38717-5683-491C-8BD5-59468DB4FDAE}"/>
              </a:ext>
            </a:extLst>
          </p:cNvPr>
          <p:cNvSpPr txBox="1"/>
          <p:nvPr/>
        </p:nvSpPr>
        <p:spPr>
          <a:xfrm>
            <a:off x="4527611" y="2441360"/>
            <a:ext cx="2015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জখম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77672-9F2A-4DDE-B566-63A0BF553542}"/>
              </a:ext>
            </a:extLst>
          </p:cNvPr>
          <p:cNvSpPr txBox="1"/>
          <p:nvPr/>
        </p:nvSpPr>
        <p:spPr>
          <a:xfrm>
            <a:off x="443883" y="4358936"/>
            <a:ext cx="389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পারিভাষিক অর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D140B-F27B-4051-B6FD-102B13D24B0C}"/>
              </a:ext>
            </a:extLst>
          </p:cNvPr>
          <p:cNvSpPr txBox="1"/>
          <p:nvPr/>
        </p:nvSpPr>
        <p:spPr>
          <a:xfrm>
            <a:off x="3435658" y="4980374"/>
            <a:ext cx="10466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যেকোনো অর্থবোধক শব্দকে 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বলে ।</a:t>
            </a:r>
            <a:endParaRPr lang="ar-SA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r-SA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যেমন=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زَيْدٌ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(যায়েদ),</a:t>
            </a:r>
            <a:r>
              <a:rPr lang="ar-SA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كِتَاَبٌ</a:t>
            </a:r>
            <a:r>
              <a:rPr lang="ar-SA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(বই)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يَذْهَبُ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ে),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A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6A6363-E6CB-4F4E-8575-AA091B870C42}"/>
              </a:ext>
            </a:extLst>
          </p:cNvPr>
          <p:cNvSpPr txBox="1"/>
          <p:nvPr/>
        </p:nvSpPr>
        <p:spPr>
          <a:xfrm>
            <a:off x="1544714" y="621437"/>
            <a:ext cx="2290439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232B3-18FC-4BA5-9635-5F96CF4FE3B6}"/>
              </a:ext>
            </a:extLst>
          </p:cNvPr>
          <p:cNvSpPr txBox="1"/>
          <p:nvPr/>
        </p:nvSpPr>
        <p:spPr>
          <a:xfrm>
            <a:off x="3409025" y="1571350"/>
            <a:ext cx="602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 </a:t>
            </a:r>
            <a:r>
              <a:rPr lang="ar-SA" sz="2800" dirty="0">
                <a:latin typeface="NikoshBAN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শাব্দিক অর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লিখ..................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41A8A-5281-4FFE-ACEA-7F2610A8D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62" y="3284738"/>
            <a:ext cx="5369657" cy="35732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3C648F-54ED-4652-AD97-BA8ADA3C53A5}"/>
              </a:ext>
            </a:extLst>
          </p:cNvPr>
          <p:cNvSpPr txBox="1"/>
          <p:nvPr/>
        </p:nvSpPr>
        <p:spPr>
          <a:xfrm>
            <a:off x="2233795" y="3855490"/>
            <a:ext cx="3779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b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অর্থঃ  </a:t>
            </a:r>
          </a:p>
          <a:p>
            <a:pPr marL="2171700" lvl="4" indent="-34290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</a:p>
          <a:p>
            <a:pPr marL="2171700" lvl="4" indent="-34290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</a:p>
          <a:p>
            <a:pPr marL="2171700" lvl="4" indent="-34290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জখম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05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4776AFA-C193-46A1-A8CA-B39338845A06}"/>
              </a:ext>
            </a:extLst>
          </p:cNvPr>
          <p:cNvGrpSpPr/>
          <p:nvPr/>
        </p:nvGrpSpPr>
        <p:grpSpPr>
          <a:xfrm>
            <a:off x="-71020" y="1458446"/>
            <a:ext cx="12263020" cy="5339920"/>
            <a:chOff x="-71020" y="1458445"/>
            <a:chExt cx="12263020" cy="533992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341F7F-7D85-4469-A100-3211894A02FC}"/>
                </a:ext>
              </a:extLst>
            </p:cNvPr>
            <p:cNvGrpSpPr/>
            <p:nvPr/>
          </p:nvGrpSpPr>
          <p:grpSpPr>
            <a:xfrm>
              <a:off x="-71020" y="1458445"/>
              <a:ext cx="12263020" cy="5339920"/>
              <a:chOff x="-71020" y="1103339"/>
              <a:chExt cx="12263020" cy="533992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1E7B1AC-9AFB-4A91-ACEC-4B6DA5293333}"/>
                  </a:ext>
                </a:extLst>
              </p:cNvPr>
              <p:cNvGrpSpPr/>
              <p:nvPr/>
            </p:nvGrpSpPr>
            <p:grpSpPr>
              <a:xfrm>
                <a:off x="-71020" y="1103339"/>
                <a:ext cx="12263020" cy="5339920"/>
                <a:chOff x="-71020" y="1112217"/>
                <a:chExt cx="12263020" cy="5339920"/>
              </a:xfrm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7B90E16E-EC1D-41BA-88EC-E56C49212CD3}"/>
                    </a:ext>
                  </a:extLst>
                </p:cNvPr>
                <p:cNvSpPr/>
                <p:nvPr/>
              </p:nvSpPr>
              <p:spPr>
                <a:xfrm>
                  <a:off x="0" y="1112217"/>
                  <a:ext cx="12192000" cy="5339920"/>
                </a:xfrm>
                <a:custGeom>
                  <a:avLst/>
                  <a:gdLst>
                    <a:gd name="connsiteX0" fmla="*/ 0 w 12192000"/>
                    <a:gd name="connsiteY0" fmla="*/ 2347405 h 5726098"/>
                    <a:gd name="connsiteX1" fmla="*/ 1331651 w 12192000"/>
                    <a:gd name="connsiteY1" fmla="*/ 2347405 h 5726098"/>
                    <a:gd name="connsiteX2" fmla="*/ 1331651 w 12192000"/>
                    <a:gd name="connsiteY2" fmla="*/ 3257366 h 5726098"/>
                    <a:gd name="connsiteX3" fmla="*/ 0 w 12192000"/>
                    <a:gd name="connsiteY3" fmla="*/ 3257366 h 5726098"/>
                    <a:gd name="connsiteX4" fmla="*/ 2337440 w 12192000"/>
                    <a:gd name="connsiteY4" fmla="*/ 0 h 5726098"/>
                    <a:gd name="connsiteX5" fmla="*/ 11186211 w 12192000"/>
                    <a:gd name="connsiteY5" fmla="*/ 0 h 5726098"/>
                    <a:gd name="connsiteX6" fmla="*/ 12192000 w 12192000"/>
                    <a:gd name="connsiteY6" fmla="*/ 1005789 h 5726098"/>
                    <a:gd name="connsiteX7" fmla="*/ 12192000 w 12192000"/>
                    <a:gd name="connsiteY7" fmla="*/ 4720309 h 5726098"/>
                    <a:gd name="connsiteX8" fmla="*/ 11186211 w 12192000"/>
                    <a:gd name="connsiteY8" fmla="*/ 5726098 h 5726098"/>
                    <a:gd name="connsiteX9" fmla="*/ 2337440 w 12192000"/>
                    <a:gd name="connsiteY9" fmla="*/ 5726098 h 5726098"/>
                    <a:gd name="connsiteX10" fmla="*/ 1331651 w 12192000"/>
                    <a:gd name="connsiteY10" fmla="*/ 4720309 h 5726098"/>
                    <a:gd name="connsiteX11" fmla="*/ 1331651 w 12192000"/>
                    <a:gd name="connsiteY11" fmla="*/ 3257366 h 5726098"/>
                    <a:gd name="connsiteX12" fmla="*/ 2179468 w 12192000"/>
                    <a:gd name="connsiteY12" fmla="*/ 3257366 h 5726098"/>
                    <a:gd name="connsiteX13" fmla="*/ 2179468 w 12192000"/>
                    <a:gd name="connsiteY13" fmla="*/ 3712347 h 5726098"/>
                    <a:gd name="connsiteX14" fmla="*/ 3089429 w 12192000"/>
                    <a:gd name="connsiteY14" fmla="*/ 2802386 h 5726098"/>
                    <a:gd name="connsiteX15" fmla="*/ 2179468 w 12192000"/>
                    <a:gd name="connsiteY15" fmla="*/ 1892424 h 5726098"/>
                    <a:gd name="connsiteX16" fmla="*/ 2179468 w 12192000"/>
                    <a:gd name="connsiteY16" fmla="*/ 2347405 h 5726098"/>
                    <a:gd name="connsiteX17" fmla="*/ 1331651 w 12192000"/>
                    <a:gd name="connsiteY17" fmla="*/ 2347405 h 5726098"/>
                    <a:gd name="connsiteX18" fmla="*/ 1331651 w 12192000"/>
                    <a:gd name="connsiteY18" fmla="*/ 1005789 h 5726098"/>
                    <a:gd name="connsiteX19" fmla="*/ 2337440 w 12192000"/>
                    <a:gd name="connsiteY19" fmla="*/ 0 h 572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192000" h="5726098">
                      <a:moveTo>
                        <a:pt x="0" y="2347405"/>
                      </a:moveTo>
                      <a:lnTo>
                        <a:pt x="1331651" y="2347405"/>
                      </a:lnTo>
                      <a:lnTo>
                        <a:pt x="1331651" y="3257366"/>
                      </a:lnTo>
                      <a:lnTo>
                        <a:pt x="0" y="3257366"/>
                      </a:lnTo>
                      <a:close/>
                      <a:moveTo>
                        <a:pt x="2337440" y="0"/>
                      </a:moveTo>
                      <a:lnTo>
                        <a:pt x="11186211" y="0"/>
                      </a:lnTo>
                      <a:cubicBezTo>
                        <a:pt x="11741693" y="0"/>
                        <a:pt x="12192000" y="450307"/>
                        <a:pt x="12192000" y="1005789"/>
                      </a:cubicBezTo>
                      <a:lnTo>
                        <a:pt x="12192000" y="4720309"/>
                      </a:lnTo>
                      <a:cubicBezTo>
                        <a:pt x="12192000" y="5275791"/>
                        <a:pt x="11741693" y="5726098"/>
                        <a:pt x="11186211" y="5726098"/>
                      </a:cubicBezTo>
                      <a:lnTo>
                        <a:pt x="2337440" y="5726098"/>
                      </a:lnTo>
                      <a:cubicBezTo>
                        <a:pt x="1781958" y="5726098"/>
                        <a:pt x="1331651" y="5275791"/>
                        <a:pt x="1331651" y="4720309"/>
                      </a:cubicBezTo>
                      <a:lnTo>
                        <a:pt x="1331651" y="3257366"/>
                      </a:lnTo>
                      <a:lnTo>
                        <a:pt x="2179468" y="3257366"/>
                      </a:lnTo>
                      <a:lnTo>
                        <a:pt x="2179468" y="3712347"/>
                      </a:lnTo>
                      <a:lnTo>
                        <a:pt x="3089429" y="2802386"/>
                      </a:lnTo>
                      <a:lnTo>
                        <a:pt x="2179468" y="1892424"/>
                      </a:lnTo>
                      <a:lnTo>
                        <a:pt x="2179468" y="2347405"/>
                      </a:lnTo>
                      <a:lnTo>
                        <a:pt x="1331651" y="2347405"/>
                      </a:lnTo>
                      <a:lnTo>
                        <a:pt x="1331651" y="1005789"/>
                      </a:lnTo>
                      <a:cubicBezTo>
                        <a:pt x="1331651" y="450307"/>
                        <a:pt x="1781958" y="0"/>
                        <a:pt x="2337440" y="0"/>
                      </a:cubicBezTo>
                      <a:close/>
                    </a:path>
                  </a:pathLst>
                </a:custGeom>
                <a:solidFill>
                  <a:srgbClr val="4708A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C10A5F0-D4A9-4816-B6B1-0DBC11CD2F84}"/>
                    </a:ext>
                  </a:extLst>
                </p:cNvPr>
                <p:cNvSpPr txBox="1"/>
                <p:nvPr/>
              </p:nvSpPr>
              <p:spPr>
                <a:xfrm>
                  <a:off x="-71020" y="3363285"/>
                  <a:ext cx="147369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ar-SA" sz="2800" dirty="0"/>
                    <a:t>(3) </a:t>
                  </a:r>
                  <a:r>
                    <a:rPr lang="ar-SA" sz="3200" dirty="0"/>
                    <a:t>حَرْفٌ</a:t>
                  </a:r>
                  <a:endParaRPr lang="en-US" sz="3200" dirty="0"/>
                </a:p>
              </p:txBody>
            </p:sp>
          </p:grp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A23C55C-C933-4378-83E4-BC1E3D6A22D3}"/>
                  </a:ext>
                </a:extLst>
              </p:cNvPr>
              <p:cNvSpPr/>
              <p:nvPr/>
            </p:nvSpPr>
            <p:spPr>
              <a:xfrm>
                <a:off x="3099438" y="2446989"/>
                <a:ext cx="7626202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ar-S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حَرْفٌ</a:t>
                </a:r>
                <a:r>
                  <a:rPr lang="bn-I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এমন শব্দকে বলে,যে শব্দ অন্য শব্দ তথা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r-S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اِسْمٌ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ar-S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فِعْلٌ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সাথে মিলিত না হয়ে নিজের পূর্ণ অর্থ প্রকাশ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 পারে না । যেমন= </a:t>
                </a:r>
                <a:r>
                  <a:rPr lang="ar-S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مِنْ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(হতে)</a:t>
                </a:r>
                <a:r>
                  <a:rPr lang="ar-SA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r-S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فِيْ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(মধ্যে)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C26652-62AA-4B18-BF7A-1E3E07CE3313}"/>
                </a:ext>
              </a:extLst>
            </p:cNvPr>
            <p:cNvSpPr txBox="1"/>
            <p:nvPr/>
          </p:nvSpPr>
          <p:spPr>
            <a:xfrm>
              <a:off x="1550505" y="5635487"/>
              <a:ext cx="938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হতে এবং মধ্যে শব্দ পূর্ণ অর্থ প্রকাশ করে না । তাই </a:t>
              </a:r>
              <a:r>
                <a:rPr lang="ar-S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حَرْفٌ</a:t>
              </a:r>
              <a:r>
                <a:rPr lang="bn-I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।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14A62C-26A7-4D8F-A4F2-D42282BF389C}"/>
              </a:ext>
            </a:extLst>
          </p:cNvPr>
          <p:cNvGrpSpPr/>
          <p:nvPr/>
        </p:nvGrpSpPr>
        <p:grpSpPr>
          <a:xfrm>
            <a:off x="-10160" y="1432547"/>
            <a:ext cx="12192000" cy="5397625"/>
            <a:chOff x="-79513" y="1365617"/>
            <a:chExt cx="12192000" cy="539762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A796675-7B5A-4428-97C1-167BCAAF1762}"/>
                </a:ext>
              </a:extLst>
            </p:cNvPr>
            <p:cNvGrpSpPr/>
            <p:nvPr/>
          </p:nvGrpSpPr>
          <p:grpSpPr>
            <a:xfrm>
              <a:off x="-79513" y="1365617"/>
              <a:ext cx="12192000" cy="5397625"/>
              <a:chOff x="387626" y="441278"/>
              <a:chExt cx="12192000" cy="5397625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9044B76-B303-44CE-B4F7-D7F72419B42D}"/>
                  </a:ext>
                </a:extLst>
              </p:cNvPr>
              <p:cNvGrpSpPr/>
              <p:nvPr/>
            </p:nvGrpSpPr>
            <p:grpSpPr>
              <a:xfrm>
                <a:off x="387626" y="441278"/>
                <a:ext cx="12192000" cy="5397625"/>
                <a:chOff x="-79513" y="957022"/>
                <a:chExt cx="12192000" cy="5726098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AFE16421-30CF-4BF6-BF5F-2E99CCAB813A}"/>
                    </a:ext>
                  </a:extLst>
                </p:cNvPr>
                <p:cNvSpPr/>
                <p:nvPr/>
              </p:nvSpPr>
              <p:spPr>
                <a:xfrm>
                  <a:off x="-79513" y="957022"/>
                  <a:ext cx="12192000" cy="5726098"/>
                </a:xfrm>
                <a:custGeom>
                  <a:avLst/>
                  <a:gdLst>
                    <a:gd name="connsiteX0" fmla="*/ 0 w 12192000"/>
                    <a:gd name="connsiteY0" fmla="*/ 1385658 h 5726098"/>
                    <a:gd name="connsiteX1" fmla="*/ 1331651 w 12192000"/>
                    <a:gd name="connsiteY1" fmla="*/ 1385658 h 5726098"/>
                    <a:gd name="connsiteX2" fmla="*/ 1331651 w 12192000"/>
                    <a:gd name="connsiteY2" fmla="*/ 2313375 h 5726098"/>
                    <a:gd name="connsiteX3" fmla="*/ 0 w 12192000"/>
                    <a:gd name="connsiteY3" fmla="*/ 2313375 h 5726098"/>
                    <a:gd name="connsiteX4" fmla="*/ 2337440 w 12192000"/>
                    <a:gd name="connsiteY4" fmla="*/ 0 h 5726098"/>
                    <a:gd name="connsiteX5" fmla="*/ 11186211 w 12192000"/>
                    <a:gd name="connsiteY5" fmla="*/ 0 h 5726098"/>
                    <a:gd name="connsiteX6" fmla="*/ 12192000 w 12192000"/>
                    <a:gd name="connsiteY6" fmla="*/ 1005789 h 5726098"/>
                    <a:gd name="connsiteX7" fmla="*/ 12192000 w 12192000"/>
                    <a:gd name="connsiteY7" fmla="*/ 4720309 h 5726098"/>
                    <a:gd name="connsiteX8" fmla="*/ 11186211 w 12192000"/>
                    <a:gd name="connsiteY8" fmla="*/ 5726098 h 5726098"/>
                    <a:gd name="connsiteX9" fmla="*/ 2337440 w 12192000"/>
                    <a:gd name="connsiteY9" fmla="*/ 5726098 h 5726098"/>
                    <a:gd name="connsiteX10" fmla="*/ 1331651 w 12192000"/>
                    <a:gd name="connsiteY10" fmla="*/ 4720309 h 5726098"/>
                    <a:gd name="connsiteX11" fmla="*/ 1331651 w 12192000"/>
                    <a:gd name="connsiteY11" fmla="*/ 2313375 h 5726098"/>
                    <a:gd name="connsiteX12" fmla="*/ 2188346 w 12192000"/>
                    <a:gd name="connsiteY12" fmla="*/ 2313375 h 5726098"/>
                    <a:gd name="connsiteX13" fmla="*/ 2188346 w 12192000"/>
                    <a:gd name="connsiteY13" fmla="*/ 2777233 h 5726098"/>
                    <a:gd name="connsiteX14" fmla="*/ 3116062 w 12192000"/>
                    <a:gd name="connsiteY14" fmla="*/ 1849517 h 5726098"/>
                    <a:gd name="connsiteX15" fmla="*/ 2188346 w 12192000"/>
                    <a:gd name="connsiteY15" fmla="*/ 921800 h 5726098"/>
                    <a:gd name="connsiteX16" fmla="*/ 2188346 w 12192000"/>
                    <a:gd name="connsiteY16" fmla="*/ 1385658 h 5726098"/>
                    <a:gd name="connsiteX17" fmla="*/ 1331651 w 12192000"/>
                    <a:gd name="connsiteY17" fmla="*/ 1385658 h 5726098"/>
                    <a:gd name="connsiteX18" fmla="*/ 1331651 w 12192000"/>
                    <a:gd name="connsiteY18" fmla="*/ 1005789 h 5726098"/>
                    <a:gd name="connsiteX19" fmla="*/ 2337440 w 12192000"/>
                    <a:gd name="connsiteY19" fmla="*/ 0 h 572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192000" h="5726098">
                      <a:moveTo>
                        <a:pt x="0" y="1385658"/>
                      </a:moveTo>
                      <a:lnTo>
                        <a:pt x="1331651" y="1385658"/>
                      </a:lnTo>
                      <a:lnTo>
                        <a:pt x="1331651" y="2313375"/>
                      </a:lnTo>
                      <a:lnTo>
                        <a:pt x="0" y="2313375"/>
                      </a:lnTo>
                      <a:close/>
                      <a:moveTo>
                        <a:pt x="2337440" y="0"/>
                      </a:moveTo>
                      <a:lnTo>
                        <a:pt x="11186211" y="0"/>
                      </a:lnTo>
                      <a:cubicBezTo>
                        <a:pt x="11741693" y="0"/>
                        <a:pt x="12192000" y="450307"/>
                        <a:pt x="12192000" y="1005789"/>
                      </a:cubicBezTo>
                      <a:lnTo>
                        <a:pt x="12192000" y="4720309"/>
                      </a:lnTo>
                      <a:cubicBezTo>
                        <a:pt x="12192000" y="5275791"/>
                        <a:pt x="11741693" y="5726098"/>
                        <a:pt x="11186211" y="5726098"/>
                      </a:cubicBezTo>
                      <a:lnTo>
                        <a:pt x="2337440" y="5726098"/>
                      </a:lnTo>
                      <a:cubicBezTo>
                        <a:pt x="1781958" y="5726098"/>
                        <a:pt x="1331651" y="5275791"/>
                        <a:pt x="1331651" y="4720309"/>
                      </a:cubicBezTo>
                      <a:lnTo>
                        <a:pt x="1331651" y="2313375"/>
                      </a:lnTo>
                      <a:lnTo>
                        <a:pt x="2188346" y="2313375"/>
                      </a:lnTo>
                      <a:lnTo>
                        <a:pt x="2188346" y="2777233"/>
                      </a:lnTo>
                      <a:lnTo>
                        <a:pt x="3116062" y="1849517"/>
                      </a:lnTo>
                      <a:lnTo>
                        <a:pt x="2188346" y="921800"/>
                      </a:lnTo>
                      <a:lnTo>
                        <a:pt x="2188346" y="1385658"/>
                      </a:lnTo>
                      <a:lnTo>
                        <a:pt x="1331651" y="1385658"/>
                      </a:lnTo>
                      <a:lnTo>
                        <a:pt x="1331651" y="1005789"/>
                      </a:lnTo>
                      <a:cubicBezTo>
                        <a:pt x="1331651" y="450307"/>
                        <a:pt x="1781958" y="0"/>
                        <a:pt x="2337440" y="0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04A17CC-D245-4CAB-A962-5DFE16F652AE}"/>
                    </a:ext>
                  </a:extLst>
                </p:cNvPr>
                <p:cNvSpPr txBox="1"/>
                <p:nvPr/>
              </p:nvSpPr>
              <p:spPr>
                <a:xfrm>
                  <a:off x="0" y="2581735"/>
                  <a:ext cx="162461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ar-SA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  </a:t>
                  </a:r>
                  <a:r>
                    <a:rPr lang="ar-SA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فِعْلٌ </a:t>
                  </a:r>
                  <a:endPara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635FFF8-D33B-4B03-9815-604DA52D2F95}"/>
                  </a:ext>
                </a:extLst>
              </p:cNvPr>
              <p:cNvSpPr/>
              <p:nvPr/>
            </p:nvSpPr>
            <p:spPr>
              <a:xfrm>
                <a:off x="3588507" y="1811362"/>
                <a:ext cx="8885101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ar-S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فِعْلٌ</a:t>
                </a:r>
                <a:r>
                  <a:rPr lang="bn-I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এমন শব্দকে</a:t>
                </a:r>
                <a:r>
                  <a:rPr lang="ar-SA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ে,যা নিজের অর্থ নিজে প্রকাশ করতে পারে এবং এর অ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্থের মাঝে তিন কালের কোনো কাল পাওয়া যায় ।</a:t>
                </a:r>
              </a:p>
              <a:p>
                <a:pPr lvl="0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যেমন=   </a:t>
                </a:r>
                <a:r>
                  <a:rPr lang="ar-S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دَخَلَ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r-SA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r-S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نَصَرَ 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(সে সা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ায্য করল)</a:t>
                </a:r>
                <a:endParaRPr lang="en-US" sz="3600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8F959D-88B9-4400-BBAA-E29E0925FA08}"/>
                </a:ext>
              </a:extLst>
            </p:cNvPr>
            <p:cNvSpPr txBox="1"/>
            <p:nvPr/>
          </p:nvSpPr>
          <p:spPr>
            <a:xfrm>
              <a:off x="1868557" y="5536096"/>
              <a:ext cx="96508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স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 এবং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সে সা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ায্য ক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রল এর মধ্যে করল শব্দ অতীত কাল । তাই </a:t>
              </a:r>
              <a:r>
                <a:rPr lang="ar-S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فِعْلٌ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A732D79-BF97-411C-B000-2F712A0A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" y="341678"/>
            <a:ext cx="4045226" cy="13542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r>
              <a:rPr lang="ar-SA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প্রকারভেদঃ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FD2CA-47B6-47CF-99AB-0BDBE0F8692C}"/>
              </a:ext>
            </a:extLst>
          </p:cNvPr>
          <p:cNvSpPr txBox="1"/>
          <p:nvPr/>
        </p:nvSpPr>
        <p:spPr>
          <a:xfrm>
            <a:off x="3783498" y="466727"/>
            <a:ext cx="7497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en-US" sz="4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</a:t>
            </a:r>
            <a:r>
              <a:rPr lang="as-IN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রঃ যথা………………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CF603E-6815-4869-9CB9-D33467B981D1}"/>
              </a:ext>
            </a:extLst>
          </p:cNvPr>
          <p:cNvGrpSpPr/>
          <p:nvPr/>
        </p:nvGrpSpPr>
        <p:grpSpPr>
          <a:xfrm>
            <a:off x="-20320" y="1464817"/>
            <a:ext cx="12192000" cy="5393183"/>
            <a:chOff x="-36224" y="1623631"/>
            <a:chExt cx="12192000" cy="539318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00933A9-EB0D-4612-A2B6-5288A4F7FD32}"/>
                </a:ext>
              </a:extLst>
            </p:cNvPr>
            <p:cNvGrpSpPr/>
            <p:nvPr/>
          </p:nvGrpSpPr>
          <p:grpSpPr>
            <a:xfrm>
              <a:off x="-36224" y="1623631"/>
              <a:ext cx="12192000" cy="5393183"/>
              <a:chOff x="3684884" y="4161862"/>
              <a:chExt cx="12192000" cy="5703901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099F5B5-FAFE-4F4C-9830-F4238A63503D}"/>
                  </a:ext>
                </a:extLst>
              </p:cNvPr>
              <p:cNvGrpSpPr/>
              <p:nvPr/>
            </p:nvGrpSpPr>
            <p:grpSpPr>
              <a:xfrm>
                <a:off x="3684884" y="4161862"/>
                <a:ext cx="12192000" cy="5703901"/>
                <a:chOff x="-44537" y="867716"/>
                <a:chExt cx="12192000" cy="5703902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F5F9E1B-51B0-4A06-848F-E792E8E76FF4}"/>
                    </a:ext>
                  </a:extLst>
                </p:cNvPr>
                <p:cNvSpPr/>
                <p:nvPr/>
              </p:nvSpPr>
              <p:spPr>
                <a:xfrm>
                  <a:off x="-44537" y="867716"/>
                  <a:ext cx="12192000" cy="5703902"/>
                </a:xfrm>
                <a:custGeom>
                  <a:avLst/>
                  <a:gdLst>
                    <a:gd name="connsiteX0" fmla="*/ 0 w 12192000"/>
                    <a:gd name="connsiteY0" fmla="*/ 477174 h 5703902"/>
                    <a:gd name="connsiteX1" fmla="*/ 1471388 w 12192000"/>
                    <a:gd name="connsiteY1" fmla="*/ 477174 h 5703902"/>
                    <a:gd name="connsiteX2" fmla="*/ 1415236 w 12192000"/>
                    <a:gd name="connsiteY2" fmla="*/ 580626 h 5703902"/>
                    <a:gd name="connsiteX3" fmla="*/ 1340528 w 12192000"/>
                    <a:gd name="connsiteY3" fmla="*/ 950669 h 5703902"/>
                    <a:gd name="connsiteX4" fmla="*/ 1340528 w 12192000"/>
                    <a:gd name="connsiteY4" fmla="*/ 1378257 h 5703902"/>
                    <a:gd name="connsiteX5" fmla="*/ 0 w 12192000"/>
                    <a:gd name="connsiteY5" fmla="*/ 1378257 h 5703902"/>
                    <a:gd name="connsiteX6" fmla="*/ 2291197 w 12192000"/>
                    <a:gd name="connsiteY6" fmla="*/ 0 h 5703902"/>
                    <a:gd name="connsiteX7" fmla="*/ 11241331 w 12192000"/>
                    <a:gd name="connsiteY7" fmla="*/ 0 h 5703902"/>
                    <a:gd name="connsiteX8" fmla="*/ 12192000 w 12192000"/>
                    <a:gd name="connsiteY8" fmla="*/ 950669 h 5703902"/>
                    <a:gd name="connsiteX9" fmla="*/ 12192000 w 12192000"/>
                    <a:gd name="connsiteY9" fmla="*/ 4753233 h 5703902"/>
                    <a:gd name="connsiteX10" fmla="*/ 11241331 w 12192000"/>
                    <a:gd name="connsiteY10" fmla="*/ 5703902 h 5703902"/>
                    <a:gd name="connsiteX11" fmla="*/ 2291197 w 12192000"/>
                    <a:gd name="connsiteY11" fmla="*/ 5703902 h 5703902"/>
                    <a:gd name="connsiteX12" fmla="*/ 1340528 w 12192000"/>
                    <a:gd name="connsiteY12" fmla="*/ 4753233 h 5703902"/>
                    <a:gd name="connsiteX13" fmla="*/ 1340528 w 12192000"/>
                    <a:gd name="connsiteY13" fmla="*/ 1378257 h 5703902"/>
                    <a:gd name="connsiteX14" fmla="*/ 2197224 w 12192000"/>
                    <a:gd name="connsiteY14" fmla="*/ 1378257 h 5703902"/>
                    <a:gd name="connsiteX15" fmla="*/ 2197224 w 12192000"/>
                    <a:gd name="connsiteY15" fmla="*/ 1828799 h 5703902"/>
                    <a:gd name="connsiteX16" fmla="*/ 3098307 w 12192000"/>
                    <a:gd name="connsiteY16" fmla="*/ 927716 h 5703902"/>
                    <a:gd name="connsiteX17" fmla="*/ 2197224 w 12192000"/>
                    <a:gd name="connsiteY17" fmla="*/ 26632 h 5703902"/>
                    <a:gd name="connsiteX18" fmla="*/ 2197224 w 12192000"/>
                    <a:gd name="connsiteY18" fmla="*/ 477174 h 5703902"/>
                    <a:gd name="connsiteX19" fmla="*/ 1471388 w 12192000"/>
                    <a:gd name="connsiteY19" fmla="*/ 477174 h 5703902"/>
                    <a:gd name="connsiteX20" fmla="*/ 1502887 w 12192000"/>
                    <a:gd name="connsiteY20" fmla="*/ 419141 h 5703902"/>
                    <a:gd name="connsiteX21" fmla="*/ 2291197 w 12192000"/>
                    <a:gd name="connsiteY21" fmla="*/ 0 h 570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192000" h="5703902">
                      <a:moveTo>
                        <a:pt x="0" y="477174"/>
                      </a:moveTo>
                      <a:lnTo>
                        <a:pt x="1471388" y="477174"/>
                      </a:lnTo>
                      <a:lnTo>
                        <a:pt x="1415236" y="580626"/>
                      </a:lnTo>
                      <a:cubicBezTo>
                        <a:pt x="1367130" y="694362"/>
                        <a:pt x="1340528" y="819409"/>
                        <a:pt x="1340528" y="950669"/>
                      </a:cubicBezTo>
                      <a:lnTo>
                        <a:pt x="1340528" y="1378257"/>
                      </a:lnTo>
                      <a:lnTo>
                        <a:pt x="0" y="1378257"/>
                      </a:lnTo>
                      <a:close/>
                      <a:moveTo>
                        <a:pt x="2291197" y="0"/>
                      </a:moveTo>
                      <a:lnTo>
                        <a:pt x="11241331" y="0"/>
                      </a:lnTo>
                      <a:cubicBezTo>
                        <a:pt x="11766371" y="0"/>
                        <a:pt x="12192000" y="425629"/>
                        <a:pt x="12192000" y="950669"/>
                      </a:cubicBezTo>
                      <a:lnTo>
                        <a:pt x="12192000" y="4753233"/>
                      </a:lnTo>
                      <a:cubicBezTo>
                        <a:pt x="12192000" y="5278273"/>
                        <a:pt x="11766371" y="5703902"/>
                        <a:pt x="11241331" y="5703902"/>
                      </a:cubicBezTo>
                      <a:lnTo>
                        <a:pt x="2291197" y="5703902"/>
                      </a:lnTo>
                      <a:cubicBezTo>
                        <a:pt x="1766157" y="5703902"/>
                        <a:pt x="1340528" y="5278273"/>
                        <a:pt x="1340528" y="4753233"/>
                      </a:cubicBezTo>
                      <a:lnTo>
                        <a:pt x="1340528" y="1378257"/>
                      </a:lnTo>
                      <a:lnTo>
                        <a:pt x="2197224" y="1378257"/>
                      </a:lnTo>
                      <a:lnTo>
                        <a:pt x="2197224" y="1828799"/>
                      </a:lnTo>
                      <a:lnTo>
                        <a:pt x="3098307" y="927716"/>
                      </a:lnTo>
                      <a:lnTo>
                        <a:pt x="2197224" y="26632"/>
                      </a:lnTo>
                      <a:lnTo>
                        <a:pt x="2197224" y="477174"/>
                      </a:lnTo>
                      <a:lnTo>
                        <a:pt x="1471388" y="477174"/>
                      </a:lnTo>
                      <a:lnTo>
                        <a:pt x="1502887" y="419141"/>
                      </a:lnTo>
                      <a:cubicBezTo>
                        <a:pt x="1673730" y="166261"/>
                        <a:pt x="1963047" y="0"/>
                        <a:pt x="2291197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90AE51C-AE76-4C7F-8A95-8E06BAAF3302}"/>
                    </a:ext>
                  </a:extLst>
                </p:cNvPr>
                <p:cNvSpPr txBox="1"/>
                <p:nvPr/>
              </p:nvSpPr>
              <p:spPr>
                <a:xfrm>
                  <a:off x="-8313" y="1338945"/>
                  <a:ext cx="1615736" cy="584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ar-SA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r>
                    <a:rPr lang="ar-SA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اِسْمٌ</a:t>
                  </a:r>
                  <a:r>
                    <a:rPr lang="ar-SA" sz="3200" dirty="0"/>
                    <a:t> </a:t>
                  </a:r>
                  <a:endParaRPr lang="en-US" sz="3200" dirty="0"/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B846EEE-EE72-4537-83A5-AA9E3A752E37}"/>
                  </a:ext>
                </a:extLst>
              </p:cNvPr>
              <p:cNvSpPr txBox="1"/>
              <p:nvPr/>
            </p:nvSpPr>
            <p:spPr>
              <a:xfrm>
                <a:off x="6832875" y="4900645"/>
                <a:ext cx="8703048" cy="296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r-S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اِسْمٌ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এমন শব্দকে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বলে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,যা নিজের অর্থ নিজে প্রকাশ করতে পারে এবং এর অর্থ কোনো কালের সাথে সম্পর্ক রাখেনা ।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ar-SA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ar-SA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যেমন=</a:t>
                </a:r>
                <a:r>
                  <a:rPr lang="ar-S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بِلَالٌ –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ar-S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رَاشِدٌ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4D169E-B087-470B-8333-85B9499CCF12}"/>
                </a:ext>
              </a:extLst>
            </p:cNvPr>
            <p:cNvSpPr txBox="1"/>
            <p:nvPr/>
          </p:nvSpPr>
          <p:spPr>
            <a:xfrm>
              <a:off x="2474844" y="5247861"/>
              <a:ext cx="93328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এখা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 বেলাল এবং রাশেদ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কালের সা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র্ক নাই ।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তাই বেলাল এবং রাশেদ   </a:t>
              </a:r>
              <a:r>
                <a:rPr lang="ar-S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اِسْمٌ</a:t>
              </a:r>
              <a:r>
                <a:rPr lang="ar-SA" sz="3200" dirty="0"/>
                <a:t> </a:t>
              </a:r>
              <a:r>
                <a:rPr lang="bn-IN" sz="3200" dirty="0"/>
                <a:t> 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506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1.00664 0.00371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2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1.01172 -0.6449 " pathEditMode="relative" rAng="0" ptsTypes="AA">
                                      <p:cBhvr>
                                        <p:cTn id="40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86" y="-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0.00221 0.80533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7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1264</TotalTime>
  <Words>559</Words>
  <Application>Microsoft Office PowerPoint</Application>
  <PresentationFormat>Widescreen</PresentationFormat>
  <Paragraphs>94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Century Gothic</vt:lpstr>
      <vt:lpstr>Garamond</vt:lpstr>
      <vt:lpstr>NikoshBAN</vt:lpstr>
      <vt:lpstr>Times New Roman</vt:lpstr>
      <vt:lpstr>Trebuchet MS</vt:lpstr>
      <vt:lpstr>Wingdings</vt:lpstr>
      <vt:lpstr>Wingdings 3</vt:lpstr>
      <vt:lpstr>Berlin</vt:lpstr>
      <vt:lpstr>Slice</vt:lpstr>
      <vt:lpstr>Ion</vt:lpstr>
      <vt:lpstr>Office Theme</vt:lpstr>
      <vt:lpstr>1_Organic</vt:lpstr>
      <vt:lpstr>1_Savon</vt:lpstr>
      <vt:lpstr>Wisp</vt:lpstr>
      <vt:lpstr>1_Ion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اَلْكَلِمَةُ এর প্রকারভেদঃ                            </vt:lpstr>
      <vt:lpstr>PowerPoint Presentation</vt:lpstr>
      <vt:lpstr>اَلْكَلِمَةُ এর প্রকারগুলো লিখ ।             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ASADULLAH</dc:creator>
  <cp:lastModifiedBy>DELL</cp:lastModifiedBy>
  <cp:revision>277</cp:revision>
  <dcterms:created xsi:type="dcterms:W3CDTF">2020-03-17T01:31:05Z</dcterms:created>
  <dcterms:modified xsi:type="dcterms:W3CDTF">2020-09-02T06:05:24Z</dcterms:modified>
</cp:coreProperties>
</file>