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1" r:id="rId2"/>
    <p:sldId id="282" r:id="rId3"/>
    <p:sldId id="283" r:id="rId4"/>
    <p:sldId id="303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497B0-DFC7-45F8-9810-34EF35764E7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E57E0-983E-489D-AFB0-DC7EB12C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4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sz="3600" b="1" baseline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স্লাইডটি দেখে স্যার/ম্যাডামরা শিক্ষার্থীদের প্রশ্ন করে পূর্বজ্ঞান যাচাইয়ের জন্য । এই স্লাইডটি আপনার বর্ণনার উপর নির্ভর করবে কত সময় দেয়া যাবে ।  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80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3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প্রয়োজনে আরও পাঠ্য বয়ের সাহায্য নিতে পারেন । সময় নির্ধারণ করে নিতে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9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স্লাইডটিতেও </a:t>
            </a:r>
            <a:r>
              <a:rPr lang="bn-BD" sz="1200" b="1" baseline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আরও উদাহরণ দিয়ে বুঝাতে পারেন । মোঃ জমির উদ্দিন </a:t>
            </a:r>
            <a:r>
              <a:rPr lang="bn-BD" sz="1200" b="0" baseline="0" dirty="0" smtClean="0">
                <a:solidFill>
                  <a:schemeClr val="tx1"/>
                </a:solidFill>
                <a:latin typeface="+mn-lt"/>
                <a:cs typeface="+mn-cs"/>
              </a:rPr>
              <a:t>।</a:t>
            </a:r>
            <a:endParaRPr lang="en-US" sz="1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01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7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দুই পাশে শব্দগুলোর সাথে যে কারকের সঙ্গার ইঙ্গিত বহন করছে তা প্রশ্ন করে জেনে নিন এবং সময় নির্ধারণ করুন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14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 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সাথে উল্ল্লেখিত কারকের  সঙ্গার সম্পর্ক রয়েছে তা জানার চেষ্টা করুন । প্রয়োজনে আরও উদাহরণ সেট করতে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14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 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সাথে উল্লেখিত কারকের  সঙ্গার সম্পর্ক রয়েছে তা জানার চেষ্টা করুন প্রয়োজনে আরও সেট করতে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79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উক্ত কারকের সংজ্ঞা</a:t>
            </a:r>
            <a:r>
              <a:rPr lang="bn-BD" baseline="0" dirty="0" smtClean="0"/>
              <a:t> ও উদাহরণ ছবিতে অন্তর্নিহিত সম্পর্ক রয়েছে তা জানার চেষ্টা করুন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27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8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sz="20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পাঠ্য বইয়ের আরও সাহায্য নিতে পারেন  । </a:t>
            </a:r>
            <a:endParaRPr lang="en-US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9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প্রয়োজনে পাঠ্য বয়ের আরও সাহায্য নিতে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13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পাঠ্য বইয়ের আরও সাহায্য নিতে পারেন । 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8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7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2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3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2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8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A5192-FF8A-48AF-8A22-EE00811CC220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B90B-4EF1-49BC-B57D-E663617C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5910" y="633046"/>
            <a:ext cx="11081983" cy="521911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ফুলেলও শুভেচ্ছা</a:t>
            </a:r>
            <a:endParaRPr lang="en-US" sz="6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9042" y="2403896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771" y="2362953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5" name="Group 4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6" name="Rectangle 5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194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7365" y="287278"/>
            <a:ext cx="5433315" cy="132343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4487" y="5714045"/>
            <a:ext cx="7076128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কারক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প্রকার ও কী কী লিখ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9" y="1790584"/>
            <a:ext cx="4917800" cy="383469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13" y="1805107"/>
            <a:ext cx="5251067" cy="382016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9" name="Group 8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0" name="Rectangle 9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2876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1984" y="374631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কর্তৃকারক কাকে বলে?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" y="1965042"/>
            <a:ext cx="5265175" cy="388835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29" y="1965043"/>
            <a:ext cx="5130605" cy="3876725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89933" y="5916918"/>
            <a:ext cx="528175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ধান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কাটে-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কর্তায়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7058" y="5906982"/>
            <a:ext cx="537943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মাসুম</a:t>
            </a:r>
            <a:r>
              <a:rPr lang="bn-BD" sz="36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পড়ে-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কর্তায়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949" y="277158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 যে বা যাহা ক্রিয়া সম্পূর্ণ করে তাকে কর্তৃকারক বলে।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887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545" y="1944296"/>
            <a:ext cx="5058912" cy="3938775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59309" y="5961268"/>
            <a:ext cx="582914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সমিতিতে</a:t>
            </a:r>
            <a:r>
              <a:rPr lang="bn-BD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 দাও-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৭মী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6743" y="5947620"/>
            <a:ext cx="540469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গুরুজনে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 নতি-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</a:t>
            </a:r>
            <a:r>
              <a:rPr lang="bn-BD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74" y="1944296"/>
            <a:ext cx="4984955" cy="395797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9" name="Rectangle 18"/>
          <p:cNvSpPr/>
          <p:nvPr/>
        </p:nvSpPr>
        <p:spPr>
          <a:xfrm>
            <a:off x="1681984" y="374636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কর্মকারক কাকে 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1949" y="277164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যাহাকে আশ্রয় করিয়া ক্রিয়া সম্পূর্ণ করে তাকে কর্মকারক বলে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986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" y="1940589"/>
            <a:ext cx="5191434" cy="3829655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16" y="1940324"/>
            <a:ext cx="5265174" cy="3816272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39217" y="5792952"/>
            <a:ext cx="568407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বাড়িটি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৬ষ্টি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3098" y="5811147"/>
            <a:ext cx="5722373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খাটটি </a:t>
            </a:r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তৈরি-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৩য়া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81984" y="241901"/>
            <a:ext cx="8715628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করণ কারক </a:t>
            </a:r>
            <a:r>
              <a:rPr lang="bn-BD" sz="5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949" y="279364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যাহা দ্বারা ক্রিয়া সম্পূর্ণ করে তাকে করণ কারক বলে ।   </a:t>
            </a:r>
            <a:endParaRPr lang="en-US" sz="4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028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2680" y="343703"/>
            <a:ext cx="45720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8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916" y="5297165"/>
            <a:ext cx="10559844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কর্তৃ,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ও করণ কারকের ২টি করে উদাহরণ দাও 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8" y="2050025"/>
            <a:ext cx="3170906" cy="294967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776" y="2050027"/>
            <a:ext cx="3472816" cy="2949676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47" y="2050026"/>
            <a:ext cx="3300141" cy="2949676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5" name="Group 14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6" name="Rectangle 15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849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42" y="1955338"/>
            <a:ext cx="5130013" cy="4003585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960993" y="6004668"/>
            <a:ext cx="621744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গরীবদের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অন্ন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দাও-</a:t>
            </a:r>
            <a:r>
              <a:rPr lang="bn-BD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১মা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0219" y="5980274"/>
            <a:ext cx="57545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পাত্রে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দান-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9" y="2018205"/>
            <a:ext cx="4999704" cy="3962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7" name="Rectangle 16"/>
          <p:cNvSpPr/>
          <p:nvPr/>
        </p:nvSpPr>
        <p:spPr>
          <a:xfrm>
            <a:off x="1681984" y="315637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(ঘ) সম্প্রদান কারক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278261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 কারকঃ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বিনামূল্যে বা শর্ত ত্যাগ করে কাউকে কোন কিছু দেওয়াকে সম্প্রদান কারক বলে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497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2" y="1975890"/>
            <a:ext cx="4984953" cy="3941494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93" y="1961138"/>
            <a:ext cx="5102941" cy="3941499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48927" y="5938336"/>
            <a:ext cx="508973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2123" y="5908845"/>
            <a:ext cx="583456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0475" y="345134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(ঙ) অপাদান কারক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293004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(ঙ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 কারকঃ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যাহা হইতে উৎপন্ন,গৃহীত,ভীত, পতিত ও রক্ষিত হয় তাকে অপাদান কারক বলে ।   </a:t>
            </a:r>
            <a:endParaRPr lang="en-US" sz="4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891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74" y="2057343"/>
            <a:ext cx="4936116" cy="371848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75" y="2057074"/>
            <a:ext cx="5134637" cy="370417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434890" y="5789467"/>
            <a:ext cx="531957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</a:t>
            </a:r>
            <a:r>
              <a:rPr lang="bn-BD" sz="32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541" y="5805493"/>
            <a:ext cx="569313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নিশীতে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বাঁশি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81984" y="359884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(চ) অধিকরণ কারক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294114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(চ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 স্থান, কাল, আঁধার ও বিষয়কে অধিকরণ কারক বলে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86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0" y="265759"/>
            <a:ext cx="38100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দলীয় কাজ</a:t>
            </a:r>
            <a:endParaRPr lang="en-US" sz="8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232" y="4436531"/>
            <a:ext cx="11221329" cy="21236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১।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কাকে বলে? ২টি করে উদাহরণ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 কারক কাকে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বলে?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করে উদাহরণ দাও 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অধিকরণ কারকের সংজ্ঞাসহ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করে উদাহরণ দাও ।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1782138"/>
            <a:ext cx="3235569" cy="2443333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930" y="1750906"/>
            <a:ext cx="3137094" cy="2488634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871" y="1736839"/>
            <a:ext cx="3167218" cy="2488633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16" name="Group 15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7" name="Rectangle 16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9668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6" y="1955691"/>
            <a:ext cx="3728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অপাদানে ৭মী বিভক্তি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819319" y="1951631"/>
            <a:ext cx="29041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করণে ৭মী বিভক্তি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695173" y="2593723"/>
            <a:ext cx="3720892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(গ)  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৭মী বিচভক্তি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4698067" y="340929"/>
            <a:ext cx="2328438" cy="508723"/>
          </a:xfrm>
          <a:prstGeom prst="plus">
            <a:avLst>
              <a:gd name="adj" fmla="val 0"/>
            </a:avLst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5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826615" y="2639889"/>
            <a:ext cx="292418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 ৭মী 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7" y="5275085"/>
            <a:ext cx="3010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কর্মে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বভক্তি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740107" y="5891256"/>
            <a:ext cx="300880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করণে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7" y="5957015"/>
            <a:ext cx="3010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অপাদানে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740107" y="5275085"/>
            <a:ext cx="300880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সম্প্রদানে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22009" r="5249" b="41073"/>
          <a:stretch/>
        </p:blipFill>
        <p:spPr>
          <a:xfrm>
            <a:off x="8324422" y="364353"/>
            <a:ext cx="3180740" cy="831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9986" r="4878" b="29301"/>
          <a:stretch/>
        </p:blipFill>
        <p:spPr>
          <a:xfrm>
            <a:off x="8144339" y="306370"/>
            <a:ext cx="3349813" cy="8887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1626813" y="859806"/>
            <a:ext cx="754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অপশন গুলোতে একে একে টিক চিহ্ন দিলে সঠিক উত্তর জানা যাবে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4221" y="1381947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নিশীতে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বাঁশি বাজে কোন কারকে কোন বিভক্তি?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5560" y="4556080"/>
            <a:ext cx="8055243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বাড়িটি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ইটের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তৈরি 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1515" y="3236910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বর্ষাকালে 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সাপের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ভয় কোন কারকে কোন বিভক্তি 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695560" y="3885282"/>
            <a:ext cx="23908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অপাদানে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4153468" y="3885282"/>
            <a:ext cx="2120726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অপাদানে-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54791" y="3899980"/>
            <a:ext cx="175861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কর্তায়-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nt-Up Arrow 19"/>
          <p:cNvSpPr/>
          <p:nvPr/>
        </p:nvSpPr>
        <p:spPr>
          <a:xfrm rot="2100882">
            <a:off x="1848032" y="3692280"/>
            <a:ext cx="533344" cy="72538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2100882">
            <a:off x="6848941" y="5687716"/>
            <a:ext cx="509206" cy="794651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2100882">
            <a:off x="2016614" y="2442336"/>
            <a:ext cx="440057" cy="727717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183743" y="3884953"/>
            <a:ext cx="156516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কর্মে-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28" name="Rectangle 27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088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41491" y="1446660"/>
            <a:ext cx="313900" cy="4626591"/>
            <a:chOff x="5798948" y="1583139"/>
            <a:chExt cx="268361" cy="326181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5934543" y="1583139"/>
              <a:ext cx="0" cy="326181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H="1">
              <a:off x="6042330" y="1965277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5798948" y="1953901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504395" y="351913"/>
            <a:ext cx="3357789" cy="89059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/>
        </p:nvSpPr>
        <p:spPr>
          <a:xfrm>
            <a:off x="939595" y="1484296"/>
            <a:ext cx="4909624" cy="51029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জমির উদ্দিন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(আইসিটি)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হামকুড়িয়া দাখিল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০১৭১৮-৯৪৮৯২২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Email</a:t>
            </a:r>
            <a:r>
              <a:rPr lang="en-US" b="1" dirty="0">
                <a:solidFill>
                  <a:srgbClr val="0070C0"/>
                </a:solidFill>
              </a:rPr>
              <a:t>: jamirtarash@gmail.com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35" y="802801"/>
            <a:ext cx="2634807" cy="27046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167033" y="4051643"/>
            <a:ext cx="39680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বাংলা-২য় পত্র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০২/০৯/২০২০ খ্রিঃ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632" y="884689"/>
            <a:ext cx="2235201" cy="289261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6" name="Rectangle 15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196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2" y="1955691"/>
            <a:ext cx="3657980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সম্প্রদানে-১মা 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12879" y="1951631"/>
            <a:ext cx="312654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কর্মে-১মা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751439" y="2593723"/>
            <a:ext cx="365055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 কারকে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4754333" y="340929"/>
            <a:ext cx="2328438" cy="508723"/>
          </a:xfrm>
          <a:prstGeom prst="plus">
            <a:avLst>
              <a:gd name="adj" fmla="val 0"/>
            </a:avLst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5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20174" y="2597685"/>
            <a:ext cx="3119245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অপাদানে-১মা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3" y="5275085"/>
            <a:ext cx="323594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374346" y="5933460"/>
            <a:ext cx="33182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4" y="5957015"/>
            <a:ext cx="3235947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TextBox 9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74346" y="5275085"/>
            <a:ext cx="33182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22009" r="5249" b="41073"/>
          <a:stretch/>
        </p:blipFill>
        <p:spPr>
          <a:xfrm>
            <a:off x="8380688" y="364353"/>
            <a:ext cx="3180740" cy="831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9986" r="4878" b="29301"/>
          <a:stretch/>
        </p:blipFill>
        <p:spPr>
          <a:xfrm>
            <a:off x="8200605" y="306370"/>
            <a:ext cx="3349813" cy="8887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1683079" y="859806"/>
            <a:ext cx="754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অপশন গুলোতে একে একে টিক চিহ্ন দিলে সঠিক উত্তর জানা যাবে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2691" y="1353811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 পড়ে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 কারকে কোন বিভক্তি 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1826" y="4556080"/>
            <a:ext cx="8055243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পাত্রে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 কোন কারকে কোন বিভক্তি?</a:t>
            </a:r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47781" y="3236910"/>
            <a:ext cx="8059288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গুরুজনে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1905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 নতি......</a:t>
            </a:r>
            <a:endParaRPr lang="en-US" sz="3200" dirty="0">
              <a:ln w="1905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751826" y="3885282"/>
            <a:ext cx="215309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কর্মে-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৭মী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3990244" y="3885282"/>
            <a:ext cx="1858107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করণে-৭মী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5960896" y="3899980"/>
            <a:ext cx="205907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অপাদানে-৭মী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nt-Up Arrow 19"/>
          <p:cNvSpPr/>
          <p:nvPr/>
        </p:nvSpPr>
        <p:spPr>
          <a:xfrm rot="2100882">
            <a:off x="1904298" y="3692280"/>
            <a:ext cx="533344" cy="72538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2100882">
            <a:off x="6511318" y="5715852"/>
            <a:ext cx="509206" cy="794651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2100882">
            <a:off x="1988472" y="2428268"/>
            <a:ext cx="440057" cy="727717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094655" y="3884953"/>
            <a:ext cx="1783665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কর্তায় 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31" name="Rectangle 30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660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61780" y="2331251"/>
            <a:ext cx="4964618" cy="4180609"/>
            <a:chOff x="652154" y="787835"/>
            <a:chExt cx="6317851" cy="5812123"/>
          </a:xfrm>
        </p:grpSpPr>
        <p:pic>
          <p:nvPicPr>
            <p:cNvPr id="5" name="Picture 4" descr="C:\Documents and Settings\user\Desktop\MMM\MMMs\MMM-6\MMM-6.1_Collections\Clip art\clipart\ELF3C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78056" y="852946"/>
              <a:ext cx="4891949" cy="3645714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 rot="18703031">
              <a:off x="-522534" y="1962523"/>
              <a:ext cx="5812123" cy="346274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buFont typeface="Wingdings" pitchFamily="2" charset="2"/>
                <a:buChar char="ü"/>
              </a:pP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প্রত্যেক প্রকার কারকের </a:t>
              </a:r>
              <a:r>
                <a:rPr lang="bn-BD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৫টি </a:t>
              </a: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 উদাহরণ </a:t>
              </a:r>
              <a:r>
                <a:rPr lang="bn-BD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 থেকে লিখে </a:t>
              </a: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আনবে ।</a:t>
              </a:r>
              <a:endPara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371810" y="432890"/>
            <a:ext cx="34483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</a:t>
            </a:r>
            <a:r>
              <a:rPr lang="bn-BD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কাজ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3498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0.53138 0.0076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627798" y="491319"/>
            <a:ext cx="10959152" cy="547275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15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</a:t>
            </a:r>
            <a:r>
              <a:rPr lang="bn-BD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0612" y="2417544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020" y="2322009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8" name="Group 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9" name="Rectangle 8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32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1006" y="276296"/>
            <a:ext cx="9712142" cy="9233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দেখে তোমরা </a:t>
            </a:r>
            <a:r>
              <a:rPr lang="bn-BD" sz="5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বুঝতে </a:t>
            </a:r>
            <a:r>
              <a:rPr lang="bn-BD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পারছো ? </a:t>
            </a:r>
            <a:endParaRPr lang="en-US" sz="5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5" y="1269235"/>
            <a:ext cx="3221868" cy="22902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84" y="1269237"/>
            <a:ext cx="3113821" cy="2290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5" y="3981690"/>
            <a:ext cx="3162875" cy="2418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15" y="1269236"/>
            <a:ext cx="3176415" cy="2290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16" y="3962747"/>
            <a:ext cx="3176416" cy="2437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85" y="3981690"/>
            <a:ext cx="3113821" cy="2437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6" name="Rectangle 15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530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39988" y="228169"/>
            <a:ext cx="33164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9600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43" y="1797272"/>
            <a:ext cx="5113459" cy="3811958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49" y="1797272"/>
            <a:ext cx="5112626" cy="3811957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8" name="Group 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9" name="Rectangle 8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667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474" y="422135"/>
            <a:ext cx="4724400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8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</a:t>
            </a:r>
            <a:endParaRPr lang="en-US" sz="8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3717" y="2424867"/>
            <a:ext cx="10840064" cy="30469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.........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কারক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 বলতে পারবে;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কারক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কত প্রকার ও কী কী তা </a:t>
            </a:r>
            <a:r>
              <a:rPr lang="bn-BD" sz="480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480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</a:p>
          <a:p>
            <a:r>
              <a:rPr lang="bn-BD" sz="480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 কারকের গুরুত্ব ব্যাখ্যা করতে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9" name="Rectangle 8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8014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2122" y="304656"/>
            <a:ext cx="5260295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কারকের সংজ্ঞা </a:t>
            </a:r>
            <a:endParaRPr lang="en-US" sz="8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8645" y="5530334"/>
            <a:ext cx="1053034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 করে দেখ একে অপরের সাথে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ঘনিষ্ঠ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 রয়েছে ।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8056" y="5365466"/>
            <a:ext cx="10169464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বলা যায় যে, ক্রিয়া পদের সহিত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 যে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 তাকে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বলে।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46786" y="1725561"/>
            <a:ext cx="8436085" cy="3451123"/>
            <a:chOff x="1932038" y="1428152"/>
            <a:chExt cx="8436085" cy="3109496"/>
          </a:xfrm>
        </p:grpSpPr>
        <p:sp>
          <p:nvSpPr>
            <p:cNvPr id="4" name="TextBox 3"/>
            <p:cNvSpPr txBox="1"/>
            <p:nvPr/>
          </p:nvSpPr>
          <p:spPr>
            <a:xfrm>
              <a:off x="1932038" y="2832669"/>
              <a:ext cx="1886069" cy="998315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</a:t>
              </a:r>
              <a:endPara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32841" y="2832668"/>
              <a:ext cx="2035282" cy="1107996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মেয়ে</a:t>
              </a:r>
              <a:endPara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9431" y="1428152"/>
              <a:ext cx="4520821" cy="310949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516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3771" y="239025"/>
            <a:ext cx="66415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ছয় প্রকার যথা-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3" y="2035051"/>
            <a:ext cx="4955458" cy="376318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135605" y="5885626"/>
            <a:ext cx="3805104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 পড়ে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06" y="2035051"/>
            <a:ext cx="5220927" cy="375276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363652" y="5847593"/>
            <a:ext cx="5200163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গুরুজনে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 নতি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1857059" y="1165124"/>
            <a:ext cx="2346235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7584349" y="1199539"/>
            <a:ext cx="2346235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3761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5 L 0.00247 0.15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5 L 0.00247 0.15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2103" y="5336155"/>
            <a:ext cx="4822506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কাঠের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খাট 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3983" y="5297959"/>
            <a:ext cx="3948138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দ্বীনে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 করো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45" y="1887789"/>
            <a:ext cx="4971030" cy="336779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27" y="1902537"/>
            <a:ext cx="5080604" cy="336779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0" name="Down Arrow 19"/>
          <p:cNvSpPr/>
          <p:nvPr/>
        </p:nvSpPr>
        <p:spPr>
          <a:xfrm>
            <a:off x="1886558" y="707922"/>
            <a:ext cx="2596954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7649026" y="698091"/>
            <a:ext cx="2606028" cy="1563733"/>
          </a:xfrm>
          <a:prstGeom prst="downArrow">
            <a:avLst>
              <a:gd name="adj1" fmla="val 50000"/>
              <a:gd name="adj2" fmla="val 54716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499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-0.09444 L 0.00248 0.15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705" y="5826891"/>
            <a:ext cx="3232513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03" y="2064773"/>
            <a:ext cx="5129819" cy="3689479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6710519" y="5829159"/>
            <a:ext cx="4665275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মাছ ধরছে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4" y="2064774"/>
            <a:ext cx="5014451" cy="368947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1" name="Down Arrow 10"/>
          <p:cNvSpPr/>
          <p:nvPr/>
        </p:nvSpPr>
        <p:spPr>
          <a:xfrm>
            <a:off x="1547348" y="707922"/>
            <a:ext cx="2965660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531042" y="698091"/>
            <a:ext cx="2896071" cy="1563733"/>
          </a:xfrm>
          <a:prstGeom prst="downArrow">
            <a:avLst>
              <a:gd name="adj1" fmla="val 50000"/>
              <a:gd name="adj2" fmla="val 54716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7" name="Rectangle 16"/>
            <p:cNvSpPr/>
            <p:nvPr/>
          </p:nvSpPr>
          <p:spPr>
            <a:xfrm>
              <a:off x="718327" y="216596"/>
              <a:ext cx="10711215" cy="6417985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3879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11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890</Words>
  <Application>Microsoft Office PowerPoint</Application>
  <PresentationFormat>Widescreen</PresentationFormat>
  <Paragraphs>142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123</cp:revision>
  <dcterms:created xsi:type="dcterms:W3CDTF">2020-04-26T12:02:52Z</dcterms:created>
  <dcterms:modified xsi:type="dcterms:W3CDTF">2020-09-02T02:23:21Z</dcterms:modified>
</cp:coreProperties>
</file>