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98" r:id="rId2"/>
    <p:sldId id="261" r:id="rId3"/>
    <p:sldId id="289" r:id="rId4"/>
    <p:sldId id="290" r:id="rId5"/>
    <p:sldId id="282" r:id="rId6"/>
    <p:sldId id="281" r:id="rId7"/>
    <p:sldId id="312" r:id="rId8"/>
    <p:sldId id="292" r:id="rId9"/>
    <p:sldId id="308" r:id="rId10"/>
    <p:sldId id="283" r:id="rId11"/>
    <p:sldId id="295" r:id="rId12"/>
    <p:sldId id="307" r:id="rId13"/>
    <p:sldId id="310" r:id="rId14"/>
    <p:sldId id="311" r:id="rId15"/>
    <p:sldId id="294" r:id="rId16"/>
    <p:sldId id="305" r:id="rId17"/>
    <p:sldId id="304" r:id="rId18"/>
    <p:sldId id="30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8" autoAdjust="0"/>
    <p:restoredTop sz="88049" autoAdjust="0"/>
  </p:normalViewPr>
  <p:slideViewPr>
    <p:cSldViewPr>
      <p:cViewPr varScale="1">
        <p:scale>
          <a:sx n="65" d="100"/>
          <a:sy n="65" d="100"/>
        </p:scale>
        <p:origin x="1650" y="78"/>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3024"/>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a:blipFill rotWithShape="0">
          <a:blip xmlns:r="http://schemas.openxmlformats.org/officeDocument/2006/relationships" r:embed="rId1"/>
          <a:stretch>
            <a:fillRect/>
          </a:stretch>
        </a:blipFill>
      </dgm:spPr>
      <dgm:t>
        <a:bodyPr/>
        <a:lstStyle/>
        <a:p>
          <a:endParaRPr lang="en-US" sz="3400" dirty="0">
            <a:latin typeface="NikoshBAN" pitchFamily="2" charset="0"/>
            <a:cs typeface="NikoshBAN" pitchFamily="2" charset="0"/>
          </a:endParaRPr>
        </a:p>
      </dgm:t>
    </dgm:pt>
    <dgm:pt modelId="{BB568D76-3363-43D3-B00C-3359A643216C}" type="parTrans" cxnId="{F40F9561-0D4C-44CF-91EF-A92B1DBDE44B}">
      <dgm:prSet/>
      <dgm:spPr/>
      <dgm:t>
        <a:bodyPr/>
        <a:lstStyle/>
        <a:p>
          <a:endParaRPr lang="en-US" sz="3400">
            <a:latin typeface="NikoshBAN" pitchFamily="2" charset="0"/>
            <a:cs typeface="NikoshBAN" pitchFamily="2" charset="0"/>
          </a:endParaRPr>
        </a:p>
      </dgm:t>
    </dgm:pt>
    <dgm:pt modelId="{CF9FB981-E6ED-4440-AC98-4E4E2ABA2C55}" type="sibTrans" cxnId="{F40F9561-0D4C-44CF-91EF-A92B1DBDE44B}">
      <dgm:prSet/>
      <dgm:spPr/>
      <dgm:t>
        <a:bodyPr/>
        <a:lstStyle/>
        <a:p>
          <a:endParaRPr lang="en-US" sz="3400">
            <a:latin typeface="NikoshBAN" pitchFamily="2" charset="0"/>
            <a:cs typeface="NikoshBAN" pitchFamily="2" charset="0"/>
          </a:endParaRPr>
        </a:p>
      </dgm:t>
    </dgm:pt>
    <dgm:pt modelId="{AA046201-5C4D-445E-BF0B-5C6D2B0A1945}">
      <dgm:prSet phldrT="[Text]" custT="1"/>
      <dgm:spPr>
        <a:blipFill rotWithShape="0">
          <a:blip xmlns:r="http://schemas.openxmlformats.org/officeDocument/2006/relationships" r:embed="rId2"/>
          <a:stretch>
            <a:fillRect/>
          </a:stretch>
        </a:blipFill>
      </dgm:spPr>
      <dgm:t>
        <a:bodyPr/>
        <a:lstStyle/>
        <a:p>
          <a:endParaRPr lang="en-US" sz="3400" dirty="0">
            <a:latin typeface="NikoshBAN" pitchFamily="2" charset="0"/>
            <a:cs typeface="NikoshBAN" pitchFamily="2" charset="0"/>
          </a:endParaRPr>
        </a:p>
      </dgm:t>
    </dgm:pt>
    <dgm:pt modelId="{FE92FC33-5E0F-4302-9E80-A69E8ACDDE56}" type="parTrans" cxnId="{B8AF1086-D7BE-446F-9133-738B599E9A7D}">
      <dgm:prSet/>
      <dgm:spPr/>
      <dgm:t>
        <a:bodyPr/>
        <a:lstStyle/>
        <a:p>
          <a:endParaRPr lang="en-US" sz="3400">
            <a:latin typeface="NikoshBAN" pitchFamily="2" charset="0"/>
            <a:cs typeface="NikoshBAN" pitchFamily="2" charset="0"/>
          </a:endParaRPr>
        </a:p>
      </dgm:t>
    </dgm:pt>
    <dgm:pt modelId="{40767EFF-7D52-4469-ACEE-7D28E67337E2}" type="sibTrans" cxnId="{B8AF1086-D7BE-446F-9133-738B599E9A7D}">
      <dgm:prSet/>
      <dgm:spPr/>
      <dgm:t>
        <a:bodyPr/>
        <a:lstStyle/>
        <a:p>
          <a:endParaRPr lang="en-US" sz="3400">
            <a:latin typeface="NikoshBAN" pitchFamily="2" charset="0"/>
            <a:cs typeface="NikoshBAN" pitchFamily="2" charset="0"/>
          </a:endParaRPr>
        </a:p>
      </dgm:t>
    </dgm:pt>
    <dgm:pt modelId="{C59269D0-92A5-481C-BA64-727AFB0DD545}">
      <dgm:prSet phldrT="[Text]" custT="1"/>
      <dgm:spPr/>
      <dgm:t>
        <a:bodyPr/>
        <a:lstStyle/>
        <a:p>
          <a:r>
            <a:rPr lang="bn-BD" sz="3400" dirty="0" smtClean="0">
              <a:effectLst>
                <a:outerShdw blurRad="38100" dist="38100" dir="2700000" algn="tl">
                  <a:srgbClr val="000000">
                    <a:alpha val="43137"/>
                  </a:srgbClr>
                </a:outerShdw>
              </a:effectLst>
              <a:latin typeface="NikoshBAN" pitchFamily="2" charset="0"/>
              <a:cs typeface="NikoshBAN" pitchFamily="2" charset="0"/>
            </a:rPr>
            <a:t>জাদুঘরে সংরক্ষিত প্রত্ন সম্পদের তালিকা তৈরি করতে পারবে।</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312CC84D-092F-422A-AA24-A4619DBBB7BE}" type="parTrans" cxnId="{9071FB3B-D26B-4384-BD1A-80C12C62D02C}">
      <dgm:prSet/>
      <dgm:spPr/>
      <dgm:t>
        <a:bodyPr/>
        <a:lstStyle/>
        <a:p>
          <a:endParaRPr lang="en-US" sz="3400">
            <a:latin typeface="NikoshBAN" pitchFamily="2" charset="0"/>
            <a:cs typeface="NikoshBAN" pitchFamily="2" charset="0"/>
          </a:endParaRPr>
        </a:p>
      </dgm:t>
    </dgm:pt>
    <dgm:pt modelId="{266DE8E8-1339-41C4-B9A7-6148496C7FA9}" type="sibTrans" cxnId="{9071FB3B-D26B-4384-BD1A-80C12C62D02C}">
      <dgm:prSet/>
      <dgm:spPr/>
      <dgm:t>
        <a:bodyPr/>
        <a:lstStyle/>
        <a:p>
          <a:endParaRPr lang="en-US" sz="3400">
            <a:latin typeface="NikoshBAN" pitchFamily="2" charset="0"/>
            <a:cs typeface="NikoshBAN" pitchFamily="2" charset="0"/>
          </a:endParaRPr>
        </a:p>
      </dgm:t>
    </dgm:pt>
    <dgm:pt modelId="{D1776C8F-2B10-4075-8DF7-7F65AB725ED5}">
      <dgm:prSet phldrT="[Text]" custT="1"/>
      <dgm:spPr>
        <a:blipFill rotWithShape="0">
          <a:blip xmlns:r="http://schemas.openxmlformats.org/officeDocument/2006/relationships" r:embed="rId3"/>
          <a:stretch>
            <a:fillRect/>
          </a:stretch>
        </a:blipFill>
      </dgm:spPr>
      <dgm:t>
        <a:bodyPr/>
        <a:lstStyle/>
        <a:p>
          <a:endParaRPr lang="en-US" sz="3400" dirty="0">
            <a:latin typeface="NikoshBAN" pitchFamily="2" charset="0"/>
            <a:cs typeface="NikoshBAN" pitchFamily="2" charset="0"/>
          </a:endParaRPr>
        </a:p>
      </dgm:t>
    </dgm:pt>
    <dgm:pt modelId="{7291E740-3E17-41B3-99D3-1D67AE37CC3F}" type="parTrans" cxnId="{7077B78D-FCDC-4519-8416-DC357ACD5043}">
      <dgm:prSet/>
      <dgm:spPr/>
      <dgm:t>
        <a:bodyPr/>
        <a:lstStyle/>
        <a:p>
          <a:endParaRPr lang="en-US" sz="3400">
            <a:latin typeface="NikoshBAN" pitchFamily="2" charset="0"/>
            <a:cs typeface="NikoshBAN" pitchFamily="2" charset="0"/>
          </a:endParaRPr>
        </a:p>
      </dgm:t>
    </dgm:pt>
    <dgm:pt modelId="{88B75C29-8054-417D-BCE3-878A55118F6D}" type="sibTrans" cxnId="{7077B78D-FCDC-4519-8416-DC357ACD5043}">
      <dgm:prSet/>
      <dgm:spPr/>
      <dgm:t>
        <a:bodyPr/>
        <a:lstStyle/>
        <a:p>
          <a:endParaRPr lang="en-US" sz="3400">
            <a:latin typeface="NikoshBAN" pitchFamily="2" charset="0"/>
            <a:cs typeface="NikoshBAN" pitchFamily="2" charset="0"/>
          </a:endParaRPr>
        </a:p>
      </dgm:t>
    </dgm:pt>
    <dgm:pt modelId="{6BE4E373-0656-4EDC-821E-BE09C952B1F6}">
      <dgm:prSet phldrT="[Text]" custT="1"/>
      <dgm:spPr/>
      <dgm:t>
        <a:bodyPr/>
        <a:lstStyle/>
        <a:p>
          <a:pPr algn="just"/>
          <a:r>
            <a:rPr lang="bn-BD" sz="3400" dirty="0" smtClean="0">
              <a:effectLst>
                <a:outerShdw blurRad="38100" dist="38100" dir="2700000" algn="tl">
                  <a:srgbClr val="000000">
                    <a:alpha val="43137"/>
                  </a:srgbClr>
                </a:outerShdw>
              </a:effectLst>
              <a:latin typeface="NikoshBAN" pitchFamily="2" charset="0"/>
              <a:cs typeface="NikoshBAN" pitchFamily="2" charset="0"/>
            </a:rPr>
            <a:t>জাদুঘরে সংরক্ষিত প্রত্ন সম্পদের গুরুত্ব বর্ণনা করতে পারবে।</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34218063-BF94-4304-99BD-B3F7BA4D3C8F}" type="parTrans" cxnId="{119690D4-400B-468B-8BA0-5C9C9E2AFEAF}">
      <dgm:prSet/>
      <dgm:spPr/>
      <dgm:t>
        <a:bodyPr/>
        <a:lstStyle/>
        <a:p>
          <a:endParaRPr lang="en-US" sz="3400">
            <a:latin typeface="NikoshBAN" pitchFamily="2" charset="0"/>
            <a:cs typeface="NikoshBAN" pitchFamily="2" charset="0"/>
          </a:endParaRPr>
        </a:p>
      </dgm:t>
    </dgm:pt>
    <dgm:pt modelId="{E17B9BF1-2948-497F-8EC7-3BF734D839DB}" type="sibTrans" cxnId="{119690D4-400B-468B-8BA0-5C9C9E2AFEAF}">
      <dgm:prSet/>
      <dgm:spPr/>
      <dgm:t>
        <a:bodyPr/>
        <a:lstStyle/>
        <a:p>
          <a:endParaRPr lang="en-US" sz="3400">
            <a:latin typeface="NikoshBAN" pitchFamily="2" charset="0"/>
            <a:cs typeface="NikoshBAN" pitchFamily="2" charset="0"/>
          </a:endParaRPr>
        </a:p>
      </dgm:t>
    </dgm:pt>
    <dgm:pt modelId="{1E4D3931-0DBD-4211-A24A-6AF364284B1E}">
      <dgm:prSet phldrT="[Text]" custT="1"/>
      <dgm:spPr/>
      <dgm:t>
        <a:bodyPr/>
        <a:lstStyle/>
        <a:p>
          <a:pPr marL="280988" indent="-280988"/>
          <a:r>
            <a:rPr lang="bn-BD" sz="3400" dirty="0" smtClean="0">
              <a:effectLst>
                <a:outerShdw blurRad="38100" dist="38100" dir="2700000" algn="tl">
                  <a:srgbClr val="000000">
                    <a:alpha val="43137"/>
                  </a:srgbClr>
                </a:outerShdw>
              </a:effectLst>
              <a:latin typeface="NikoshBAN" pitchFamily="2" charset="0"/>
              <a:cs typeface="NikoshBAN" pitchFamily="2" charset="0"/>
            </a:rPr>
            <a:t>দেশের বিভিন্ন অঞ্চলের জাদুঘরের নাম বলতে পারবে।</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CADAA3D9-7C63-4729-85B0-64C8AF644EEF}" type="sibTrans" cxnId="{63E4D827-0083-4625-9FD6-043D8D32091E}">
      <dgm:prSet/>
      <dgm:spPr/>
      <dgm:t>
        <a:bodyPr/>
        <a:lstStyle/>
        <a:p>
          <a:endParaRPr lang="en-US" sz="3400">
            <a:latin typeface="NikoshBAN" pitchFamily="2" charset="0"/>
            <a:cs typeface="NikoshBAN" pitchFamily="2" charset="0"/>
          </a:endParaRPr>
        </a:p>
      </dgm:t>
    </dgm:pt>
    <dgm:pt modelId="{FC93695B-FD0E-4353-B1FD-4328F4386DEC}" type="parTrans" cxnId="{63E4D827-0083-4625-9FD6-043D8D32091E}">
      <dgm:prSet/>
      <dgm:spPr/>
      <dgm:t>
        <a:bodyPr/>
        <a:lstStyle/>
        <a:p>
          <a:endParaRPr lang="en-US" sz="3400">
            <a:latin typeface="NikoshBAN" pitchFamily="2" charset="0"/>
            <a:cs typeface="NikoshBAN" pitchFamily="2" charset="0"/>
          </a:endParaRPr>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EC6C7BF6-945F-4D80-887F-B35C6E4AE8EF}" type="presOf" srcId="{C59269D0-92A5-481C-BA64-727AFB0DD545}" destId="{B37A5355-225B-4C6F-AED7-6C620F99EECC}" srcOrd="0" destOrd="0" presId="urn:microsoft.com/office/officeart/2005/8/layout/vList5"/>
    <dgm:cxn modelId="{2C14B3FA-6D51-4A45-ACBC-1219E164E109}"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AE121F7-68F1-4658-898F-C6534BC6093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6E93DFF5-8F08-4CCD-B88B-6579B759A8F0}" type="presOf" srcId="{F6FEADD9-F67D-41F5-BA4C-3C84956E7F46}" destId="{AAE7A1E6-6847-453D-B55B-8A82BF138C1D}"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E10CB09F-3C7A-4C00-8C72-D883DCB89461}" type="presOf" srcId="{AA046201-5C4D-445E-BF0B-5C6D2B0A1945}" destId="{C04276DC-EE64-470A-B8BC-09067B8045FA}" srcOrd="0" destOrd="0" presId="urn:microsoft.com/office/officeart/2005/8/layout/vList5"/>
    <dgm:cxn modelId="{C02C1465-5B4D-44D1-8BE4-AB85F2F6C386}" type="presOf" srcId="{6BE4E373-0656-4EDC-821E-BE09C952B1F6}" destId="{C7C3E6FD-D83F-4BDA-907E-B5EE041DA931}" srcOrd="0" destOrd="0" presId="urn:microsoft.com/office/officeart/2005/8/layout/vList5"/>
    <dgm:cxn modelId="{C6DCC00B-E3D5-4297-AD08-721F996BC7B2}" type="presOf" srcId="{1E4D3931-0DBD-4211-A24A-6AF364284B1E}" destId="{D54B1729-BC98-42C1-9C6C-D65DCBA4358F}" srcOrd="0" destOrd="0" presId="urn:microsoft.com/office/officeart/2005/8/layout/vList5"/>
    <dgm:cxn modelId="{727550BA-1C6A-4A3B-B3FE-70572B63A997}" type="presParOf" srcId="{AAE7A1E6-6847-453D-B55B-8A82BF138C1D}" destId="{C4407577-18A2-46E0-8805-2838042EB67A}" srcOrd="0" destOrd="0" presId="urn:microsoft.com/office/officeart/2005/8/layout/vList5"/>
    <dgm:cxn modelId="{3743AB58-0F91-4A14-826D-B64905A28798}" type="presParOf" srcId="{C4407577-18A2-46E0-8805-2838042EB67A}" destId="{7E429971-BC57-430F-BB25-C0574E5E39E3}" srcOrd="0" destOrd="0" presId="urn:microsoft.com/office/officeart/2005/8/layout/vList5"/>
    <dgm:cxn modelId="{9E28DB25-369E-42E3-93F3-F8845066E392}" type="presParOf" srcId="{C4407577-18A2-46E0-8805-2838042EB67A}" destId="{D54B1729-BC98-42C1-9C6C-D65DCBA4358F}" srcOrd="1" destOrd="0" presId="urn:microsoft.com/office/officeart/2005/8/layout/vList5"/>
    <dgm:cxn modelId="{12F97A52-4CE5-43CE-92F7-409C77794A53}" type="presParOf" srcId="{AAE7A1E6-6847-453D-B55B-8A82BF138C1D}" destId="{AB8574CC-D4F2-4555-AEE3-F4EE58B11D03}" srcOrd="1" destOrd="0" presId="urn:microsoft.com/office/officeart/2005/8/layout/vList5"/>
    <dgm:cxn modelId="{FBE4882A-BF55-4D58-B766-4C4A8C743263}" type="presParOf" srcId="{AAE7A1E6-6847-453D-B55B-8A82BF138C1D}" destId="{85B8F607-FDD8-476A-ADBE-E1250824F294}" srcOrd="2" destOrd="0" presId="urn:microsoft.com/office/officeart/2005/8/layout/vList5"/>
    <dgm:cxn modelId="{93600EEA-644E-449D-9A8B-40F2D58E8051}" type="presParOf" srcId="{85B8F607-FDD8-476A-ADBE-E1250824F294}" destId="{C04276DC-EE64-470A-B8BC-09067B8045FA}" srcOrd="0" destOrd="0" presId="urn:microsoft.com/office/officeart/2005/8/layout/vList5"/>
    <dgm:cxn modelId="{3A4643A5-E312-4F6C-8F68-161BACCD54BB}" type="presParOf" srcId="{85B8F607-FDD8-476A-ADBE-E1250824F294}" destId="{B37A5355-225B-4C6F-AED7-6C620F99EECC}" srcOrd="1" destOrd="0" presId="urn:microsoft.com/office/officeart/2005/8/layout/vList5"/>
    <dgm:cxn modelId="{B5B5D488-55EE-4A2D-850D-624641136766}" type="presParOf" srcId="{AAE7A1E6-6847-453D-B55B-8A82BF138C1D}" destId="{5ACAA866-A8A8-4183-97B5-CEEAB1525C60}" srcOrd="3" destOrd="0" presId="urn:microsoft.com/office/officeart/2005/8/layout/vList5"/>
    <dgm:cxn modelId="{7DFED110-E68A-42B9-A7B3-BC15EA3F2C95}" type="presParOf" srcId="{AAE7A1E6-6847-453D-B55B-8A82BF138C1D}" destId="{477213BE-9E91-4950-8451-7F60796F47F4}" srcOrd="4" destOrd="0" presId="urn:microsoft.com/office/officeart/2005/8/layout/vList5"/>
    <dgm:cxn modelId="{D0155DF8-8A8E-45EC-86E7-D0DF514FD550}" type="presParOf" srcId="{477213BE-9E91-4950-8451-7F60796F47F4}" destId="{F5034101-5B7D-4FE7-B47A-5A48CF39606B}" srcOrd="0" destOrd="0" presId="urn:microsoft.com/office/officeart/2005/8/layout/vList5"/>
    <dgm:cxn modelId="{F07B01B5-94D3-4CA9-BCF5-6A284872077D}"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392801" y="-2736955"/>
          <a:ext cx="1178718" cy="695177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511300">
            <a:lnSpc>
              <a:spcPct val="90000"/>
            </a:lnSpc>
            <a:spcBef>
              <a:spcPct val="0"/>
            </a:spcBef>
            <a:spcAft>
              <a:spcPct val="15000"/>
            </a:spcAft>
            <a:buChar char="••"/>
          </a:pPr>
          <a:r>
            <a:rPr lang="bn-BD" sz="3400" kern="1200" dirty="0" smtClean="0">
              <a:effectLst>
                <a:outerShdw blurRad="38100" dist="38100" dir="2700000" algn="tl">
                  <a:srgbClr val="000000">
                    <a:alpha val="43137"/>
                  </a:srgbClr>
                </a:outerShdw>
              </a:effectLst>
              <a:latin typeface="NikoshBAN" pitchFamily="2" charset="0"/>
              <a:cs typeface="NikoshBAN" pitchFamily="2" charset="0"/>
            </a:rPr>
            <a:t>দেশের বিভিন্ন অঞ্চলের জাদুঘরের নাম বলতে পারবে।</a:t>
          </a:r>
          <a:endParaRPr lang="en-US" sz="3400"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1506274" y="149572"/>
        <a:ext cx="6951773" cy="1178718"/>
      </dsp:txXfrm>
    </dsp:sp>
    <dsp:sp modelId="{7E429971-BC57-430F-BB25-C0574E5E39E3}">
      <dsp:nvSpPr>
        <dsp:cNvPr id="0" name=""/>
        <dsp:cNvSpPr/>
      </dsp:nvSpPr>
      <dsp:spPr>
        <a:xfrm>
          <a:off x="152" y="0"/>
          <a:ext cx="1506121" cy="1473398"/>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endParaRPr lang="en-US" sz="3400" kern="1200" dirty="0">
            <a:latin typeface="NikoshBAN" pitchFamily="2" charset="0"/>
            <a:cs typeface="NikoshBAN" pitchFamily="2" charset="0"/>
          </a:endParaRPr>
        </a:p>
      </dsp:txBody>
      <dsp:txXfrm>
        <a:off x="72077" y="71925"/>
        <a:ext cx="1362271" cy="1329548"/>
      </dsp:txXfrm>
    </dsp:sp>
    <dsp:sp modelId="{B37A5355-225B-4C6F-AED7-6C620F99EECC}">
      <dsp:nvSpPr>
        <dsp:cNvPr id="0" name=""/>
        <dsp:cNvSpPr/>
      </dsp:nvSpPr>
      <dsp:spPr>
        <a:xfrm rot="5400000">
          <a:off x="4392801" y="-1189886"/>
          <a:ext cx="1178718" cy="6951773"/>
        </a:xfrm>
        <a:prstGeom prst="rect">
          <a:avLst/>
        </a:prstGeom>
        <a:solidFill>
          <a:schemeClr val="accent3">
            <a:tint val="40000"/>
            <a:alpha val="90000"/>
            <a:hueOff val="268057"/>
            <a:satOff val="5263"/>
            <a:lumOff val="-727"/>
            <a:alphaOff val="0"/>
          </a:schemeClr>
        </a:solidFill>
        <a:ln w="9525" cap="flat" cmpd="sng" algn="ctr">
          <a:solidFill>
            <a:schemeClr val="accent3">
              <a:tint val="40000"/>
              <a:alpha val="90000"/>
              <a:hueOff val="268057"/>
              <a:satOff val="5263"/>
              <a:lumOff val="-72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511300">
            <a:lnSpc>
              <a:spcPct val="90000"/>
            </a:lnSpc>
            <a:spcBef>
              <a:spcPct val="0"/>
            </a:spcBef>
            <a:spcAft>
              <a:spcPct val="15000"/>
            </a:spcAft>
            <a:buChar char="••"/>
          </a:pPr>
          <a:r>
            <a:rPr lang="bn-BD" sz="3400" kern="1200" dirty="0" smtClean="0">
              <a:effectLst>
                <a:outerShdw blurRad="38100" dist="38100" dir="2700000" algn="tl">
                  <a:srgbClr val="000000">
                    <a:alpha val="43137"/>
                  </a:srgbClr>
                </a:outerShdw>
              </a:effectLst>
              <a:latin typeface="NikoshBAN" pitchFamily="2" charset="0"/>
              <a:cs typeface="NikoshBAN" pitchFamily="2" charset="0"/>
            </a:rPr>
            <a:t>জাদুঘরে সংরক্ষিত প্রত্ন সম্পদের তালিকা তৈরি করতে পারবে।</a:t>
          </a:r>
          <a:endParaRPr lang="en-US" sz="3400"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1506274" y="1696641"/>
        <a:ext cx="6951773" cy="1178718"/>
      </dsp:txXfrm>
    </dsp:sp>
    <dsp:sp modelId="{C04276DC-EE64-470A-B8BC-09067B8045FA}">
      <dsp:nvSpPr>
        <dsp:cNvPr id="0" name=""/>
        <dsp:cNvSpPr/>
      </dsp:nvSpPr>
      <dsp:spPr>
        <a:xfrm>
          <a:off x="152" y="1549300"/>
          <a:ext cx="1506121" cy="1473398"/>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endParaRPr lang="en-US" sz="3400" kern="1200" dirty="0">
            <a:latin typeface="NikoshBAN" pitchFamily="2" charset="0"/>
            <a:cs typeface="NikoshBAN" pitchFamily="2" charset="0"/>
          </a:endParaRPr>
        </a:p>
      </dsp:txBody>
      <dsp:txXfrm>
        <a:off x="72077" y="1621225"/>
        <a:ext cx="1362271" cy="1329548"/>
      </dsp:txXfrm>
    </dsp:sp>
    <dsp:sp modelId="{C7C3E6FD-D83F-4BDA-907E-B5EE041DA931}">
      <dsp:nvSpPr>
        <dsp:cNvPr id="0" name=""/>
        <dsp:cNvSpPr/>
      </dsp:nvSpPr>
      <dsp:spPr>
        <a:xfrm rot="5400000">
          <a:off x="4392801" y="357181"/>
          <a:ext cx="1178718" cy="6951773"/>
        </a:xfrm>
        <a:prstGeom prst="rect">
          <a:avLst/>
        </a:prstGeom>
        <a:solidFill>
          <a:schemeClr val="accent3">
            <a:tint val="40000"/>
            <a:alpha val="90000"/>
            <a:hueOff val="536114"/>
            <a:satOff val="10527"/>
            <a:lumOff val="-1453"/>
            <a:alphaOff val="0"/>
          </a:schemeClr>
        </a:solidFill>
        <a:ln w="9525" cap="flat" cmpd="sng" algn="ctr">
          <a:solidFill>
            <a:schemeClr val="accent3">
              <a:tint val="40000"/>
              <a:alpha val="90000"/>
              <a:hueOff val="536114"/>
              <a:satOff val="10527"/>
              <a:lumOff val="-145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511300">
            <a:lnSpc>
              <a:spcPct val="90000"/>
            </a:lnSpc>
            <a:spcBef>
              <a:spcPct val="0"/>
            </a:spcBef>
            <a:spcAft>
              <a:spcPct val="15000"/>
            </a:spcAft>
            <a:buChar char="••"/>
          </a:pPr>
          <a:r>
            <a:rPr lang="bn-BD" sz="3400" kern="1200" dirty="0" smtClean="0">
              <a:effectLst>
                <a:outerShdw blurRad="38100" dist="38100" dir="2700000" algn="tl">
                  <a:srgbClr val="000000">
                    <a:alpha val="43137"/>
                  </a:srgbClr>
                </a:outerShdw>
              </a:effectLst>
              <a:latin typeface="NikoshBAN" pitchFamily="2" charset="0"/>
              <a:cs typeface="NikoshBAN" pitchFamily="2" charset="0"/>
            </a:rPr>
            <a:t>জাদুঘরে সংরক্ষিত প্রত্ন সম্পদের গুরুত্ব বর্ণনা করতে পারবে।</a:t>
          </a:r>
          <a:endParaRPr lang="en-US" sz="3400"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1506274" y="3243708"/>
        <a:ext cx="6951773" cy="1178718"/>
      </dsp:txXfrm>
    </dsp:sp>
    <dsp:sp modelId="{F5034101-5B7D-4FE7-B47A-5A48CF39606B}">
      <dsp:nvSpPr>
        <dsp:cNvPr id="0" name=""/>
        <dsp:cNvSpPr/>
      </dsp:nvSpPr>
      <dsp:spPr>
        <a:xfrm>
          <a:off x="152" y="3096369"/>
          <a:ext cx="1506121" cy="1473398"/>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endParaRPr lang="en-US" sz="3400" kern="1200" dirty="0">
            <a:latin typeface="NikoshBAN" pitchFamily="2" charset="0"/>
            <a:cs typeface="NikoshBAN" pitchFamily="2" charset="0"/>
          </a:endParaRPr>
        </a:p>
      </dsp:txBody>
      <dsp:txXfrm>
        <a:off x="72077" y="3168294"/>
        <a:ext cx="1362271" cy="13295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9/2/2020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287857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9/2/2020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26056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2362955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ছবিটিকে</a:t>
            </a:r>
            <a:r>
              <a:rPr lang="bn-BD" sz="1200" kern="1200" baseline="0" dirty="0" smtClean="0">
                <a:solidFill>
                  <a:schemeClr val="tx1"/>
                </a:solidFill>
                <a:effectLst/>
                <a:latin typeface="+mn-lt"/>
                <a:ea typeface="+mn-ea"/>
                <a:cs typeface="+mn-cs"/>
              </a:rPr>
              <a:t> আমরা কী নামে চিনি? কে এটি নির্মাণ করেন? এমন প্রশ্ন করা যেতে পারে-</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তথ্য: </a:t>
            </a:r>
            <a:r>
              <a:rPr lang="as-IN" sz="1200" kern="1200" dirty="0" smtClean="0">
                <a:solidFill>
                  <a:schemeClr val="tx1"/>
                </a:solidFill>
                <a:effectLst/>
                <a:latin typeface="+mn-lt"/>
                <a:ea typeface="+mn-ea"/>
                <a:cs typeface="+mn-cs"/>
              </a:rPr>
              <a:t>১৮৩০ খ্রিষ্টাব্দে খাজা আলিমুল্লাহ ফরাসিদের কাছ থেকে ভবনটি ক্রয় করে বসবাস শুরু করেন। ১৮৭২ খ্রিষ্টাব্দে (মতান্তরে ১৯৬৯ খ্রিষ্টাব্দ) নওয়াব আবদুল গণি পুরো ভবনটিকে পুনঃনির্মাণ করেন এবং তার পুত্র খাজা আহসান উল্লাহর নামানুসারে এই প্রমোদ ভবনটির নাম করেন আহসান মঞ্জিল।</a:t>
            </a:r>
            <a:endParaRPr lang="bn-BD"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extLst>
      <p:ext uri="{BB962C8B-B14F-4D97-AF65-F5344CB8AC3E}">
        <p14:creationId xmlns:p14="http://schemas.microsoft.com/office/powerpoint/2010/main" val="266217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চিত্রের</a:t>
            </a:r>
            <a:r>
              <a:rPr lang="bn-BD" baseline="0" dirty="0" smtClean="0"/>
              <a:t> যাদুঘরটি কোথায় অবস্থিত ও এখানে কী কী প্রত্ন সম্পদ রয়েছে?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extLst>
      <p:ext uri="{BB962C8B-B14F-4D97-AF65-F5344CB8AC3E}">
        <p14:creationId xmlns:p14="http://schemas.microsoft.com/office/powerpoint/2010/main" val="285994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চিত্রের</a:t>
            </a:r>
            <a:r>
              <a:rPr lang="bn-BD" baseline="0" dirty="0" smtClean="0"/>
              <a:t> যাদুঘরটি কোথায় অবস্থিত ও এখানে কী কী প্রত্ন সম্পদ রয়েছে? ইত্যাদি প্রশ্ন করা যেতে পারে?</a:t>
            </a:r>
            <a:endParaRPr lang="en-US"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02972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চিত্রের</a:t>
            </a:r>
            <a:r>
              <a:rPr lang="bn-BD" baseline="0" dirty="0" smtClean="0"/>
              <a:t> বাড়িটিতে কে থাকতেন? যাদুঘরটি কোথায় অবস্থিত ও এখানে কী কী প্রত্ন সম্পদ রয়েছে? ইত্যাদি প্রশ্ন করা যেতে পারে?</a:t>
            </a:r>
            <a:endParaRPr lang="en-US"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92112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শ্রেণিতে</a:t>
            </a:r>
            <a:r>
              <a:rPr lang="bn-BD" baseline="0" dirty="0" smtClean="0"/>
              <a:t> প্রয়োজনীয় সংখ্যক দল গঠন করে দলনেতা কর্তৃক উপস্থাপন করে বোর্ডে লেখানো যেতে পারে- </a:t>
            </a:r>
            <a:endParaRPr lang="en-US"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extLst>
      <p:ext uri="{BB962C8B-B14F-4D97-AF65-F5344CB8AC3E}">
        <p14:creationId xmlns:p14="http://schemas.microsoft.com/office/powerpoint/2010/main" val="320316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t>প্রশ্ন-উত্তরের</a:t>
            </a:r>
            <a:r>
              <a:rPr lang="bn-BD" sz="1200" baseline="0" dirty="0" smtClean="0"/>
              <a:t> মাধ্যমে মূল্যায়ন করা যেতে পারে-</a:t>
            </a:r>
            <a:endParaRPr lang="en-US" sz="120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extLst>
      <p:ext uri="{BB962C8B-B14F-4D97-AF65-F5344CB8AC3E}">
        <p14:creationId xmlns:p14="http://schemas.microsoft.com/office/powerpoint/2010/main" val="400505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t>বাড়ির কাজ</a:t>
            </a:r>
            <a:r>
              <a:rPr lang="bn-BD" sz="1200" baseline="0" dirty="0" smtClean="0"/>
              <a:t> হিসেবে দেয়া বিষয়টি বিশ্লেষণ করে শিক্ষার্থীদের স্পস্ট ধারণা দেয়া যেতে পারে- যা শিক্ষার্থীদের সঠিক উত্তর লিখতে সহায়তা করবে।</a:t>
            </a:r>
            <a:endParaRPr lang="en-US" sz="120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extLst>
      <p:ext uri="{BB962C8B-B14F-4D97-AF65-F5344CB8AC3E}">
        <p14:creationId xmlns:p14="http://schemas.microsoft.com/office/powerpoint/2010/main" val="1861327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extLst>
      <p:ext uri="{BB962C8B-B14F-4D97-AF65-F5344CB8AC3E}">
        <p14:creationId xmlns:p14="http://schemas.microsoft.com/office/powerpoint/2010/main" val="144223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এটি</a:t>
            </a:r>
            <a:r>
              <a:rPr lang="bn-BD" baseline="0" dirty="0" smtClean="0"/>
              <a:t> কিসের ছবি?</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extLst>
      <p:ext uri="{BB962C8B-B14F-4D97-AF65-F5344CB8AC3E}">
        <p14:creationId xmlns:p14="http://schemas.microsoft.com/office/powerpoint/2010/main" val="402435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শিক্ষার্থীদেরকে ছবিটি দেখিয়ে </a:t>
            </a:r>
            <a:r>
              <a:rPr lang="bn-BD" baseline="0" dirty="0" smtClean="0"/>
              <a:t>এগুলো কী? এগুলো আমরা সাধারণত কোথায় গেলে দেখতে পাই? জানতে চাওয়া যেতে পারে- তারপর পরের স্লাইডে জাদুঘরের ছবিটি দেখিয়ে পাঠঘোষণা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extLst>
      <p:ext uri="{BB962C8B-B14F-4D97-AF65-F5344CB8AC3E}">
        <p14:creationId xmlns:p14="http://schemas.microsoft.com/office/powerpoint/2010/main" val="196240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স্লাইডটি</a:t>
            </a:r>
            <a:r>
              <a:rPr lang="bn-BD" baseline="0" dirty="0" smtClean="0"/>
              <a:t> প্রদর্শন করে পাঠ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extLst>
      <p:ext uri="{BB962C8B-B14F-4D97-AF65-F5344CB8AC3E}">
        <p14:creationId xmlns:p14="http://schemas.microsoft.com/office/powerpoint/2010/main" val="214622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স্লাইডটি</a:t>
            </a:r>
            <a:r>
              <a:rPr lang="bn-BD" baseline="0" dirty="0" smtClean="0"/>
              <a:t> প্রদর্শন করে পাঠ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extLst>
      <p:ext uri="{BB962C8B-B14F-4D97-AF65-F5344CB8AC3E}">
        <p14:creationId xmlns:p14="http://schemas.microsoft.com/office/powerpoint/2010/main" val="96415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পাঠ</a:t>
            </a:r>
            <a:r>
              <a:rPr lang="bn-BD" baseline="0" dirty="0" smtClean="0"/>
              <a:t> শুরুর পূর্বেই </a:t>
            </a:r>
            <a:r>
              <a:rPr lang="bn-BD" dirty="0" smtClean="0"/>
              <a:t>শিক্ষার্থীদের</a:t>
            </a:r>
            <a:r>
              <a:rPr lang="bn-BD" baseline="0" dirty="0" smtClean="0"/>
              <a:t> দ্বারা তাদের খাতায় বা বোর্ডে জাদুঘরে সংরক্ষিত প্রত্ন সম্পদের একটি তালিকা তৈরি করাতে পারেন- যা পরবর্তী পাঠ অনুধাবনে সহায়তা করবে।</a:t>
            </a:r>
            <a:endParaRPr lang="en-US"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63906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ছবিটি</a:t>
            </a:r>
            <a:r>
              <a:rPr lang="bn-BD" baseline="0" dirty="0" smtClean="0"/>
              <a:t> কোন জাদুঘরের? পরের ছবি গুলোতে আমরা কী দেখতে পাই?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extLst>
      <p:ext uri="{BB962C8B-B14F-4D97-AF65-F5344CB8AC3E}">
        <p14:creationId xmlns:p14="http://schemas.microsoft.com/office/powerpoint/2010/main" val="397212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১ম ছবিতে কী দেখা যাচ্ছে?</a:t>
            </a:r>
            <a:r>
              <a:rPr lang="bn-BD" baseline="0" dirty="0" smtClean="0"/>
              <a:t> ৩য় ও ৪র্থ ছবিটির অস্ত্রগুলো কারা কোথায় ব্যবহার করতেন?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7313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600" dirty="0" smtClean="0"/>
              <a:t>ছবির</a:t>
            </a:r>
            <a:r>
              <a:rPr lang="bn-BD" sz="1600" baseline="0" dirty="0" smtClean="0"/>
              <a:t> বাড়িটি কোথায় অবস্থিত? এখানে কারা থাকতেন? সেখানে যাদুঘরে কী সংরক্ষিত আছে? ইত্যাদি প্রশ্ন করা যেতে পারে-</a:t>
            </a:r>
            <a:endParaRPr lang="en-US" sz="16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extLst>
      <p:ext uri="{BB962C8B-B14F-4D97-AF65-F5344CB8AC3E}">
        <p14:creationId xmlns:p14="http://schemas.microsoft.com/office/powerpoint/2010/main" val="1559467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6" name="Rectangle 5"/>
          <p:cNvSpPr/>
          <p:nvPr userDrawn="1"/>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9/2/2020</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hyperlink" Target="mailto:zamasarker123@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lower\Desktop\Jadughar Pic\ur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458200" cy="60452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5400" y="188688"/>
            <a:ext cx="6248400" cy="1862048"/>
          </a:xfrm>
          <a:prstGeom prst="rect">
            <a:avLst/>
          </a:prstGeom>
          <a:noFill/>
        </p:spPr>
        <p:txBody>
          <a:bodyPr wrap="square" rtlCol="0">
            <a:spAutoFit/>
          </a:bodyPr>
          <a:lstStyle/>
          <a:p>
            <a:pPr algn="ctr"/>
            <a:r>
              <a:rPr lang="bn-BD" sz="115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স্বাগতম</a:t>
            </a:r>
            <a:endParaRPr lang="en-US" sz="11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9182410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1.bp.blogspot.com/-NBTWJLlG1Lk/UgoaqklHtJI/AAAAAAAABCA/dG4B2XyJo60/s1600/RC+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089" y="290287"/>
            <a:ext cx="4732111" cy="2602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97089" y="2928258"/>
            <a:ext cx="4732110" cy="3810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নাটোরের দিঘাপাতিয়ার জমিদার বাড়ি</a:t>
            </a:r>
            <a:r>
              <a:rPr lang="en-US"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 </a:t>
            </a: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2" name="Rounded Rectangle 11"/>
          <p:cNvSpPr/>
          <p:nvPr/>
        </p:nvSpPr>
        <p:spPr>
          <a:xfrm>
            <a:off x="297089" y="6096000"/>
            <a:ext cx="8591325" cy="471715"/>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বাংলার প্রাচীন নবাবদের সিংহাসন , বক্স ও ব্যবহার করা বিভিন্ন অস্ত্র।</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2" name="Rectangle 1"/>
          <p:cNvSpPr/>
          <p:nvPr/>
        </p:nvSpPr>
        <p:spPr>
          <a:xfrm>
            <a:off x="66675" y="76201"/>
            <a:ext cx="8991600" cy="6715124"/>
          </a:xfrm>
          <a:prstGeom prst="rect">
            <a:avLst/>
          </a:prstGeom>
          <a:noFill/>
          <a:ln w="139700"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descr="https://prokasik.files.wordpress.com/2010/05/image_18_215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105401" y="2865298"/>
            <a:ext cx="3783013" cy="3119310"/>
            <a:chOff x="4748213" y="2907463"/>
            <a:chExt cx="4140200" cy="3722235"/>
          </a:xfrm>
        </p:grpSpPr>
        <p:pic>
          <p:nvPicPr>
            <p:cNvPr id="3075" name="Picture 3" descr="C:\Documents and Settings\Delower\Desktop\Jadughar Pic\mohsin86_1316323540_2-lalbagh-4.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748213" y="2907463"/>
              <a:ext cx="4140200" cy="190137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Documents and Settings\Delower\Desktop\Jadughar Pic\324_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48213" y="4808835"/>
              <a:ext cx="4140200" cy="182086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6" descr="C:\Documents and Settings\Delower\Desktop\Jadughar Pic\800px-Lalbag_Fort_Museum_Rezowan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05400" y="304800"/>
            <a:ext cx="3783013" cy="23622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9" name="Picture 7" descr="C:\Documents and Settings\Delower\Desktop\Jadughar Pic\c1.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89" y="3374758"/>
            <a:ext cx="1752600" cy="26098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C:\Documents and Settings\Delower\Desktop\Jadughar Pic\Et3.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62200" y="3374757"/>
            <a:ext cx="2438400" cy="260985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wipe(right)">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079"/>
                                        </p:tgtEl>
                                        <p:attrNameLst>
                                          <p:attrName>style.visibility</p:attrName>
                                        </p:attrNameLst>
                                      </p:cBhvr>
                                      <p:to>
                                        <p:strVal val="visible"/>
                                      </p:to>
                                    </p:set>
                                    <p:animEffect transition="in" filter="wipe(right)">
                                      <p:cBhvr>
                                        <p:cTn id="29" dur="500"/>
                                        <p:tgtEl>
                                          <p:spTgt spid="307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onushilon.org/corita/image/Khaza%20Abdul%20Gan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2258" y="330201"/>
            <a:ext cx="1681321" cy="2611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2590800"/>
            <a:ext cx="7765662" cy="16476125"/>
          </a:xfrm>
          <a:prstGeom prst="rect">
            <a:avLst/>
          </a:prstGeom>
        </p:spPr>
      </p:pic>
      <p:sp>
        <p:nvSpPr>
          <p:cNvPr id="4" name="AutoShape 6" descr="Image result for আহসান মঞ্জি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আহসান মঞ্জিল জাদুঘর"/>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8967" y="330200"/>
            <a:ext cx="4096883" cy="2611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Documents and Settings\Delower\Desktop\Jadughar Pic\palong.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638799" y="3124200"/>
            <a:ext cx="3285281" cy="30819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C:\Documents and Settings\Delower\Desktop\Jadughar Pic\10_dining.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6215743" y="330201"/>
            <a:ext cx="2699657" cy="2611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5" name="Picture 5" descr="C:\Documents and Settings\Delower\Desktop\Jadughar Pic\Sylet.jp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68967" y="3124200"/>
            <a:ext cx="5262434"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94366" y="2522862"/>
            <a:ext cx="4071483"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আহসান মঞ্জিল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1" name="Rounded Rectangle 10"/>
          <p:cNvSpPr/>
          <p:nvPr/>
        </p:nvSpPr>
        <p:spPr>
          <a:xfrm>
            <a:off x="4472508" y="2541520"/>
            <a:ext cx="1646558"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নওয়াব আবদুল গণি</a:t>
            </a:r>
            <a:endParaRPr lang="en-US"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5634880" y="6206156"/>
            <a:ext cx="3280519"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0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নওয়াবদের ব্যবহৃত পালংক</a:t>
            </a:r>
            <a:endParaRPr lang="en-US" sz="20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4" name="Rounded Rectangle 13"/>
          <p:cNvSpPr/>
          <p:nvPr/>
        </p:nvSpPr>
        <p:spPr>
          <a:xfrm>
            <a:off x="268967" y="6209031"/>
            <a:ext cx="5262434"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0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বিভিন্ন ধরণের অলংকার</a:t>
            </a:r>
            <a:endParaRPr lang="en-US" sz="20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6" name="Rounded Rectangle 15"/>
          <p:cNvSpPr/>
          <p:nvPr/>
        </p:nvSpPr>
        <p:spPr>
          <a:xfrm>
            <a:off x="6215743" y="2541520"/>
            <a:ext cx="2699655"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আসবাবপত্র</a:t>
            </a:r>
            <a:endParaRPr lang="en-US"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5838673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left)">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ipe(left)">
                                      <p:cBhvr>
                                        <p:cTn id="26" dur="5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wipe(up)">
                                      <p:cBhvr>
                                        <p:cTn id="38" dur="500"/>
                                        <p:tgtEl>
                                          <p:spTgt spid="512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5125"/>
                                        </p:tgtEl>
                                        <p:attrNameLst>
                                          <p:attrName>style.visibility</p:attrName>
                                        </p:attrNameLst>
                                      </p:cBhvr>
                                      <p:to>
                                        <p:strVal val="visible"/>
                                      </p:to>
                                    </p:set>
                                    <p:animEffect transition="in" filter="wipe(right)">
                                      <p:cBhvr>
                                        <p:cTn id="50" dur="500"/>
                                        <p:tgtEl>
                                          <p:spTgt spid="512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84" y="97971"/>
            <a:ext cx="8986032" cy="6662058"/>
          </a:xfrm>
          <a:prstGeom prst="rect">
            <a:avLst/>
          </a:prstGeom>
          <a:noFill/>
          <a:ln w="1143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archive.thedailystar.net/photo/2010/09/15/2010-09-15__cul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6316"/>
            <a:ext cx="4386526" cy="2362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C:\Documents and Settings\Delower\Desktop\Jadughar Pic\Maymen 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04801"/>
            <a:ext cx="5404734" cy="3124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Documents and Settings\Delower\Desktop\Jadughar Pic\Art&amp;CraftsBagrasat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1"/>
            <a:ext cx="2590800" cy="2939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2057" y="3009900"/>
            <a:ext cx="5397477"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ময়মনসিংহ শহরের জমিদারদের তৈরী শশীলজ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8" name="Rounded Rectangle 7"/>
          <p:cNvSpPr/>
          <p:nvPr/>
        </p:nvSpPr>
        <p:spPr>
          <a:xfrm>
            <a:off x="4271282" y="6071265"/>
            <a:ext cx="4665121" cy="555922"/>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পাণ্ডুলিপি, মুদ্রা, পাথরের ফুলদানি ও অলঙ্কার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6096000" y="3035059"/>
            <a:ext cx="259080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বিষ্ণু মূর্তি</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4" name="Group 3"/>
          <p:cNvGrpSpPr/>
          <p:nvPr/>
        </p:nvGrpSpPr>
        <p:grpSpPr>
          <a:xfrm>
            <a:off x="228601" y="3581400"/>
            <a:ext cx="4042682" cy="3276600"/>
            <a:chOff x="312057" y="3581400"/>
            <a:chExt cx="3959225" cy="3045787"/>
          </a:xfrm>
        </p:grpSpPr>
        <p:pic>
          <p:nvPicPr>
            <p:cNvPr id="4098" name="Picture 2" descr="C:\Documents and Settings\Delower\Desktop\Jadughar Pic\a1.jpe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2057" y="3581400"/>
              <a:ext cx="2074519" cy="20288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C:\Documents and Settings\Delower\Desktop\Jadughar Pic\a4.jpe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2362200" y="3581400"/>
              <a:ext cx="1909082" cy="20288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1" name="Picture 5" descr="C:\Documents and Settings\Delower\Desktop\Jadughar Pic\a3.jpe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312057" y="5616680"/>
              <a:ext cx="3959225" cy="10105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5332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wipe(left)">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up)">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elower\Desktop\Jadughar Pic\1002  Tajhat Rajbar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1" y="381000"/>
            <a:ext cx="4419600" cy="33146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Documents and Settings\Delower\Desktop\Jadughar Pic\museum-pi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780972"/>
            <a:ext cx="3737429" cy="24877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77" name="Picture 5" descr="C:\Documents and Settings\Delower\Desktop\Jadughar Pic\011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76799" y="381000"/>
            <a:ext cx="3975501" cy="2971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4801" y="3272161"/>
            <a:ext cx="441960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রংপুরের তাজহাট জমিদার বাড়ি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4876799" y="3272161"/>
            <a:ext cx="4000902"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পোড়ামাটির কাজ</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304801" y="6215796"/>
            <a:ext cx="373743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তৈজসপত্র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5122" name="Picture 2" descr="C:\Documents and Settings\Delower\Desktop\Jadughar Pic\stock-photo-ancient-iron-chest-152318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744" y="3777344"/>
            <a:ext cx="3657599" cy="243845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4876799" y="6215796"/>
            <a:ext cx="3505201"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লোহার সিন্ধুক</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5988857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wipe(left)">
                                      <p:cBhvr>
                                        <p:cTn id="14" dur="500"/>
                                        <p:tgtEl>
                                          <p:spTgt spid="307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wipe(up)">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wipe(right)">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elower\Desktop\Jadughar Pic\rr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946227"/>
            <a:ext cx="2700785" cy="19982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C:\Documents and Settings\Delower\Desktop\Jadughar Pic\rr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946227"/>
            <a:ext cx="2743200" cy="199737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C:\Documents and Settings\Delower\Desktop\Jadughar Pic\rr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0" y="336804"/>
            <a:ext cx="3504054" cy="233019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3" name="Picture 7" descr="C:\Documents and Settings\Delower\Desktop\Jadughar Pic\sfig5u.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315686" y="304800"/>
            <a:ext cx="4922838" cy="33568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C:\Documents and Settings\Delower\Desktop\Jadughar Pic\rr5.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38437" y="3946228"/>
            <a:ext cx="2805163" cy="19982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5" name="Picture 9" descr="C:\Documents and Settings\Delower\Desktop\Jadughar Pic\rrrr.jpe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15686" y="304800"/>
            <a:ext cx="736583" cy="113506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04800" y="3228619"/>
            <a:ext cx="4933723"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কুষ্টিয়ার শিলাইদহে রবীন্দ্রনাথের কুঠিবাড়ি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5334000" y="2809519"/>
            <a:ext cx="3504054"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রবীন্দ্রনাথের ব্যবহৃত চেয়ার টেবিল</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1" name="Rounded Rectangle 10"/>
          <p:cNvSpPr/>
          <p:nvPr/>
        </p:nvSpPr>
        <p:spPr>
          <a:xfrm>
            <a:off x="315686" y="6072414"/>
            <a:ext cx="8522368"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কবি রবীন্দ্রনাথ ঠাকুরের ব্যবহৃত নৌকা, পালকি ও খাট</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6248317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wipe(left)">
                                      <p:cBhvr>
                                        <p:cTn id="14" dur="500"/>
                                        <p:tgtEl>
                                          <p:spTgt spid="410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wipe(up)">
                                      <p:cBhvr>
                                        <p:cTn id="26" dur="5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wipe(right)">
                                      <p:cBhvr>
                                        <p:cTn id="31" dur="500"/>
                                        <p:tgtEl>
                                          <p:spTgt spid="410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wipe(right)">
                                      <p:cBhvr>
                                        <p:cTn id="36" dur="500"/>
                                        <p:tgtEl>
                                          <p:spTgt spid="409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84" y="97971"/>
            <a:ext cx="8986032" cy="6662058"/>
          </a:xfrm>
          <a:prstGeom prst="rect">
            <a:avLst/>
          </a:prstGeom>
          <a:noFill/>
          <a:ln w="1143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1524000"/>
            <a:ext cx="5816080" cy="3886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4800" y="5791200"/>
            <a:ext cx="8544232" cy="6858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একটি দেশের জাদুঘর তৈরি ও প্রত্নতত্ত্ব সংরক্ষণের কয়েকটি গুরুত্ব লিখ।</a:t>
            </a:r>
            <a:endPar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4" name="Group 3"/>
          <p:cNvGrpSpPr/>
          <p:nvPr/>
        </p:nvGrpSpPr>
        <p:grpSpPr>
          <a:xfrm>
            <a:off x="337224" y="230647"/>
            <a:ext cx="8458200" cy="836154"/>
            <a:chOff x="337224" y="230647"/>
            <a:chExt cx="8458200" cy="836154"/>
          </a:xfrm>
        </p:grpSpPr>
        <p:sp>
          <p:nvSpPr>
            <p:cNvPr id="10" name="Rounded Rectangle 9"/>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দলগত কাজ</a:t>
              </a:r>
            </a:p>
          </p:txBody>
        </p:sp>
        <p:sp>
          <p:nvSpPr>
            <p:cNvPr id="3" name="TextBox 2"/>
            <p:cNvSpPr txBox="1"/>
            <p:nvPr/>
          </p:nvSpPr>
          <p:spPr>
            <a:xfrm>
              <a:off x="7239000" y="594852"/>
              <a:ext cx="1556424" cy="461665"/>
            </a:xfrm>
            <a:prstGeom prst="rect">
              <a:avLst/>
            </a:prstGeom>
            <a:solidFill>
              <a:schemeClr val="accent1">
                <a:lumMod val="20000"/>
                <a:lumOff val="80000"/>
              </a:schemeClr>
            </a:solidFill>
          </p:spPr>
          <p:txBody>
            <a:bodyPr wrap="square" rtlCol="0">
              <a:spAutoFit/>
            </a:bodyPr>
            <a:lstStyle/>
            <a:p>
              <a:r>
                <a:rPr lang="bn-BD" sz="2400" dirty="0" smtClean="0">
                  <a:latin typeface="NikoshBAN" pitchFamily="2" charset="0"/>
                  <a:cs typeface="NikoshBAN" pitchFamily="2" charset="0"/>
                </a:rPr>
                <a:t>সময়: ৮মিনিট</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3189183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04801" y="243114"/>
            <a:ext cx="8534400" cy="810603"/>
          </a:xfrm>
          <a:custGeom>
            <a:avLst/>
            <a:gdLst>
              <a:gd name="connsiteX0" fmla="*/ 0 w 8350996"/>
              <a:gd name="connsiteY0" fmla="*/ 73994 h 739937"/>
              <a:gd name="connsiteX1" fmla="*/ 73994 w 8350996"/>
              <a:gd name="connsiteY1" fmla="*/ 0 h 739937"/>
              <a:gd name="connsiteX2" fmla="*/ 8277002 w 8350996"/>
              <a:gd name="connsiteY2" fmla="*/ 0 h 739937"/>
              <a:gd name="connsiteX3" fmla="*/ 8350996 w 8350996"/>
              <a:gd name="connsiteY3" fmla="*/ 73994 h 739937"/>
              <a:gd name="connsiteX4" fmla="*/ 8350996 w 8350996"/>
              <a:gd name="connsiteY4" fmla="*/ 665943 h 739937"/>
              <a:gd name="connsiteX5" fmla="*/ 8277002 w 8350996"/>
              <a:gd name="connsiteY5" fmla="*/ 739937 h 739937"/>
              <a:gd name="connsiteX6" fmla="*/ 73994 w 8350996"/>
              <a:gd name="connsiteY6" fmla="*/ 739937 h 739937"/>
              <a:gd name="connsiteX7" fmla="*/ 0 w 8350996"/>
              <a:gd name="connsiteY7" fmla="*/ 665943 h 739937"/>
              <a:gd name="connsiteX8" fmla="*/ 0 w 8350996"/>
              <a:gd name="connsiteY8" fmla="*/ 73994 h 7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96" h="739937">
                <a:moveTo>
                  <a:pt x="0" y="73994"/>
                </a:moveTo>
                <a:cubicBezTo>
                  <a:pt x="0" y="33128"/>
                  <a:pt x="33128" y="0"/>
                  <a:pt x="73994" y="0"/>
                </a:cubicBezTo>
                <a:lnTo>
                  <a:pt x="8277002" y="0"/>
                </a:lnTo>
                <a:cubicBezTo>
                  <a:pt x="8317868" y="0"/>
                  <a:pt x="8350996" y="33128"/>
                  <a:pt x="8350996" y="73994"/>
                </a:cubicBezTo>
                <a:lnTo>
                  <a:pt x="8350996" y="665943"/>
                </a:lnTo>
                <a:cubicBezTo>
                  <a:pt x="8350996" y="706809"/>
                  <a:pt x="8317868" y="739937"/>
                  <a:pt x="8277002" y="739937"/>
                </a:cubicBezTo>
                <a:lnTo>
                  <a:pt x="73994" y="739937"/>
                </a:lnTo>
                <a:cubicBezTo>
                  <a:pt x="33128" y="739937"/>
                  <a:pt x="0" y="706809"/>
                  <a:pt x="0" y="665943"/>
                </a:cubicBezTo>
                <a:lnTo>
                  <a:pt x="0" y="73994"/>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24542" tIns="90252" rIns="124542" bIns="90252" numCol="1" spcCol="1270" anchor="ctr" anchorCtr="0">
            <a:noAutofit/>
          </a:bodyPr>
          <a:lstStyle/>
          <a:p>
            <a:pPr algn="ctr" defTabSz="2400300">
              <a:lnSpc>
                <a:spcPct val="90000"/>
              </a:lnSpc>
              <a:spcBef>
                <a:spcPct val="0"/>
              </a:spcBef>
              <a:spcAft>
                <a:spcPct val="35000"/>
              </a:spcAft>
            </a:pPr>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মূল্যায়ন</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2" name="Picture 2" descr="C:\Documents and Settings\Delower\Desktop\Final\1. Jadughar Pic\images.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16296" y="2394859"/>
            <a:ext cx="2399469" cy="15909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Documents and Settings\Delower\Desktop\Final\1. Jadughar Pic\k.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425" y="3733800"/>
            <a:ext cx="2390775" cy="15909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Documents and Settings\Delower\Desktop\Final\1. Jadughar Pic\a.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6296" y="4934856"/>
            <a:ext cx="2422905" cy="159964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Documents and Settings\Delower\Desktop\Final\1. Jadughar Pic\d.jpe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2425" y="1144203"/>
            <a:ext cx="2321225" cy="164311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Left Arrow 2"/>
          <p:cNvSpPr/>
          <p:nvPr/>
        </p:nvSpPr>
        <p:spPr>
          <a:xfrm>
            <a:off x="2895599" y="1227143"/>
            <a:ext cx="5920166" cy="130552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জাদুঘরটির নাম কী?</a:t>
            </a:r>
            <a:endParaRPr lang="en-US" sz="4000" dirty="0"/>
          </a:p>
        </p:txBody>
      </p:sp>
      <p:sp>
        <p:nvSpPr>
          <p:cNvPr id="14" name="Left Arrow 13"/>
          <p:cNvSpPr/>
          <p:nvPr/>
        </p:nvSpPr>
        <p:spPr>
          <a:xfrm flipH="1">
            <a:off x="319314" y="2568702"/>
            <a:ext cx="5929086" cy="136424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 কোথায়?</a:t>
            </a:r>
            <a:endParaRPr lang="en-US" sz="4000" dirty="0"/>
          </a:p>
        </p:txBody>
      </p:sp>
      <p:sp>
        <p:nvSpPr>
          <p:cNvPr id="16" name="Left Arrow 15"/>
          <p:cNvSpPr/>
          <p:nvPr/>
        </p:nvSpPr>
        <p:spPr>
          <a:xfrm>
            <a:off x="2969990" y="3798588"/>
            <a:ext cx="5845775" cy="130552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বাড়িটি সম্পর্কে বল।</a:t>
            </a:r>
            <a:endParaRPr lang="en-US" sz="3600" dirty="0"/>
          </a:p>
        </p:txBody>
      </p:sp>
      <p:sp>
        <p:nvSpPr>
          <p:cNvPr id="17" name="Left Arrow 16"/>
          <p:cNvSpPr/>
          <p:nvPr/>
        </p:nvSpPr>
        <p:spPr>
          <a:xfrm flipH="1">
            <a:off x="319314" y="5107042"/>
            <a:ext cx="5929086" cy="136424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0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জাদুঘরটিতে আমরা কী কী </a:t>
            </a:r>
            <a:r>
              <a:rPr lang="bn-BD" sz="28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দেখতে</a:t>
            </a:r>
            <a:r>
              <a:rPr lang="bn-BD" sz="30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 পাই?</a:t>
            </a:r>
            <a:endParaRPr lang="en-US" sz="3000" dirty="0"/>
          </a:p>
        </p:txBody>
      </p:sp>
    </p:spTree>
    <p:extLst>
      <p:ext uri="{BB962C8B-B14F-4D97-AF65-F5344CB8AC3E}">
        <p14:creationId xmlns:p14="http://schemas.microsoft.com/office/powerpoint/2010/main" val="1038672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right)">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ipe(left)">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81000" y="304800"/>
            <a:ext cx="8382000" cy="810603"/>
          </a:xfrm>
          <a:custGeom>
            <a:avLst/>
            <a:gdLst>
              <a:gd name="connsiteX0" fmla="*/ 0 w 8350996"/>
              <a:gd name="connsiteY0" fmla="*/ 73994 h 739937"/>
              <a:gd name="connsiteX1" fmla="*/ 73994 w 8350996"/>
              <a:gd name="connsiteY1" fmla="*/ 0 h 739937"/>
              <a:gd name="connsiteX2" fmla="*/ 8277002 w 8350996"/>
              <a:gd name="connsiteY2" fmla="*/ 0 h 739937"/>
              <a:gd name="connsiteX3" fmla="*/ 8350996 w 8350996"/>
              <a:gd name="connsiteY3" fmla="*/ 73994 h 739937"/>
              <a:gd name="connsiteX4" fmla="*/ 8350996 w 8350996"/>
              <a:gd name="connsiteY4" fmla="*/ 665943 h 739937"/>
              <a:gd name="connsiteX5" fmla="*/ 8277002 w 8350996"/>
              <a:gd name="connsiteY5" fmla="*/ 739937 h 739937"/>
              <a:gd name="connsiteX6" fmla="*/ 73994 w 8350996"/>
              <a:gd name="connsiteY6" fmla="*/ 739937 h 739937"/>
              <a:gd name="connsiteX7" fmla="*/ 0 w 8350996"/>
              <a:gd name="connsiteY7" fmla="*/ 665943 h 739937"/>
              <a:gd name="connsiteX8" fmla="*/ 0 w 8350996"/>
              <a:gd name="connsiteY8" fmla="*/ 73994 h 7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96" h="739937">
                <a:moveTo>
                  <a:pt x="0" y="73994"/>
                </a:moveTo>
                <a:cubicBezTo>
                  <a:pt x="0" y="33128"/>
                  <a:pt x="33128" y="0"/>
                  <a:pt x="73994" y="0"/>
                </a:cubicBezTo>
                <a:lnTo>
                  <a:pt x="8277002" y="0"/>
                </a:lnTo>
                <a:cubicBezTo>
                  <a:pt x="8317868" y="0"/>
                  <a:pt x="8350996" y="33128"/>
                  <a:pt x="8350996" y="73994"/>
                </a:cubicBezTo>
                <a:lnTo>
                  <a:pt x="8350996" y="665943"/>
                </a:lnTo>
                <a:cubicBezTo>
                  <a:pt x="8350996" y="706809"/>
                  <a:pt x="8317868" y="739937"/>
                  <a:pt x="8277002" y="739937"/>
                </a:cubicBezTo>
                <a:lnTo>
                  <a:pt x="73994" y="739937"/>
                </a:lnTo>
                <a:cubicBezTo>
                  <a:pt x="33128" y="739937"/>
                  <a:pt x="0" y="706809"/>
                  <a:pt x="0" y="665943"/>
                </a:cubicBezTo>
                <a:lnTo>
                  <a:pt x="0" y="73994"/>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24542" tIns="90252" rIns="124542" bIns="90252" numCol="1" spcCol="1270" anchor="ctr" anchorCtr="0">
            <a:noAutofit/>
          </a:bodyPr>
          <a:lstStyle/>
          <a:p>
            <a:pPr lvl="0" algn="ctr" defTabSz="2400300">
              <a:lnSpc>
                <a:spcPct val="90000"/>
              </a:lnSpc>
              <a:spcBef>
                <a:spcPct val="0"/>
              </a:spcBef>
              <a:spcAft>
                <a:spcPct val="35000"/>
              </a:spcAft>
            </a:pP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বাড়ির কাজ</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300895" y="1295400"/>
            <a:ext cx="4290422" cy="35753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Cube 27"/>
          <p:cNvSpPr/>
          <p:nvPr/>
        </p:nvSpPr>
        <p:spPr>
          <a:xfrm>
            <a:off x="381000" y="4861560"/>
            <a:ext cx="8382000" cy="1539240"/>
          </a:xfrm>
          <a:prstGeom prst="cube">
            <a:avLst>
              <a:gd name="adj" fmla="val 5833"/>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bn-BD" sz="3600"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"জাদুঘরগুলো যেন আমাদের ইতিহাসকে বুকে ধারণ করে আছে" -উক্তিটি সম্পর্কে তোমার </a:t>
            </a:r>
            <a:r>
              <a:rPr lang="bn-BD" sz="36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মতামত দাও</a:t>
            </a:r>
            <a:r>
              <a:rPr lang="bn-BD" sz="3600"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36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78701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186612" y="1948868"/>
            <a:ext cx="4518988" cy="4097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2487" y="401122"/>
            <a:ext cx="7509514" cy="2646878"/>
          </a:xfrm>
          <a:prstGeom prst="rect">
            <a:avLst/>
          </a:prstGeom>
          <a:noFill/>
        </p:spPr>
        <p:txBody>
          <a:bodyPr wrap="square" rtlCol="0">
            <a:prstTxWarp prst="textArchUpPour">
              <a:avLst/>
            </a:prstTxWarp>
            <a:spAutoFit/>
          </a:bodyPr>
          <a:lstStyle/>
          <a:p>
            <a:pPr algn="ctr"/>
            <a:r>
              <a:rPr lang="bn-BD" sz="16600" dirty="0" smtClean="0">
                <a:ln w="18415" cmpd="sng">
                  <a:solidFill>
                    <a:srgbClr val="FFFFFF"/>
                  </a:solidFill>
                  <a:prstDash val="solid"/>
                </a:ln>
                <a:effectLst>
                  <a:outerShdw blurRad="63500" dir="3600000" algn="tl" rotWithShape="0">
                    <a:srgbClr val="000000">
                      <a:alpha val="70000"/>
                    </a:srgbClr>
                  </a:outerShdw>
                </a:effectLst>
                <a:latin typeface="NikoshBAN" pitchFamily="2" charset="0"/>
                <a:ea typeface="Segoe UI" pitchFamily="34" charset="0"/>
                <a:cs typeface="NikoshBAN" pitchFamily="2" charset="0"/>
              </a:rPr>
              <a:t>ধন্যবাদ</a:t>
            </a:r>
            <a:endParaRPr lang="en-US" sz="16600" dirty="0" smtClean="0">
              <a:ln w="18415" cmpd="sng">
                <a:solidFill>
                  <a:srgbClr val="FFFFFF"/>
                </a:solidFill>
                <a:prstDash val="solid"/>
              </a:ln>
              <a:effectLst>
                <a:outerShdw blurRad="63500" dir="3600000" algn="tl" rotWithShape="0">
                  <a:srgbClr val="000000">
                    <a:alpha val="70000"/>
                  </a:srgbClr>
                </a:outerShdw>
              </a:effectLst>
              <a:latin typeface="NikoshBAN" pitchFamily="2" charset="0"/>
              <a:ea typeface="Segoe UI" pitchFamily="34" charset="0"/>
              <a:cs typeface="NikoshBAN" pitchFamily="2" charset="0"/>
            </a:endParaRPr>
          </a:p>
        </p:txBody>
      </p:sp>
    </p:spTree>
    <p:extLst>
      <p:ext uri="{BB962C8B-B14F-4D97-AF65-F5344CB8AC3E}">
        <p14:creationId xmlns:p14="http://schemas.microsoft.com/office/powerpoint/2010/main" val="2801659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anim calcmode="lin" valueType="num">
                                      <p:cBhvr>
                                        <p:cTn id="10" dur="2000" fill="hold"/>
                                        <p:tgtEl>
                                          <p:spTgt spid="5"/>
                                        </p:tgtEl>
                                        <p:attrNameLst>
                                          <p:attrName>ppt_x</p:attrName>
                                        </p:attrNameLst>
                                      </p:cBhvr>
                                      <p:tavLst>
                                        <p:tav tm="0">
                                          <p:val>
                                            <p:fltVal val="0.5"/>
                                          </p:val>
                                        </p:tav>
                                        <p:tav tm="100000">
                                          <p:val>
                                            <p:strVal val="#ppt_x"/>
                                          </p:val>
                                        </p:tav>
                                      </p:tavLst>
                                    </p:anim>
                                    <p:anim calcmode="lin" valueType="num">
                                      <p:cBhvr>
                                        <p:cTn id="11"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idx="4294967295"/>
          </p:nvPr>
        </p:nvSpPr>
        <p:spPr>
          <a:xfrm>
            <a:off x="838200" y="152400"/>
            <a:ext cx="8153400" cy="990600"/>
          </a:xfrm>
          <a:prstGeom prst="rec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a:noAutofit/>
          </a:bodyPr>
          <a:lstStyle/>
          <a:p>
            <a:pPr algn="ctr">
              <a:spcBef>
                <a:spcPts val="200"/>
              </a:spcBef>
            </a:pPr>
            <a:r>
              <a:rPr lang="bn-BD" sz="6600" dirty="0" smtClean="0">
                <a:latin typeface="NikoshBAN" pitchFamily="2" charset="0"/>
                <a:cs typeface="NikoshBAN" pitchFamily="2" charset="0"/>
              </a:rPr>
              <a:t>পরিচিতি</a:t>
            </a:r>
            <a:endParaRPr lang="en-US" sz="6600" dirty="0">
              <a:latin typeface="NikoshBAN" pitchFamily="2" charset="0"/>
              <a:cs typeface="NikoshBAN" pitchFamily="2" charset="0"/>
            </a:endParaRPr>
          </a:p>
        </p:txBody>
      </p:sp>
      <p:sp>
        <p:nvSpPr>
          <p:cNvPr id="7" name="Content Placeholder 4"/>
          <p:cNvSpPr>
            <a:spLocks noGrp="1"/>
          </p:cNvSpPr>
          <p:nvPr>
            <p:ph sz="half" idx="4294967295"/>
          </p:nvPr>
        </p:nvSpPr>
        <p:spPr>
          <a:xfrm>
            <a:off x="838200" y="2286000"/>
            <a:ext cx="3962400" cy="2971800"/>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0" indent="0">
              <a:spcBef>
                <a:spcPts val="0"/>
              </a:spcBef>
              <a:buNone/>
            </a:pP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কামরুজ্জামান</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সরকার</a:t>
            </a:r>
            <a:endParaRPr lang="bn-BD"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pPr marL="0" indent="0">
              <a:spcBef>
                <a:spcPts val="0"/>
              </a:spcBef>
              <a:buNone/>
            </a:pPr>
            <a:r>
              <a:rPr lang="bn-BD" dirty="0" smtClean="0">
                <a:latin typeface="NikoshBAN" pitchFamily="2" charset="0"/>
                <a:cs typeface="NikoshBAN" pitchFamily="2" charset="0"/>
              </a:rPr>
              <a:t>সহকারি </a:t>
            </a:r>
            <a:r>
              <a:rPr lang="bn-BD" dirty="0" smtClean="0">
                <a:latin typeface="NikoshBAN" pitchFamily="2" charset="0"/>
                <a:cs typeface="NikoshBAN" pitchFamily="2" charset="0"/>
              </a:rPr>
              <a:t>শিক্ষক</a:t>
            </a:r>
            <a:endParaRPr lang="en-US" dirty="0" smtClean="0">
              <a:latin typeface="NikoshBAN" pitchFamily="2" charset="0"/>
              <a:cs typeface="NikoshBAN" pitchFamily="2" charset="0"/>
            </a:endParaRPr>
          </a:p>
          <a:p>
            <a:pPr marL="0" indent="0">
              <a:spcBef>
                <a:spcPts val="0"/>
              </a:spcBef>
              <a:buNone/>
            </a:pPr>
            <a:r>
              <a:rPr lang="en-US" dirty="0" err="1" smtClean="0">
                <a:latin typeface="NikoshBAN" pitchFamily="2" charset="0"/>
                <a:cs typeface="NikoshBAN" pitchFamily="2" charset="0"/>
              </a:rPr>
              <a:t>বাকসর</a:t>
            </a:r>
            <a:r>
              <a:rPr lang="bn-BD" dirty="0" smtClean="0">
                <a:latin typeface="NikoshBAN" pitchFamily="2" charset="0"/>
                <a:cs typeface="NikoshBAN" pitchFamily="2" charset="0"/>
              </a:rPr>
              <a:t> </a:t>
            </a:r>
            <a:r>
              <a:rPr lang="bn-BD" dirty="0" smtClean="0">
                <a:latin typeface="NikoshBAN" pitchFamily="2" charset="0"/>
                <a:cs typeface="NikoshBAN" pitchFamily="2" charset="0"/>
              </a:rPr>
              <a:t>উচ্চ বিদ্যালয় </a:t>
            </a:r>
          </a:p>
          <a:p>
            <a:pPr marL="0" indent="0">
              <a:spcBef>
                <a:spcPts val="0"/>
              </a:spcBef>
              <a:buNone/>
            </a:pPr>
            <a:r>
              <a:rPr lang="en-US" dirty="0" err="1" smtClean="0">
                <a:latin typeface="NikoshBAN" pitchFamily="2" charset="0"/>
                <a:cs typeface="NikoshBAN" pitchFamily="2" charset="0"/>
              </a:rPr>
              <a:t>দেবিদ্বার,কুমিল্লা</a:t>
            </a:r>
            <a:r>
              <a:rPr lang="bn-BD" dirty="0" smtClean="0">
                <a:latin typeface="NikoshBAN" pitchFamily="2" charset="0"/>
                <a:cs typeface="NikoshBAN" pitchFamily="2" charset="0"/>
              </a:rPr>
              <a:t>।</a:t>
            </a:r>
            <a:endParaRPr lang="en-US" dirty="0" smtClean="0">
              <a:latin typeface="NikoshBAN" pitchFamily="2" charset="0"/>
              <a:cs typeface="NikoshBAN" pitchFamily="2" charset="0"/>
            </a:endParaRPr>
          </a:p>
          <a:p>
            <a:pPr marL="0" indent="0">
              <a:spcBef>
                <a:spcPts val="0"/>
              </a:spcBef>
              <a:buNone/>
            </a:pPr>
            <a:r>
              <a:rPr lang="en-US" sz="2400" dirty="0" smtClean="0">
                <a:latin typeface="NikoshBAN" pitchFamily="2" charset="0"/>
                <a:cs typeface="NikoshBAN" pitchFamily="2" charset="0"/>
                <a:hlinkClick r:id="rId4"/>
              </a:rPr>
              <a:t>zamasarker123</a:t>
            </a:r>
            <a:r>
              <a:rPr lang="en-US" sz="2400" dirty="0" smtClean="0">
                <a:latin typeface="NikoshBAN" pitchFamily="2" charset="0"/>
                <a:cs typeface="NikoshBAN" pitchFamily="2" charset="0"/>
                <a:hlinkClick r:id="rId4"/>
              </a:rPr>
              <a:t>@gmail.com</a:t>
            </a:r>
            <a:endParaRPr lang="en-US" sz="2400" dirty="0" smtClean="0">
              <a:latin typeface="NikoshBAN" pitchFamily="2" charset="0"/>
              <a:cs typeface="NikoshBAN" pitchFamily="2" charset="0"/>
            </a:endParaRPr>
          </a:p>
          <a:p>
            <a:pPr marL="0" indent="0">
              <a:spcBef>
                <a:spcPts val="0"/>
              </a:spcBef>
              <a:buNone/>
            </a:pPr>
            <a:endParaRPr lang="en-US" sz="2400" dirty="0">
              <a:latin typeface="NikoshBAN" pitchFamily="2" charset="0"/>
              <a:cs typeface="NikoshBAN" pitchFamily="2" charset="0"/>
            </a:endParaRPr>
          </a:p>
        </p:txBody>
      </p:sp>
      <p:pic>
        <p:nvPicPr>
          <p:cNvPr id="8" name="Picture 1"/>
          <p:cNvPicPr>
            <a:picLocks noChangeAspect="1" noChangeArrowheads="1"/>
          </p:cNvPicPr>
          <p:nvPr/>
        </p:nvPicPr>
        <p:blipFill>
          <a:blip r:embed="rId5"/>
          <a:srcRect/>
          <a:stretch>
            <a:fillRect/>
          </a:stretch>
        </p:blipFill>
        <p:spPr bwMode="auto">
          <a:xfrm>
            <a:off x="4953000" y="1414688"/>
            <a:ext cx="4038600" cy="5120368"/>
          </a:xfrm>
          <a:prstGeom prst="rect">
            <a:avLst/>
          </a:prstGeom>
          <a:noFill/>
          <a:ln w="9525">
            <a:solidFill>
              <a:schemeClr val="tx1"/>
            </a:solidFill>
            <a:miter lim="800000"/>
            <a:headEnd/>
            <a:tailEnd/>
          </a:ln>
          <a:effectLst/>
        </p:spPr>
      </p:pic>
      <p:sp>
        <p:nvSpPr>
          <p:cNvPr id="11" name="TextBox 10"/>
          <p:cNvSpPr txBox="1"/>
          <p:nvPr/>
        </p:nvSpPr>
        <p:spPr>
          <a:xfrm>
            <a:off x="5486400" y="6004303"/>
            <a:ext cx="3475494" cy="4001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bn-BD" sz="2000" b="1" dirty="0" smtClean="0">
                <a:solidFill>
                  <a:schemeClr val="bg1"/>
                </a:solidFill>
                <a:latin typeface="NikoshBAN" pitchFamily="2" charset="0"/>
                <a:cs typeface="NikoshBAN" pitchFamily="2" charset="0"/>
              </a:rPr>
              <a:t>অধ্যায় : </a:t>
            </a:r>
            <a:r>
              <a:rPr lang="en-US" sz="2000" b="1" dirty="0" smtClean="0">
                <a:solidFill>
                  <a:schemeClr val="bg1"/>
                </a:solidFill>
                <a:latin typeface="NikoshBAN" pitchFamily="2" charset="0"/>
                <a:cs typeface="NikoshBAN" pitchFamily="2" charset="0"/>
              </a:rPr>
              <a:t>4</a:t>
            </a:r>
            <a:r>
              <a:rPr lang="bn-BD" sz="2000" b="1" dirty="0" smtClean="0">
                <a:solidFill>
                  <a:schemeClr val="bg1"/>
                </a:solidFill>
                <a:latin typeface="NikoshBAN" pitchFamily="2" charset="0"/>
                <a:cs typeface="NikoshBAN" pitchFamily="2" charset="0"/>
              </a:rPr>
              <a:t>, পাঠ: </a:t>
            </a:r>
            <a:r>
              <a:rPr lang="en-US" sz="2000" b="1" dirty="0">
                <a:solidFill>
                  <a:schemeClr val="bg1"/>
                </a:solidFill>
                <a:latin typeface="NikoshBAN" pitchFamily="2" charset="0"/>
                <a:cs typeface="NikoshBAN" pitchFamily="2" charset="0"/>
              </a:rPr>
              <a:t>3</a:t>
            </a:r>
            <a:r>
              <a:rPr lang="bn-BD" sz="2000" b="1" dirty="0" smtClean="0">
                <a:solidFill>
                  <a:schemeClr val="bg1"/>
                </a:solidFill>
                <a:latin typeface="NikoshBAN" pitchFamily="2" charset="0"/>
                <a:cs typeface="NikoshBAN" pitchFamily="2" charset="0"/>
              </a:rPr>
              <a:t>, সময়: ৫০ মিনিট</a:t>
            </a:r>
            <a:endParaRPr lang="en-US" sz="2000" b="1" dirty="0">
              <a:solidFill>
                <a:schemeClr val="bg1"/>
              </a:solidFill>
              <a:latin typeface="NikoshBAN" pitchFamily="2" charset="0"/>
              <a:cs typeface="NikoshBAN" pitchFamily="2"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990600" y="5600700"/>
            <a:ext cx="6609522" cy="7239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dirty="0" smtClean="0">
                <a:latin typeface="NikoshBAN" pitchFamily="2" charset="0"/>
                <a:cs typeface="NikoshBAN" pitchFamily="2" charset="0"/>
              </a:rPr>
              <a:t>জাতীয় যাদুঘর</a:t>
            </a:r>
            <a:endParaRPr lang="bn-BD" dirty="0">
              <a:latin typeface="NikoshBAN" pitchFamily="2" charset="0"/>
              <a:cs typeface="NikoshBAN" pitchFamily="2" charset="0"/>
            </a:endParaRPr>
          </a:p>
        </p:txBody>
      </p:sp>
      <p:pic>
        <p:nvPicPr>
          <p:cNvPr id="2050" name="Picture 2" descr="D:\All Competition Content\Model Content BOBP\Model Content 3rd Round Delower\1 jadu ghor\Bangladesh-National-Muse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60952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08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ll Competition Content\Model Content BOBP\Model Content 3rd Round Delower\1 jadu ghor\liberationwarmusue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0999"/>
            <a:ext cx="8255000" cy="44196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a:spLocks/>
          </p:cNvSpPr>
          <p:nvPr/>
        </p:nvSpPr>
        <p:spPr>
          <a:xfrm>
            <a:off x="381000" y="5600700"/>
            <a:ext cx="8255000" cy="7239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dirty="0" smtClean="0">
                <a:latin typeface="NikoshBAN" pitchFamily="2" charset="0"/>
                <a:cs typeface="NikoshBAN" pitchFamily="2" charset="0"/>
              </a:rPr>
              <a:t>এগুলো আমরা কোথায় গেলে দেখতে পাই?</a:t>
            </a:r>
            <a:endParaRPr lang="bn-BD" dirty="0">
              <a:latin typeface="NikoshBAN" pitchFamily="2" charset="0"/>
              <a:cs typeface="NikoshBAN" pitchFamily="2" charset="0"/>
            </a:endParaRPr>
          </a:p>
        </p:txBody>
      </p:sp>
    </p:spTree>
    <p:extLst>
      <p:ext uri="{BB962C8B-B14F-4D97-AF65-F5344CB8AC3E}">
        <p14:creationId xmlns:p14="http://schemas.microsoft.com/office/powerpoint/2010/main" val="3122717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3862" y="-474125"/>
            <a:ext cx="7765662" cy="16476125"/>
          </a:xfrm>
          <a:prstGeom prst="rect">
            <a:avLst/>
          </a:prstGeom>
        </p:spPr>
      </p:pic>
      <p:sp>
        <p:nvSpPr>
          <p:cNvPr id="11" name="Title 1"/>
          <p:cNvSpPr txBox="1">
            <a:spLocks/>
          </p:cNvSpPr>
          <p:nvPr/>
        </p:nvSpPr>
        <p:spPr>
          <a:xfrm>
            <a:off x="1371600" y="5029200"/>
            <a:ext cx="7467600" cy="12954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bn-BD" sz="6000" b="1" spc="50" dirty="0" smtClean="0">
                <a:ln w="11430"/>
                <a:solidFill>
                  <a:schemeClr val="bg2">
                    <a:lumMod val="50000"/>
                  </a:schemeClr>
                </a:solidFill>
                <a:effectLst>
                  <a:outerShdw blurRad="76200" dist="50800" dir="5400000" algn="tl" rotWithShape="0">
                    <a:srgbClr val="000000">
                      <a:alpha val="65000"/>
                    </a:srgbClr>
                  </a:outerShdw>
                </a:effectLst>
                <a:latin typeface="NikoshBAN" pitchFamily="2" charset="0"/>
                <a:ea typeface="+mj-ea"/>
                <a:cs typeface="NikoshBAN" pitchFamily="2" charset="0"/>
              </a:rPr>
              <a:t>জাদুঘরে সংরক্ষিত প্রত্নসম্পদ</a:t>
            </a:r>
            <a:endParaRPr kumimoji="0" lang="en-US" sz="4000" b="1" i="0" u="none" strike="noStrike" kern="1200" spc="50" normalizeH="0" baseline="0" noProof="0" dirty="0">
              <a:ln w="11430"/>
              <a:solidFill>
                <a:schemeClr val="bg2">
                  <a:lumMod val="50000"/>
                </a:schemeClr>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048620" y="609600"/>
            <a:ext cx="4727536" cy="4038600"/>
          </a:xfrm>
          <a:prstGeom prst="roundRect">
            <a:avLst>
              <a:gd name="adj" fmla="val 4167"/>
            </a:avLst>
          </a:prstGeom>
          <a:solidFill>
            <a:srgbClr val="FFFFFF"/>
          </a:solidFill>
          <a:ln w="76200" cap="sq">
            <a:noFill/>
            <a:miter lim="800000"/>
          </a:ln>
          <a:effectLst>
            <a:outerShdw blurRad="107950" dist="12700" dir="5400000" algn="ctr">
              <a:srgbClr val="000000"/>
            </a:outerShdw>
            <a:reflection blurRad="12700" stA="2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381000"/>
            <a:ext cx="8458200" cy="9144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sz="5400" dirty="0" smtClean="0">
                <a:latin typeface="NikoshBAN" pitchFamily="2" charset="0"/>
                <a:cs typeface="NikoshBAN" pitchFamily="2" charset="0"/>
              </a:rPr>
              <a:t>এই পাঠ শেষে শিক্ষার্থীরা..</a:t>
            </a:r>
            <a:r>
              <a:rPr lang="en-US" sz="5400" dirty="0" smtClean="0">
                <a:latin typeface="NikoshBAN" pitchFamily="2" charset="0"/>
                <a:cs typeface="NikoshBAN" pitchFamily="2" charset="0"/>
              </a:rPr>
              <a:t>.....</a:t>
            </a:r>
            <a:endParaRPr lang="bn-BD" sz="5400" dirty="0">
              <a:latin typeface="NikoshBAN" pitchFamily="2" charset="0"/>
              <a:cs typeface="NikoshBAN" pitchFamily="2" charset="0"/>
            </a:endParaRPr>
          </a:p>
        </p:txBody>
      </p:sp>
      <p:graphicFrame>
        <p:nvGraphicFramePr>
          <p:cNvPr id="7" name="Diagram 6"/>
          <p:cNvGraphicFramePr/>
          <p:nvPr>
            <p:extLst>
              <p:ext uri="{D42A27DB-BD31-4B8C-83A1-F6EECF244321}">
                <p14:modId xmlns:p14="http://schemas.microsoft.com/office/powerpoint/2010/main" val="3298035702"/>
              </p:ext>
            </p:extLst>
          </p:nvPr>
        </p:nvGraphicFramePr>
        <p:xfrm>
          <a:off x="457200" y="17526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7E429971-BC57-430F-BB25-C0574E5E39E3}"/>
                                            </p:graphicEl>
                                          </p:spTgt>
                                        </p:tgtEl>
                                        <p:attrNameLst>
                                          <p:attrName>style.visibility</p:attrName>
                                        </p:attrNameLst>
                                      </p:cBhvr>
                                      <p:to>
                                        <p:strVal val="visible"/>
                                      </p:to>
                                    </p:set>
                                    <p:animEffect transition="in" filter="wipe(left)">
                                      <p:cBhvr>
                                        <p:cTn id="11" dur="500"/>
                                        <p:tgtEl>
                                          <p:spTgt spid="7">
                                            <p:graphicEl>
                                              <a:dgm id="{7E429971-BC57-430F-BB25-C0574E5E39E3}"/>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D54B1729-BC98-42C1-9C6C-D65DCBA4358F}"/>
                                            </p:graphicEl>
                                          </p:spTgt>
                                        </p:tgtEl>
                                        <p:attrNameLst>
                                          <p:attrName>style.visibility</p:attrName>
                                        </p:attrNameLst>
                                      </p:cBhvr>
                                      <p:to>
                                        <p:strVal val="visible"/>
                                      </p:to>
                                    </p:set>
                                    <p:animEffect transition="in" filter="wipe(left)">
                                      <p:cBhvr>
                                        <p:cTn id="15" dur="500"/>
                                        <p:tgtEl>
                                          <p:spTgt spid="7">
                                            <p:graphicEl>
                                              <a:dgm id="{D54B1729-BC98-42C1-9C6C-D65DCBA4358F}"/>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graphicEl>
                                              <a:dgm id="{C04276DC-EE64-470A-B8BC-09067B8045FA}"/>
                                            </p:graphicEl>
                                          </p:spTgt>
                                        </p:tgtEl>
                                        <p:attrNameLst>
                                          <p:attrName>style.visibility</p:attrName>
                                        </p:attrNameLst>
                                      </p:cBhvr>
                                      <p:to>
                                        <p:strVal val="visible"/>
                                      </p:to>
                                    </p:set>
                                    <p:animEffect transition="in" filter="wipe(left)">
                                      <p:cBhvr>
                                        <p:cTn id="19" dur="500"/>
                                        <p:tgtEl>
                                          <p:spTgt spid="7">
                                            <p:graphicEl>
                                              <a:dgm id="{C04276DC-EE64-470A-B8BC-09067B8045FA}"/>
                                            </p:graphicEl>
                                          </p:spTgt>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B37A5355-225B-4C6F-AED7-6C620F99EECC}"/>
                                            </p:graphicEl>
                                          </p:spTgt>
                                        </p:tgtEl>
                                        <p:attrNameLst>
                                          <p:attrName>style.visibility</p:attrName>
                                        </p:attrNameLst>
                                      </p:cBhvr>
                                      <p:to>
                                        <p:strVal val="visible"/>
                                      </p:to>
                                    </p:set>
                                    <p:animEffect transition="in" filter="wipe(left)">
                                      <p:cBhvr>
                                        <p:cTn id="23" dur="500"/>
                                        <p:tgtEl>
                                          <p:spTgt spid="7">
                                            <p:graphicEl>
                                              <a:dgm id="{B37A5355-225B-4C6F-AED7-6C620F99EECC}"/>
                                            </p:graphicEl>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F5034101-5B7D-4FE7-B47A-5A48CF39606B}"/>
                                            </p:graphicEl>
                                          </p:spTgt>
                                        </p:tgtEl>
                                        <p:attrNameLst>
                                          <p:attrName>style.visibility</p:attrName>
                                        </p:attrNameLst>
                                      </p:cBhvr>
                                      <p:to>
                                        <p:strVal val="visible"/>
                                      </p:to>
                                    </p:set>
                                    <p:animEffect transition="in" filter="wipe(left)">
                                      <p:cBhvr>
                                        <p:cTn id="27" dur="500"/>
                                        <p:tgtEl>
                                          <p:spTgt spid="7">
                                            <p:graphicEl>
                                              <a:dgm id="{F5034101-5B7D-4FE7-B47A-5A48CF39606B}"/>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C7C3E6FD-D83F-4BDA-907E-B5EE041DA931}"/>
                                            </p:graphicEl>
                                          </p:spTgt>
                                        </p:tgtEl>
                                        <p:attrNameLst>
                                          <p:attrName>style.visibility</p:attrName>
                                        </p:attrNameLst>
                                      </p:cBhvr>
                                      <p:to>
                                        <p:strVal val="visible"/>
                                      </p:to>
                                    </p:set>
                                    <p:animEffect transition="in" filter="wipe(left)">
                                      <p:cBhvr>
                                        <p:cTn id="31" dur="500"/>
                                        <p:tgtEl>
                                          <p:spTgt spid="7">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74" y="2412815"/>
            <a:ext cx="3527537" cy="3416320"/>
          </a:xfrm>
          <a:prstGeom prst="rect">
            <a:avLst/>
          </a:prstGeom>
        </p:spPr>
        <p:txBody>
          <a:bodyPr wrap="square">
            <a:spAutoFit/>
          </a:bodyPr>
          <a:lstStyle/>
          <a:p>
            <a:pPr algn="ctr">
              <a:lnSpc>
                <a:spcPct val="150000"/>
              </a:lnSpc>
            </a:pPr>
            <a:r>
              <a:rPr lang="bn-BD" sz="3600" dirty="0" smtClean="0">
                <a:ln w="1905"/>
                <a:effectLst>
                  <a:innerShdw blurRad="69850" dist="43180" dir="5400000">
                    <a:srgbClr val="000000">
                      <a:alpha val="65000"/>
                    </a:srgbClr>
                  </a:innerShdw>
                </a:effectLst>
                <a:latin typeface="NikoshBAN" pitchFamily="2" charset="0"/>
                <a:cs typeface="NikoshBAN" pitchFamily="2" charset="0"/>
              </a:rPr>
              <a:t>জাদুঘরে আমরা কী কী প্রত্ন সম্পদ দেখতে পাই তার একটি তালিকা তৈরি কর।</a:t>
            </a:r>
            <a:endParaRPr lang="en-US" sz="3600" dirty="0"/>
          </a:p>
        </p:txBody>
      </p:sp>
      <p:grpSp>
        <p:nvGrpSpPr>
          <p:cNvPr id="3" name="Group 2"/>
          <p:cNvGrpSpPr/>
          <p:nvPr/>
        </p:nvGrpSpPr>
        <p:grpSpPr>
          <a:xfrm>
            <a:off x="4681701" y="1681843"/>
            <a:ext cx="3476298" cy="4718957"/>
            <a:chOff x="2619702" y="1404257"/>
            <a:chExt cx="2866698" cy="4718957"/>
          </a:xfrm>
        </p:grpSpPr>
        <p:pic>
          <p:nvPicPr>
            <p:cNvPr id="4" name="Picture 2" descr="http://thumbs.dreamstime.com/z/note-pad-white-pages-pen-114459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619702" y="1404257"/>
              <a:ext cx="2866698" cy="4718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0" y="1828800"/>
              <a:ext cx="533400"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১.</a:t>
              </a:r>
              <a:endParaRPr lang="en-US" sz="3600" dirty="0">
                <a:latin typeface="NikoshBAN" pitchFamily="2" charset="0"/>
                <a:cs typeface="NikoshBAN" pitchFamily="2" charset="0"/>
              </a:endParaRPr>
            </a:p>
          </p:txBody>
        </p:sp>
        <p:sp>
          <p:nvSpPr>
            <p:cNvPr id="6" name="TextBox 5"/>
            <p:cNvSpPr txBox="1"/>
            <p:nvPr/>
          </p:nvSpPr>
          <p:spPr>
            <a:xfrm>
              <a:off x="2667000" y="2590800"/>
              <a:ext cx="533400"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২.</a:t>
              </a:r>
              <a:endParaRPr lang="en-US" sz="3600" dirty="0">
                <a:latin typeface="NikoshBAN" pitchFamily="2" charset="0"/>
                <a:cs typeface="NikoshBAN" pitchFamily="2" charset="0"/>
              </a:endParaRPr>
            </a:p>
          </p:txBody>
        </p:sp>
        <p:sp>
          <p:nvSpPr>
            <p:cNvPr id="7" name="TextBox 6"/>
            <p:cNvSpPr txBox="1"/>
            <p:nvPr/>
          </p:nvSpPr>
          <p:spPr>
            <a:xfrm>
              <a:off x="2619702" y="3467785"/>
              <a:ext cx="685800"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৩.</a:t>
              </a:r>
              <a:endParaRPr lang="en-US" sz="3600" dirty="0">
                <a:latin typeface="NikoshBAN" pitchFamily="2" charset="0"/>
                <a:cs typeface="NikoshBAN" pitchFamily="2" charset="0"/>
              </a:endParaRPr>
            </a:p>
          </p:txBody>
        </p:sp>
        <p:sp>
          <p:nvSpPr>
            <p:cNvPr id="8" name="TextBox 7"/>
            <p:cNvSpPr txBox="1"/>
            <p:nvPr/>
          </p:nvSpPr>
          <p:spPr>
            <a:xfrm>
              <a:off x="2619702" y="4267200"/>
              <a:ext cx="685800" cy="646331"/>
            </a:xfrm>
            <a:prstGeom prst="rect">
              <a:avLst/>
            </a:prstGeom>
            <a:noFill/>
            <a:ln>
              <a:noFill/>
            </a:ln>
          </p:spPr>
          <p:txBody>
            <a:bodyPr wrap="square" rtlCol="0">
              <a:spAutoFit/>
            </a:bodyPr>
            <a:lstStyle/>
            <a:p>
              <a:r>
                <a:rPr lang="bn-BD" sz="3600" dirty="0" smtClean="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9" name="TextBox 8"/>
            <p:cNvSpPr txBox="1"/>
            <p:nvPr/>
          </p:nvSpPr>
          <p:spPr>
            <a:xfrm>
              <a:off x="2619702" y="5105400"/>
              <a:ext cx="685800" cy="646331"/>
            </a:xfrm>
            <a:prstGeom prst="rect">
              <a:avLst/>
            </a:prstGeom>
            <a:noFill/>
            <a:ln>
              <a:noFill/>
            </a:ln>
          </p:spPr>
          <p:txBody>
            <a:bodyPr wrap="square" rtlCol="0">
              <a:spAutoFit/>
            </a:bodyPr>
            <a:lstStyle/>
            <a:p>
              <a:r>
                <a:rPr lang="bn-BD" sz="3600" dirty="0">
                  <a:latin typeface="NikoshBAN" pitchFamily="2" charset="0"/>
                  <a:cs typeface="NikoshBAN" pitchFamily="2" charset="0"/>
                </a:rPr>
                <a:t>৫</a:t>
              </a:r>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grpSp>
      <p:grpSp>
        <p:nvGrpSpPr>
          <p:cNvPr id="10" name="Group 9"/>
          <p:cNvGrpSpPr/>
          <p:nvPr/>
        </p:nvGrpSpPr>
        <p:grpSpPr>
          <a:xfrm>
            <a:off x="337224" y="230647"/>
            <a:ext cx="8458200" cy="836154"/>
            <a:chOff x="337224" y="230647"/>
            <a:chExt cx="8458200" cy="836154"/>
          </a:xfrm>
        </p:grpSpPr>
        <p:sp>
          <p:nvSpPr>
            <p:cNvPr id="11" name="Rounded Rectangle 10"/>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একক কাজ</a:t>
              </a:r>
            </a:p>
          </p:txBody>
        </p:sp>
        <p:sp>
          <p:nvSpPr>
            <p:cNvPr id="12" name="TextBox 11"/>
            <p:cNvSpPr txBox="1"/>
            <p:nvPr/>
          </p:nvSpPr>
          <p:spPr>
            <a:xfrm>
              <a:off x="7086600" y="594852"/>
              <a:ext cx="1708824" cy="461665"/>
            </a:xfrm>
            <a:prstGeom prst="rect">
              <a:avLst/>
            </a:prstGeom>
            <a:solidFill>
              <a:schemeClr val="accent1">
                <a:lumMod val="20000"/>
                <a:lumOff val="80000"/>
              </a:schemeClr>
            </a:solidFill>
          </p:spPr>
          <p:txBody>
            <a:bodyPr wrap="square" rtlCol="0">
              <a:spAutoFit/>
            </a:bodyPr>
            <a:lstStyle/>
            <a:p>
              <a:r>
                <a:rPr lang="bn-BD" sz="2400" dirty="0" smtClean="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1583085341"/>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2" name="Rounded Rectangle 1"/>
          <p:cNvSpPr/>
          <p:nvPr/>
        </p:nvSpPr>
        <p:spPr>
          <a:xfrm>
            <a:off x="348341" y="6078310"/>
            <a:ext cx="8458201" cy="467632"/>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নবাব ও জমিদারদের ব্যবহার করা প্রত্ন সম্পদ</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04799" y="304800"/>
            <a:ext cx="4007104" cy="2209799"/>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descr="C:\Documents and Settings\Delower\Desktop\Jadughar Pic\images1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30307"/>
            <a:ext cx="2819400" cy="248909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4799" y="2590800"/>
            <a:ext cx="4007104" cy="523639"/>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ঢাকা জাতীয় জাদুঘর</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2052" name="Picture 4" descr="C:\Documents and Settings\Delower\Desktop\Jadughar Pic\untitled-2_1874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248025"/>
            <a:ext cx="38100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C:\Documents and Settings\Delower\Desktop\Jadughar Pic\place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042" y="3248025"/>
            <a:ext cx="40005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430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right)">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Delower\Desktop\Jadughar Pic\E T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79400"/>
            <a:ext cx="1448587" cy="2897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C:\Documents and Settings\Delower\Desktop\Jadughar Pic\et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3844" y="279400"/>
            <a:ext cx="4334355" cy="2897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1" name="Picture 9" descr="C:\Documents and Settings\Delower\Desktop\Jadughar Pic\1\Mehtab_Chand_of_Burdwan.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3200" y="279400"/>
            <a:ext cx="1866717" cy="3023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3" name="Picture 11" descr="C:\Documents and Settings\Delower\Desktop\Jadughar Pic\s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252" y="3429000"/>
            <a:ext cx="3969147" cy="3124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13845" y="3302434"/>
            <a:ext cx="4334354" cy="32507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4799" y="2764968"/>
            <a:ext cx="4343400"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হাতির দাঁতের শিল্পদ্রব্য</a:t>
            </a:r>
            <a:endParaRPr lang="en-US" sz="2400" dirty="0">
              <a:solidFill>
                <a:schemeClr val="tx1"/>
              </a:solidFill>
              <a:latin typeface="NikoshBAN" pitchFamily="2" charset="0"/>
              <a:cs typeface="NikoshBAN" pitchFamily="2" charset="0"/>
            </a:endParaRPr>
          </a:p>
        </p:txBody>
      </p:sp>
      <p:sp>
        <p:nvSpPr>
          <p:cNvPr id="8" name="Rounded Rectangle 7"/>
          <p:cNvSpPr/>
          <p:nvPr/>
        </p:nvSpPr>
        <p:spPr>
          <a:xfrm>
            <a:off x="6553200" y="2888777"/>
            <a:ext cx="1866717"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নবাবদের পোশাক</a:t>
            </a:r>
            <a:endParaRPr lang="en-US" sz="2400" dirty="0">
              <a:solidFill>
                <a:schemeClr val="tx1"/>
              </a:solidFill>
              <a:latin typeface="NikoshBAN" pitchFamily="2" charset="0"/>
              <a:cs typeface="NikoshBAN" pitchFamily="2" charset="0"/>
            </a:endParaRPr>
          </a:p>
        </p:txBody>
      </p:sp>
      <p:sp>
        <p:nvSpPr>
          <p:cNvPr id="9" name="Rounded Rectangle 8"/>
          <p:cNvSpPr/>
          <p:nvPr/>
        </p:nvSpPr>
        <p:spPr>
          <a:xfrm>
            <a:off x="313845" y="6139543"/>
            <a:ext cx="2962755"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নবাবদের ব্যবহৃত তলোয়ার</a:t>
            </a:r>
            <a:endParaRPr lang="en-US" sz="2400" dirty="0">
              <a:solidFill>
                <a:schemeClr val="tx1"/>
              </a:solidFill>
              <a:latin typeface="NikoshBAN" pitchFamily="2" charset="0"/>
              <a:cs typeface="NikoshBAN" pitchFamily="2" charset="0"/>
            </a:endParaRPr>
          </a:p>
        </p:txBody>
      </p:sp>
      <p:sp>
        <p:nvSpPr>
          <p:cNvPr id="10" name="Rounded Rectangle 9"/>
          <p:cNvSpPr/>
          <p:nvPr/>
        </p:nvSpPr>
        <p:spPr>
          <a:xfrm>
            <a:off x="7696200" y="6139544"/>
            <a:ext cx="1219199"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যুদ্ধাস্ত্র</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994976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81"/>
                                        </p:tgtEl>
                                        <p:attrNameLst>
                                          <p:attrName>style.visibility</p:attrName>
                                        </p:attrNameLst>
                                      </p:cBhvr>
                                      <p:to>
                                        <p:strVal val="visible"/>
                                      </p:to>
                                    </p:set>
                                    <p:animEffect transition="in" filter="wipe(down)">
                                      <p:cBhvr>
                                        <p:cTn id="13" dur="500"/>
                                        <p:tgtEl>
                                          <p:spTgt spid="308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083"/>
                                        </p:tgtEl>
                                        <p:attrNameLst>
                                          <p:attrName>style.visibility</p:attrName>
                                        </p:attrNameLst>
                                      </p:cBhvr>
                                      <p:to>
                                        <p:strVal val="visible"/>
                                      </p:to>
                                    </p:set>
                                    <p:animEffect transition="in" filter="wipe(up)">
                                      <p:cBhvr>
                                        <p:cTn id="24" dur="500"/>
                                        <p:tgtEl>
                                          <p:spTgt spid="308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wipe(right)">
                                      <p:cBhvr>
                                        <p:cTn id="35" dur="500"/>
                                        <p:tgtEl>
                                          <p:spTgt spid="308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14300" cmpd="thickThin">
          <a:solidFill>
            <a:srgbClr val="00B0F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569</Words>
  <Application>Microsoft Office PowerPoint</Application>
  <PresentationFormat>On-screen Show (4:3)</PresentationFormat>
  <Paragraphs>90</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Georgia</vt:lpstr>
      <vt:lpstr>NikoshBAN</vt:lpstr>
      <vt:lpstr>Segoe UI</vt:lpstr>
      <vt:lpstr>Vrinda</vt:lpstr>
      <vt:lpstr>Training</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2013-06-23T15:13:12Z</dcterms:created>
  <dcterms:modified xsi:type="dcterms:W3CDTF">2020-09-02T05:47:40Z</dcterms:modified>
</cp:coreProperties>
</file>