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61" r:id="rId4"/>
    <p:sldId id="264" r:id="rId5"/>
    <p:sldId id="256" r:id="rId6"/>
    <p:sldId id="257" r:id="rId7"/>
    <p:sldId id="258" r:id="rId8"/>
    <p:sldId id="259"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92" d="100"/>
          <a:sy n="92" d="100"/>
        </p:scale>
        <p:origin x="10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6C9456-EA84-4DA1-ABA1-8C5C99D4808F}"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1272173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6C9456-EA84-4DA1-ABA1-8C5C99D4808F}"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426209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6C9456-EA84-4DA1-ABA1-8C5C99D4808F}"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652603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6C9456-EA84-4DA1-ABA1-8C5C99D4808F}"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565464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C9456-EA84-4DA1-ABA1-8C5C99D4808F}"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3294803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6C9456-EA84-4DA1-ABA1-8C5C99D4808F}"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3626623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6C9456-EA84-4DA1-ABA1-8C5C99D4808F}" type="datetimeFigureOut">
              <a:rPr lang="en-GB" smtClean="0"/>
              <a:t>02/09/2020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1902553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6C9456-EA84-4DA1-ABA1-8C5C99D4808F}" type="datetimeFigureOut">
              <a:rPr lang="en-GB" smtClean="0"/>
              <a:t>02/09/2020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471658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C9456-EA84-4DA1-ABA1-8C5C99D4808F}" type="datetimeFigureOut">
              <a:rPr lang="en-GB" smtClean="0"/>
              <a:t>02/09/2020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312572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C9456-EA84-4DA1-ABA1-8C5C99D4808F}"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456977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C9456-EA84-4DA1-ABA1-8C5C99D4808F}"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C19060-8E3D-43CC-9F65-5A0FA78E0950}" type="slidenum">
              <a:rPr lang="en-GB" smtClean="0"/>
              <a:t>‹#›</a:t>
            </a:fld>
            <a:endParaRPr lang="en-GB"/>
          </a:p>
        </p:txBody>
      </p:sp>
    </p:spTree>
    <p:extLst>
      <p:ext uri="{BB962C8B-B14F-4D97-AF65-F5344CB8AC3E}">
        <p14:creationId xmlns:p14="http://schemas.microsoft.com/office/powerpoint/2010/main" val="2137422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C9456-EA84-4DA1-ABA1-8C5C99D4808F}" type="datetimeFigureOut">
              <a:rPr lang="en-GB" smtClean="0"/>
              <a:t>02/09/2020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19060-8E3D-43CC-9F65-5A0FA78E0950}" type="slidenum">
              <a:rPr lang="en-GB" smtClean="0"/>
              <a:t>‹#›</a:t>
            </a:fld>
            <a:endParaRPr lang="en-GB"/>
          </a:p>
        </p:txBody>
      </p:sp>
    </p:spTree>
    <p:extLst>
      <p:ext uri="{BB962C8B-B14F-4D97-AF65-F5344CB8AC3E}">
        <p14:creationId xmlns:p14="http://schemas.microsoft.com/office/powerpoint/2010/main" val="259059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1224897" y="1472148"/>
            <a:ext cx="9742206" cy="3785652"/>
          </a:xfrm>
          <a:prstGeom prst="rect">
            <a:avLst/>
          </a:prstGeom>
          <a:noFill/>
        </p:spPr>
        <p:txBody>
          <a:bodyPr wrap="square" rtlCol="0">
            <a:spAutoFit/>
          </a:bodyPr>
          <a:lstStyle/>
          <a:p>
            <a:pPr algn="ctr"/>
            <a:r>
              <a:rPr lang="bn-BD" sz="4000" b="1" dirty="0" smtClean="0">
                <a:solidFill>
                  <a:srgbClr val="FF0000"/>
                </a:solidFill>
                <a:effectLst>
                  <a:outerShdw blurRad="38100" dist="38100" dir="2700000" algn="tl">
                    <a:srgbClr val="000000">
                      <a:alpha val="43137"/>
                    </a:srgbClr>
                  </a:outerShdw>
                </a:effectLst>
              </a:rPr>
              <a:t>সাবাইকে</a:t>
            </a:r>
          </a:p>
          <a:p>
            <a:pPr algn="ctr"/>
            <a:endParaRPr lang="bn-BD" sz="4000" b="1" dirty="0">
              <a:effectLst>
                <a:outerShdw blurRad="38100" dist="38100" dir="2700000" algn="tl">
                  <a:srgbClr val="000000">
                    <a:alpha val="43137"/>
                  </a:srgbClr>
                </a:outerShdw>
              </a:effectLst>
            </a:endParaRPr>
          </a:p>
          <a:p>
            <a:pPr algn="ctr"/>
            <a:r>
              <a:rPr lang="bn-BD" sz="4000" b="1" dirty="0" smtClean="0">
                <a:solidFill>
                  <a:srgbClr val="00B050"/>
                </a:solidFill>
                <a:effectLst>
                  <a:outerShdw blurRad="38100" dist="38100" dir="2700000" algn="tl">
                    <a:srgbClr val="000000">
                      <a:alpha val="43137"/>
                    </a:srgbClr>
                  </a:outerShdw>
                </a:effectLst>
              </a:rPr>
              <a:t>শুভেচ্ছা</a:t>
            </a:r>
          </a:p>
          <a:p>
            <a:pPr algn="ctr"/>
            <a:r>
              <a:rPr lang="bn-BD" sz="4000" b="1" dirty="0" smtClean="0">
                <a:effectLst>
                  <a:outerShdw blurRad="38100" dist="38100" dir="2700000" algn="tl">
                    <a:srgbClr val="000000">
                      <a:alpha val="43137"/>
                    </a:srgbClr>
                  </a:outerShdw>
                </a:effectLst>
              </a:rPr>
              <a:t>ও</a:t>
            </a:r>
          </a:p>
          <a:p>
            <a:pPr algn="ctr"/>
            <a:r>
              <a:rPr lang="bn-BD" sz="4000" b="1" dirty="0" smtClean="0">
                <a:solidFill>
                  <a:srgbClr val="002060"/>
                </a:solidFill>
                <a:effectLst>
                  <a:outerShdw blurRad="38100" dist="38100" dir="2700000" algn="tl">
                    <a:srgbClr val="000000">
                      <a:alpha val="43137"/>
                    </a:srgbClr>
                  </a:outerShdw>
                </a:effectLst>
              </a:rPr>
              <a:t>স্বাগতম</a:t>
            </a:r>
          </a:p>
          <a:p>
            <a:pPr algn="ctr"/>
            <a:endParaRPr lang="bn-BD" sz="4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2225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2" end="2"/>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p:cTn id="18"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down)">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sp>
        <p:nvSpPr>
          <p:cNvPr id="4" name="TextBox 3"/>
          <p:cNvSpPr txBox="1"/>
          <p:nvPr/>
        </p:nvSpPr>
        <p:spPr>
          <a:xfrm>
            <a:off x="7144284" y="3213219"/>
            <a:ext cx="4366901" cy="2400657"/>
          </a:xfrm>
          <a:prstGeom prst="rect">
            <a:avLst/>
          </a:prstGeom>
          <a:noFill/>
        </p:spPr>
        <p:txBody>
          <a:bodyPr wrap="square" rtlCol="0">
            <a:spAutoFit/>
          </a:bodyPr>
          <a:lstStyle/>
          <a:p>
            <a:pPr algn="ctr"/>
            <a:r>
              <a:rPr lang="en-GB" sz="2400" b="1" dirty="0">
                <a:solidFill>
                  <a:srgbClr val="00B0F0"/>
                </a:solidFill>
              </a:rPr>
              <a:t>Name- Muhammad Ahsan Habib</a:t>
            </a:r>
            <a:endParaRPr lang="bn-BD" sz="2400" b="1" dirty="0">
              <a:solidFill>
                <a:srgbClr val="00B0F0"/>
              </a:solidFill>
            </a:endParaRPr>
          </a:p>
          <a:p>
            <a:pPr algn="ctr"/>
            <a:r>
              <a:rPr lang="bn-BD" b="1" dirty="0"/>
              <a:t>          </a:t>
            </a:r>
            <a:r>
              <a:rPr lang="en-GB" b="1" dirty="0">
                <a:solidFill>
                  <a:srgbClr val="7030A0"/>
                </a:solidFill>
              </a:rPr>
              <a:t>Assistant Teacher</a:t>
            </a:r>
            <a:endParaRPr lang="bn-BD" b="1" dirty="0">
              <a:solidFill>
                <a:srgbClr val="7030A0"/>
              </a:solidFill>
            </a:endParaRPr>
          </a:p>
          <a:p>
            <a:pPr algn="ctr"/>
            <a:r>
              <a:rPr lang="en-GB" b="1" dirty="0" err="1"/>
              <a:t>Mohsenuddin</a:t>
            </a:r>
            <a:r>
              <a:rPr lang="en-GB" b="1" dirty="0"/>
              <a:t> </a:t>
            </a:r>
            <a:r>
              <a:rPr lang="en-GB" b="1" dirty="0" err="1"/>
              <a:t>Nuria</a:t>
            </a:r>
            <a:r>
              <a:rPr lang="en-GB" b="1" dirty="0"/>
              <a:t> </a:t>
            </a:r>
            <a:r>
              <a:rPr lang="en-GB" b="1" dirty="0" err="1"/>
              <a:t>Fazil</a:t>
            </a:r>
            <a:r>
              <a:rPr lang="en-GB" b="1" dirty="0"/>
              <a:t> (Degree) Madrasah</a:t>
            </a:r>
            <a:endParaRPr lang="bn-BD" b="1" dirty="0"/>
          </a:p>
          <a:p>
            <a:pPr algn="ctr"/>
            <a:r>
              <a:rPr lang="en-GB" b="1" dirty="0" err="1">
                <a:solidFill>
                  <a:schemeClr val="accent2">
                    <a:lumMod val="75000"/>
                  </a:schemeClr>
                </a:solidFill>
              </a:rPr>
              <a:t>Bauphal</a:t>
            </a:r>
            <a:r>
              <a:rPr lang="en-GB" b="1" dirty="0">
                <a:solidFill>
                  <a:schemeClr val="accent2">
                    <a:lumMod val="75000"/>
                  </a:schemeClr>
                </a:solidFill>
              </a:rPr>
              <a:t>, </a:t>
            </a:r>
            <a:r>
              <a:rPr lang="en-GB" b="1" smtClean="0">
                <a:solidFill>
                  <a:schemeClr val="accent2">
                    <a:lumMod val="75000"/>
                  </a:schemeClr>
                </a:solidFill>
              </a:rPr>
              <a:t>Patuakhali</a:t>
            </a:r>
            <a:endParaRPr lang="bn-BD" b="1" dirty="0">
              <a:solidFill>
                <a:schemeClr val="accent2">
                  <a:lumMod val="75000"/>
                </a:schemeClr>
              </a:solidFill>
            </a:endParaRPr>
          </a:p>
          <a:p>
            <a:pPr algn="ctr"/>
            <a:r>
              <a:rPr lang="en-GB" b="1" dirty="0">
                <a:solidFill>
                  <a:srgbClr val="92D050"/>
                </a:solidFill>
              </a:rPr>
              <a:t>Mobile-01754755169</a:t>
            </a:r>
          </a:p>
          <a:p>
            <a:pPr algn="ctr"/>
            <a:r>
              <a:rPr lang="en-GB" b="1" dirty="0">
                <a:solidFill>
                  <a:srgbClr val="92D050"/>
                </a:solidFill>
              </a:rPr>
              <a:t>E-mail- ahsanhabib251281@gmail.com</a:t>
            </a:r>
          </a:p>
          <a:p>
            <a:endParaRPr lang="en-GB" dirty="0"/>
          </a:p>
        </p:txBody>
      </p:sp>
      <p:sp>
        <p:nvSpPr>
          <p:cNvPr id="5" name="Oval 4"/>
          <p:cNvSpPr/>
          <p:nvPr/>
        </p:nvSpPr>
        <p:spPr>
          <a:xfrm>
            <a:off x="3179036" y="1122363"/>
            <a:ext cx="6887910" cy="1270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TEACHER</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258" y="2491412"/>
            <a:ext cx="2857500" cy="2857500"/>
          </a:xfrm>
          <a:prstGeom prst="ellipse">
            <a:avLst/>
          </a:prstGeom>
          <a:ln w="190500" cap="rnd">
            <a:solidFill>
              <a:schemeClr val="tx1">
                <a:lumMod val="95000"/>
                <a:lumOff val="5000"/>
              </a:schemeClr>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relaxedInset"/>
            <a:extrusionClr>
              <a:srgbClr val="000000"/>
            </a:extrusionClr>
          </a:sp3d>
        </p:spPr>
      </p:pic>
    </p:spTree>
    <p:extLst>
      <p:ext uri="{BB962C8B-B14F-4D97-AF65-F5344CB8AC3E}">
        <p14:creationId xmlns:p14="http://schemas.microsoft.com/office/powerpoint/2010/main" val="3707787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6460621" y="3602038"/>
            <a:ext cx="4922378" cy="1477328"/>
          </a:xfrm>
          <a:prstGeom prst="rect">
            <a:avLst/>
          </a:prstGeom>
          <a:noFill/>
        </p:spPr>
        <p:txBody>
          <a:bodyPr wrap="square" rtlCol="0">
            <a:spAutoFit/>
          </a:bodyPr>
          <a:lstStyle/>
          <a:p>
            <a:pPr algn="just"/>
            <a:r>
              <a:rPr lang="en-GB" dirty="0">
                <a:solidFill>
                  <a:srgbClr val="00B0F0"/>
                </a:solidFill>
              </a:rPr>
              <a:t>Class- Ten</a:t>
            </a:r>
            <a:endParaRPr lang="bn-BD" dirty="0">
              <a:solidFill>
                <a:srgbClr val="00B0F0"/>
              </a:solidFill>
            </a:endParaRPr>
          </a:p>
          <a:p>
            <a:pPr algn="just"/>
            <a:r>
              <a:rPr lang="en-GB" dirty="0">
                <a:solidFill>
                  <a:srgbClr val="00B0F0"/>
                </a:solidFill>
              </a:rPr>
              <a:t>Subject –English 1</a:t>
            </a:r>
            <a:r>
              <a:rPr lang="en-GB" baseline="30000" dirty="0">
                <a:solidFill>
                  <a:srgbClr val="00B0F0"/>
                </a:solidFill>
              </a:rPr>
              <a:t>st</a:t>
            </a:r>
            <a:r>
              <a:rPr lang="en-GB" dirty="0">
                <a:solidFill>
                  <a:srgbClr val="00B0F0"/>
                </a:solidFill>
              </a:rPr>
              <a:t> paper</a:t>
            </a:r>
            <a:endParaRPr lang="bn-BD" dirty="0">
              <a:solidFill>
                <a:srgbClr val="00B0F0"/>
              </a:solidFill>
            </a:endParaRPr>
          </a:p>
          <a:p>
            <a:r>
              <a:rPr lang="en-GB" dirty="0">
                <a:solidFill>
                  <a:srgbClr val="00B0F0"/>
                </a:solidFill>
              </a:rPr>
              <a:t>     </a:t>
            </a:r>
            <a:r>
              <a:rPr lang="bn-BD" dirty="0" smtClean="0">
                <a:solidFill>
                  <a:srgbClr val="00B0F0"/>
                </a:solidFill>
              </a:rPr>
              <a:t>(</a:t>
            </a:r>
            <a:r>
              <a:rPr lang="bn-BD" dirty="0">
                <a:solidFill>
                  <a:srgbClr val="7030A0"/>
                </a:solidFill>
              </a:rPr>
              <a:t>Q.</a:t>
            </a:r>
            <a:r>
              <a:rPr lang="en-GB" dirty="0">
                <a:solidFill>
                  <a:srgbClr val="7030A0"/>
                </a:solidFill>
              </a:rPr>
              <a:t>8</a:t>
            </a:r>
            <a:r>
              <a:rPr lang="bn-BD" dirty="0">
                <a:solidFill>
                  <a:srgbClr val="7030A0"/>
                </a:solidFill>
              </a:rPr>
              <a:t> - </a:t>
            </a:r>
            <a:r>
              <a:rPr lang="en-GB" dirty="0">
                <a:solidFill>
                  <a:srgbClr val="7030A0"/>
                </a:solidFill>
              </a:rPr>
              <a:t>Paragraph with answering Question </a:t>
            </a:r>
            <a:r>
              <a:rPr lang="en-GB" dirty="0" smtClean="0">
                <a:solidFill>
                  <a:srgbClr val="00B0F0"/>
                </a:solidFill>
              </a:rPr>
              <a:t>)</a:t>
            </a:r>
            <a:endParaRPr lang="bn-BD" dirty="0">
              <a:solidFill>
                <a:srgbClr val="00B0F0"/>
              </a:solidFill>
            </a:endParaRPr>
          </a:p>
          <a:p>
            <a:pPr algn="just"/>
            <a:r>
              <a:rPr lang="en-GB" dirty="0" smtClean="0">
                <a:solidFill>
                  <a:srgbClr val="00B0F0"/>
                </a:solidFill>
              </a:rPr>
              <a:t>Date-</a:t>
            </a:r>
            <a:r>
              <a:rPr lang="bn-BD" dirty="0" smtClean="0">
                <a:solidFill>
                  <a:srgbClr val="00B0F0"/>
                </a:solidFill>
              </a:rPr>
              <a:t>24</a:t>
            </a:r>
            <a:r>
              <a:rPr lang="en-GB" dirty="0" smtClean="0">
                <a:solidFill>
                  <a:srgbClr val="00B0F0"/>
                </a:solidFill>
              </a:rPr>
              <a:t>/08/2020</a:t>
            </a:r>
            <a:endParaRPr lang="bn-BD" dirty="0">
              <a:solidFill>
                <a:srgbClr val="00B0F0"/>
              </a:solidFill>
            </a:endParaRPr>
          </a:p>
          <a:p>
            <a:pPr algn="just"/>
            <a:endParaRPr lang="bn-BD" dirty="0" smtClean="0">
              <a:solidFill>
                <a:srgbClr val="00B0F0"/>
              </a:solidFill>
            </a:endParaRPr>
          </a:p>
        </p:txBody>
      </p:sp>
      <p:sp>
        <p:nvSpPr>
          <p:cNvPr id="5" name="Oval 4"/>
          <p:cNvSpPr/>
          <p:nvPr/>
        </p:nvSpPr>
        <p:spPr>
          <a:xfrm>
            <a:off x="2580830" y="1239140"/>
            <a:ext cx="6178609" cy="1239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FF0000"/>
                </a:solidFill>
              </a:rPr>
              <a:t>SUBJECT MATTER</a:t>
            </a:r>
            <a:endParaRPr lang="en-GB" b="1" dirty="0">
              <a:solidFill>
                <a:srgbClr val="FF0000"/>
              </a:solidFill>
            </a:endParaRPr>
          </a:p>
        </p:txBody>
      </p:sp>
    </p:spTree>
    <p:extLst>
      <p:ext uri="{BB962C8B-B14F-4D97-AF65-F5344CB8AC3E}">
        <p14:creationId xmlns:p14="http://schemas.microsoft.com/office/powerpoint/2010/main" val="1033767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1085316" y="350378"/>
            <a:ext cx="10203678" cy="4401205"/>
          </a:xfrm>
          <a:prstGeom prst="rect">
            <a:avLst/>
          </a:prstGeom>
          <a:noFill/>
        </p:spPr>
        <p:txBody>
          <a:bodyPr wrap="square" rtlCol="0">
            <a:spAutoFit/>
          </a:bodyPr>
          <a:lstStyle/>
          <a:p>
            <a:pPr algn="ctr"/>
            <a:r>
              <a:rPr lang="en-GB" sz="3200" b="1" u="sng" dirty="0">
                <a:solidFill>
                  <a:srgbClr val="FF0000"/>
                </a:solidFill>
                <a:effectLst>
                  <a:outerShdw blurRad="38100" dist="38100" dir="2700000" algn="tl">
                    <a:srgbClr val="000000">
                      <a:alpha val="43137"/>
                    </a:srgbClr>
                  </a:outerShdw>
                </a:effectLst>
              </a:rPr>
              <a:t>Part-D: Writing</a:t>
            </a:r>
            <a:endParaRPr lang="bn-BD" sz="3200" b="1" u="sng" dirty="0">
              <a:solidFill>
                <a:srgbClr val="FF0000"/>
              </a:solidFill>
              <a:effectLst>
                <a:outerShdw blurRad="38100" dist="38100" dir="2700000" algn="tl">
                  <a:srgbClr val="000000">
                    <a:alpha val="43137"/>
                  </a:srgbClr>
                </a:outerShdw>
              </a:effectLst>
            </a:endParaRPr>
          </a:p>
          <a:p>
            <a:pPr algn="ctr"/>
            <a:endParaRPr lang="bn-BD" sz="3200" b="1" u="sng" dirty="0">
              <a:solidFill>
                <a:srgbClr val="FF0000"/>
              </a:solidFill>
              <a:effectLst>
                <a:outerShdw blurRad="38100" dist="38100" dir="2700000" algn="tl">
                  <a:srgbClr val="000000">
                    <a:alpha val="43137"/>
                  </a:srgbClr>
                </a:outerShdw>
              </a:effectLst>
            </a:endParaRPr>
          </a:p>
          <a:p>
            <a:pPr algn="ctr"/>
            <a:endParaRPr lang="en-GB" dirty="0"/>
          </a:p>
          <a:p>
            <a:r>
              <a:rPr lang="en-GB" dirty="0"/>
              <a:t> </a:t>
            </a:r>
            <a:r>
              <a:rPr lang="bn-BD" dirty="0"/>
              <a:t>           </a:t>
            </a:r>
            <a:r>
              <a:rPr lang="bn-BD" dirty="0" smtClean="0"/>
              <a:t> </a:t>
            </a:r>
            <a:r>
              <a:rPr lang="bn-BD" dirty="0">
                <a:solidFill>
                  <a:schemeClr val="accent6">
                    <a:lumMod val="75000"/>
                  </a:schemeClr>
                </a:solidFill>
                <a:effectLst>
                  <a:outerShdw blurRad="38100" dist="38100" dir="2700000" algn="tl">
                    <a:srgbClr val="000000">
                      <a:alpha val="43137"/>
                    </a:srgbClr>
                  </a:outerShdw>
                </a:effectLst>
              </a:rPr>
              <a:t>Q.</a:t>
            </a:r>
            <a:r>
              <a:rPr lang="en-GB" dirty="0">
                <a:solidFill>
                  <a:schemeClr val="accent6">
                    <a:lumMod val="75000"/>
                  </a:schemeClr>
                </a:solidFill>
                <a:effectLst>
                  <a:outerShdw blurRad="38100" dist="38100" dir="2700000" algn="tl">
                    <a:srgbClr val="000000">
                      <a:alpha val="43137"/>
                    </a:srgbClr>
                  </a:outerShdw>
                </a:effectLst>
              </a:rPr>
              <a:t>8</a:t>
            </a:r>
            <a:r>
              <a:rPr lang="bn-BD" dirty="0">
                <a:solidFill>
                  <a:schemeClr val="accent6">
                    <a:lumMod val="75000"/>
                  </a:schemeClr>
                </a:solidFill>
                <a:effectLst>
                  <a:outerShdw blurRad="38100" dist="38100" dir="2700000" algn="tl">
                    <a:srgbClr val="000000">
                      <a:alpha val="43137"/>
                    </a:srgbClr>
                  </a:outerShdw>
                </a:effectLst>
              </a:rPr>
              <a:t> - </a:t>
            </a:r>
            <a:r>
              <a:rPr lang="en-GB" dirty="0">
                <a:solidFill>
                  <a:schemeClr val="accent6">
                    <a:lumMod val="75000"/>
                  </a:schemeClr>
                </a:solidFill>
                <a:effectLst>
                  <a:outerShdw blurRad="38100" dist="38100" dir="2700000" algn="tl">
                    <a:srgbClr val="000000">
                      <a:alpha val="43137"/>
                    </a:srgbClr>
                  </a:outerShdw>
                </a:effectLst>
              </a:rPr>
              <a:t>Paragraph with answering Question 				   =10</a:t>
            </a:r>
            <a:endParaRPr lang="bn-BD" dirty="0">
              <a:solidFill>
                <a:schemeClr val="accent6">
                  <a:lumMod val="75000"/>
                </a:schemeClr>
              </a:solidFill>
              <a:effectLst>
                <a:outerShdw blurRad="38100" dist="38100" dir="2700000" algn="tl">
                  <a:srgbClr val="000000">
                    <a:alpha val="43137"/>
                  </a:srgbClr>
                </a:outerShdw>
              </a:effectLst>
            </a:endParaRPr>
          </a:p>
          <a:p>
            <a:endParaRPr lang="bn-BD" dirty="0">
              <a:solidFill>
                <a:srgbClr val="7030A0"/>
              </a:solidFill>
            </a:endParaRPr>
          </a:p>
          <a:p>
            <a:r>
              <a:rPr lang="en-GB" dirty="0">
                <a:solidFill>
                  <a:srgbClr val="7030A0"/>
                </a:solidFill>
              </a:rPr>
              <a:t> </a:t>
            </a:r>
            <a:r>
              <a:rPr lang="bn-BD" dirty="0">
                <a:solidFill>
                  <a:srgbClr val="7030A0"/>
                </a:solidFill>
              </a:rPr>
              <a:t>              Q.</a:t>
            </a:r>
            <a:r>
              <a:rPr lang="en-GB" dirty="0">
                <a:solidFill>
                  <a:srgbClr val="7030A0"/>
                </a:solidFill>
              </a:rPr>
              <a:t>9</a:t>
            </a:r>
            <a:r>
              <a:rPr lang="bn-BD" dirty="0">
                <a:solidFill>
                  <a:srgbClr val="7030A0"/>
                </a:solidFill>
              </a:rPr>
              <a:t> -</a:t>
            </a:r>
            <a:r>
              <a:rPr lang="en-GB" dirty="0">
                <a:solidFill>
                  <a:srgbClr val="7030A0"/>
                </a:solidFill>
              </a:rPr>
              <a:t> Completing story                                                                             </a:t>
            </a:r>
            <a:r>
              <a:rPr lang="bn-BD" dirty="0">
                <a:solidFill>
                  <a:srgbClr val="7030A0"/>
                </a:solidFill>
              </a:rPr>
              <a:t>   </a:t>
            </a:r>
            <a:r>
              <a:rPr lang="bn-BD" dirty="0" smtClean="0">
                <a:solidFill>
                  <a:srgbClr val="7030A0"/>
                </a:solidFill>
              </a:rPr>
              <a:t>                    </a:t>
            </a:r>
            <a:r>
              <a:rPr lang="en-GB" dirty="0" smtClean="0">
                <a:solidFill>
                  <a:srgbClr val="7030A0"/>
                </a:solidFill>
              </a:rPr>
              <a:t>=</a:t>
            </a:r>
            <a:r>
              <a:rPr lang="en-GB" dirty="0">
                <a:solidFill>
                  <a:srgbClr val="7030A0"/>
                </a:solidFill>
              </a:rPr>
              <a:t>10</a:t>
            </a:r>
            <a:endParaRPr lang="bn-BD" dirty="0">
              <a:solidFill>
                <a:srgbClr val="7030A0"/>
              </a:solidFill>
            </a:endParaRPr>
          </a:p>
          <a:p>
            <a:endParaRPr lang="bn-BD" dirty="0">
              <a:solidFill>
                <a:srgbClr val="7030A0"/>
              </a:solidFill>
            </a:endParaRPr>
          </a:p>
          <a:p>
            <a:r>
              <a:rPr lang="bn-BD" dirty="0">
                <a:solidFill>
                  <a:srgbClr val="7030A0"/>
                </a:solidFill>
              </a:rPr>
              <a:t>               Q.</a:t>
            </a:r>
            <a:r>
              <a:rPr lang="en-GB" dirty="0">
                <a:solidFill>
                  <a:srgbClr val="7030A0"/>
                </a:solidFill>
              </a:rPr>
              <a:t>10</a:t>
            </a:r>
            <a:r>
              <a:rPr lang="bn-BD" dirty="0">
                <a:solidFill>
                  <a:srgbClr val="7030A0"/>
                </a:solidFill>
              </a:rPr>
              <a:t>-</a:t>
            </a:r>
            <a:r>
              <a:rPr lang="en-GB" dirty="0">
                <a:solidFill>
                  <a:srgbClr val="7030A0"/>
                </a:solidFill>
              </a:rPr>
              <a:t> Graphs / Charts writing                                                                    </a:t>
            </a:r>
            <a:r>
              <a:rPr lang="bn-BD" dirty="0" smtClean="0">
                <a:solidFill>
                  <a:srgbClr val="7030A0"/>
                </a:solidFill>
              </a:rPr>
              <a:t>                     =</a:t>
            </a:r>
            <a:r>
              <a:rPr lang="bn-BD" dirty="0">
                <a:solidFill>
                  <a:srgbClr val="7030A0"/>
                </a:solidFill>
              </a:rPr>
              <a:t>10</a:t>
            </a:r>
          </a:p>
          <a:p>
            <a:r>
              <a:rPr lang="bn-BD" dirty="0">
                <a:solidFill>
                  <a:srgbClr val="7030A0"/>
                </a:solidFill>
              </a:rPr>
              <a:t>                       </a:t>
            </a:r>
          </a:p>
          <a:p>
            <a:r>
              <a:rPr lang="bn-BD" dirty="0">
                <a:solidFill>
                  <a:srgbClr val="7030A0"/>
                </a:solidFill>
              </a:rPr>
              <a:t>               Q.</a:t>
            </a:r>
            <a:r>
              <a:rPr lang="en-GB" dirty="0">
                <a:solidFill>
                  <a:srgbClr val="7030A0"/>
                </a:solidFill>
              </a:rPr>
              <a:t>11</a:t>
            </a:r>
            <a:r>
              <a:rPr lang="bn-BD" dirty="0">
                <a:solidFill>
                  <a:srgbClr val="7030A0"/>
                </a:solidFill>
              </a:rPr>
              <a:t>- </a:t>
            </a:r>
            <a:r>
              <a:rPr lang="en-GB" dirty="0">
                <a:solidFill>
                  <a:srgbClr val="7030A0"/>
                </a:solidFill>
              </a:rPr>
              <a:t>Formal /Informal letter (E-mail) </a:t>
            </a:r>
            <a:r>
              <a:rPr lang="bn-BD" dirty="0">
                <a:solidFill>
                  <a:srgbClr val="7030A0"/>
                </a:solidFill>
              </a:rPr>
              <a:t>   </a:t>
            </a:r>
            <a:r>
              <a:rPr lang="en-GB" dirty="0">
                <a:solidFill>
                  <a:srgbClr val="7030A0"/>
                </a:solidFill>
              </a:rPr>
              <a:t>		         </a:t>
            </a:r>
            <a:r>
              <a:rPr lang="bn-BD" dirty="0">
                <a:solidFill>
                  <a:srgbClr val="7030A0"/>
                </a:solidFill>
              </a:rPr>
              <a:t>               </a:t>
            </a:r>
            <a:r>
              <a:rPr lang="bn-BD" dirty="0" smtClean="0">
                <a:solidFill>
                  <a:srgbClr val="7030A0"/>
                </a:solidFill>
              </a:rPr>
              <a:t>                        </a:t>
            </a:r>
            <a:r>
              <a:rPr lang="en-GB" dirty="0" smtClean="0">
                <a:solidFill>
                  <a:srgbClr val="7030A0"/>
                </a:solidFill>
              </a:rPr>
              <a:t>=</a:t>
            </a:r>
            <a:r>
              <a:rPr lang="en-GB" dirty="0">
                <a:solidFill>
                  <a:srgbClr val="7030A0"/>
                </a:solidFill>
              </a:rPr>
              <a:t>10</a:t>
            </a:r>
            <a:endParaRPr lang="bn-BD" dirty="0">
              <a:solidFill>
                <a:srgbClr val="7030A0"/>
              </a:solidFill>
            </a:endParaRPr>
          </a:p>
          <a:p>
            <a:endParaRPr lang="en-GB" dirty="0">
              <a:solidFill>
                <a:srgbClr val="7030A0"/>
              </a:solidFill>
            </a:endParaRPr>
          </a:p>
          <a:p>
            <a:r>
              <a:rPr lang="bn-BD" dirty="0">
                <a:solidFill>
                  <a:srgbClr val="7030A0"/>
                </a:solidFill>
              </a:rPr>
              <a:t>               Q.</a:t>
            </a:r>
            <a:r>
              <a:rPr lang="en-GB" dirty="0">
                <a:solidFill>
                  <a:srgbClr val="7030A0"/>
                </a:solidFill>
              </a:rPr>
              <a:t>12</a:t>
            </a:r>
            <a:r>
              <a:rPr lang="bn-BD" dirty="0">
                <a:solidFill>
                  <a:srgbClr val="7030A0"/>
                </a:solidFill>
              </a:rPr>
              <a:t>-</a:t>
            </a:r>
            <a:r>
              <a:rPr lang="en-GB" dirty="0">
                <a:solidFill>
                  <a:srgbClr val="7030A0"/>
                </a:solidFill>
              </a:rPr>
              <a:t>  Dialogue Writing				</a:t>
            </a:r>
            <a:r>
              <a:rPr lang="bn-BD" dirty="0">
                <a:solidFill>
                  <a:srgbClr val="7030A0"/>
                </a:solidFill>
              </a:rPr>
              <a:t>                        </a:t>
            </a:r>
            <a:r>
              <a:rPr lang="bn-BD" dirty="0" smtClean="0">
                <a:solidFill>
                  <a:srgbClr val="7030A0"/>
                </a:solidFill>
              </a:rPr>
              <a:t>         </a:t>
            </a:r>
            <a:r>
              <a:rPr lang="en-GB" dirty="0" smtClean="0">
                <a:solidFill>
                  <a:srgbClr val="7030A0"/>
                </a:solidFill>
              </a:rPr>
              <a:t>=</a:t>
            </a:r>
            <a:r>
              <a:rPr lang="en-GB" dirty="0">
                <a:solidFill>
                  <a:srgbClr val="7030A0"/>
                </a:solidFill>
              </a:rPr>
              <a:t>10</a:t>
            </a:r>
          </a:p>
          <a:p>
            <a:endParaRPr lang="en-GB" dirty="0">
              <a:solidFill>
                <a:srgbClr val="7030A0"/>
              </a:solidFill>
            </a:endParaRPr>
          </a:p>
          <a:p>
            <a:endParaRPr lang="en-GB" dirty="0"/>
          </a:p>
        </p:txBody>
      </p:sp>
    </p:spTree>
    <p:extLst>
      <p:ext uri="{BB962C8B-B14F-4D97-AF65-F5344CB8AC3E}">
        <p14:creationId xmlns:p14="http://schemas.microsoft.com/office/powerpoint/2010/main" val="269881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900" y="900172"/>
            <a:ext cx="9144000" cy="2387600"/>
          </a:xfrm>
        </p:spPr>
        <p:txBody>
          <a:bodyPr>
            <a:normAutofit/>
          </a:bodyPr>
          <a:lstStyle/>
          <a:p>
            <a:endParaRPr lang="en-GB" sz="2000" dirty="0"/>
          </a:p>
        </p:txBody>
      </p:sp>
      <p:sp>
        <p:nvSpPr>
          <p:cNvPr id="3" name="Subtitle 2"/>
          <p:cNvSpPr>
            <a:spLocks noGrp="1"/>
          </p:cNvSpPr>
          <p:nvPr>
            <p:ph type="subTitle" idx="1"/>
          </p:nvPr>
        </p:nvSpPr>
        <p:spPr/>
        <p:txBody>
          <a:bodyPr/>
          <a:lstStyle/>
          <a:p>
            <a:endParaRPr lang="en-GB"/>
          </a:p>
        </p:txBody>
      </p:sp>
      <p:sp>
        <p:nvSpPr>
          <p:cNvPr id="10" name="TextBox 9"/>
          <p:cNvSpPr txBox="1"/>
          <p:nvPr/>
        </p:nvSpPr>
        <p:spPr>
          <a:xfrm>
            <a:off x="666572" y="0"/>
            <a:ext cx="10545511" cy="6832640"/>
          </a:xfrm>
          <a:prstGeom prst="rect">
            <a:avLst/>
          </a:prstGeom>
          <a:noFill/>
        </p:spPr>
        <p:txBody>
          <a:bodyPr wrap="square" rtlCol="0">
            <a:spAutoFit/>
          </a:bodyPr>
          <a:lstStyle/>
          <a:p>
            <a:pPr algn="ctr"/>
            <a:r>
              <a:rPr lang="en-US" sz="2400" b="1" u="sng" dirty="0" smtClean="0"/>
              <a:t>Example-1</a:t>
            </a:r>
            <a:r>
              <a:rPr lang="bn-BD" sz="2400" b="1" dirty="0">
                <a:solidFill>
                  <a:srgbClr val="FF0000"/>
                </a:solidFill>
                <a:effectLst>
                  <a:outerShdw blurRad="38100" dist="38100" dir="2700000" algn="tl">
                    <a:srgbClr val="000000">
                      <a:alpha val="43137"/>
                    </a:srgbClr>
                  </a:outerShdw>
                </a:effectLst>
              </a:rPr>
              <a:t> </a:t>
            </a:r>
            <a:endParaRPr lang="bn-BD" sz="2400" b="1" dirty="0" smtClean="0">
              <a:solidFill>
                <a:srgbClr val="FF0000"/>
              </a:solidFill>
              <a:effectLst>
                <a:outerShdw blurRad="38100" dist="38100" dir="2700000" algn="tl">
                  <a:srgbClr val="000000">
                    <a:alpha val="43137"/>
                  </a:srgbClr>
                </a:outerShdw>
              </a:effectLst>
            </a:endParaRPr>
          </a:p>
          <a:p>
            <a:pPr algn="ctr"/>
            <a:r>
              <a:rPr lang="en-GB" sz="2400" b="1" u="sng" dirty="0" smtClean="0">
                <a:solidFill>
                  <a:srgbClr val="FF0000"/>
                </a:solidFill>
                <a:effectLst>
                  <a:outerShdw blurRad="38100" dist="38100" dir="2700000" algn="tl">
                    <a:srgbClr val="000000">
                      <a:alpha val="43137"/>
                    </a:srgbClr>
                  </a:outerShdw>
                </a:effectLst>
              </a:rPr>
              <a:t>All </a:t>
            </a:r>
            <a:r>
              <a:rPr lang="en-GB" sz="2400" b="1" u="sng" dirty="0" err="1" smtClean="0">
                <a:solidFill>
                  <a:srgbClr val="FF0000"/>
                </a:solidFill>
                <a:effectLst>
                  <a:outerShdw blurRad="38100" dist="38100" dir="2700000" algn="tl">
                    <a:srgbClr val="000000">
                      <a:alpha val="43137"/>
                    </a:srgbClr>
                  </a:outerShdw>
                </a:effectLst>
              </a:rPr>
              <a:t>kindsof</a:t>
            </a:r>
            <a:r>
              <a:rPr lang="en-GB" sz="2400" b="1" u="sng" dirty="0" smtClean="0">
                <a:solidFill>
                  <a:srgbClr val="FF0000"/>
                </a:solidFill>
                <a:effectLst>
                  <a:outerShdw blurRad="38100" dist="38100" dir="2700000" algn="tl">
                    <a:srgbClr val="000000">
                      <a:alpha val="43137"/>
                    </a:srgbClr>
                  </a:outerShdw>
                </a:effectLst>
              </a:rPr>
              <a:t> Good Qualities</a:t>
            </a:r>
            <a:endParaRPr lang="bn-BD" sz="2400" b="1" u="sng" dirty="0" smtClean="0">
              <a:solidFill>
                <a:srgbClr val="FF0000"/>
              </a:solidFill>
              <a:effectLst>
                <a:outerShdw blurRad="38100" dist="38100" dir="2700000" algn="tl">
                  <a:srgbClr val="000000">
                    <a:alpha val="43137"/>
                  </a:srgbClr>
                </a:outerShdw>
              </a:effectLst>
            </a:endParaRPr>
          </a:p>
          <a:p>
            <a:endParaRPr lang="bn-BD" sz="1600" b="1" dirty="0" smtClean="0"/>
          </a:p>
          <a:p>
            <a:r>
              <a:rPr lang="bn-BD" sz="1600" b="1" dirty="0" smtClean="0"/>
              <a:t/>
            </a:r>
            <a:br>
              <a:rPr lang="bn-BD" sz="1600" b="1" dirty="0" smtClean="0"/>
            </a:br>
            <a:r>
              <a:rPr lang="en-GB" sz="1600" dirty="0" smtClean="0"/>
              <a:t/>
            </a:r>
            <a:br>
              <a:rPr lang="en-GB" sz="1600" dirty="0" smtClean="0"/>
            </a:br>
            <a:endParaRPr lang="bn-BD" sz="1600" dirty="0" smtClean="0"/>
          </a:p>
          <a:p>
            <a:endParaRPr lang="bn-BD" sz="1600" b="1" dirty="0"/>
          </a:p>
          <a:p>
            <a:endParaRPr lang="bn-BD" sz="1600" b="1" dirty="0" smtClean="0"/>
          </a:p>
          <a:p>
            <a:endParaRPr lang="bn-BD" sz="1600" b="1" dirty="0"/>
          </a:p>
          <a:p>
            <a:endParaRPr lang="bn-BD" sz="1600" b="1" dirty="0" smtClean="0"/>
          </a:p>
          <a:p>
            <a:endParaRPr lang="bn-BD" sz="1600" b="1" dirty="0"/>
          </a:p>
          <a:p>
            <a:endParaRPr lang="bn-BD" sz="1600" b="1" dirty="0" smtClean="0"/>
          </a:p>
          <a:p>
            <a:endParaRPr lang="bn-BD" sz="1600" b="1" dirty="0"/>
          </a:p>
          <a:p>
            <a:endParaRPr lang="bn-BD" sz="1600" b="1" dirty="0" smtClean="0"/>
          </a:p>
          <a:p>
            <a:endParaRPr lang="bn-BD" b="1" dirty="0" smtClean="0"/>
          </a:p>
          <a:p>
            <a:r>
              <a:rPr lang="bn-BD" b="1" dirty="0" smtClean="0"/>
              <a:t>              </a:t>
            </a:r>
            <a:r>
              <a:rPr lang="en-GB" b="1" dirty="0" smtClean="0"/>
              <a:t>…….. is the most valuable and powerful element of our success in life. It enriches self-confidence of our running life. If we want to reach to our aim , we must attain such quality. It is need to have for mental faculty. …….. can bring out reward for human beings. It is important to have ……. to retain the existence of human beings. Without no one can achieve greatness and glory. A man can lose his prestigious life for its absence. Most of the greatest persons have gained success by it. ………. is a kind of knowledge, no training can teach that. ………… broadens our outlook. Therefore, We must have this quality at any cost.</a:t>
            </a:r>
            <a:endParaRPr lang="bn-BD" b="1" dirty="0" smtClean="0"/>
          </a:p>
          <a:p>
            <a:r>
              <a:rPr lang="en-GB" dirty="0" smtClean="0"/>
              <a:t/>
            </a:r>
            <a:br>
              <a:rPr lang="en-GB" dirty="0" smtClean="0"/>
            </a:br>
            <a:r>
              <a:rPr lang="bn-BD" dirty="0" smtClean="0"/>
              <a:t>Word menaning : enriches- বৃদ্বি করা ,self-confidence- আত্মবিশ্বাস, attain-অজন করা , human beings-মানবজাতি, to retain-বজায় রাখতে ,existence-অস্তিত্ব ,prestigious-সম্মানজনক , broadens- করে প্রসারিত, outlook-দৃষ্টিভঙ্গি</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54184345"/>
              </p:ext>
            </p:extLst>
          </p:nvPr>
        </p:nvGraphicFramePr>
        <p:xfrm>
          <a:off x="979917" y="767398"/>
          <a:ext cx="8775579" cy="2834640"/>
        </p:xfrm>
        <a:graphic>
          <a:graphicData uri="http://schemas.openxmlformats.org/drawingml/2006/table">
            <a:tbl>
              <a:tblPr firstRow="1" bandRow="1">
                <a:tableStyleId>{5C22544A-7EE6-4342-B048-85BDC9FD1C3A}</a:tableStyleId>
              </a:tblPr>
              <a:tblGrid>
                <a:gridCol w="2925193"/>
                <a:gridCol w="2925193"/>
                <a:gridCol w="2925193"/>
              </a:tblGrid>
              <a:tr h="1346215">
                <a:tc>
                  <a:txBody>
                    <a:bodyPr/>
                    <a:lstStyle/>
                    <a:p>
                      <a:r>
                        <a:rPr lang="en-GB" sz="1800" b="1" kern="1200" baseline="0" dirty="0" smtClean="0">
                          <a:solidFill>
                            <a:schemeClr val="tx1"/>
                          </a:solidFill>
                          <a:effectLst/>
                          <a:latin typeface="+mn-lt"/>
                          <a:ea typeface="+mn-ea"/>
                          <a:cs typeface="+mn-cs"/>
                        </a:rPr>
                        <a:t>1. value of time</a:t>
                      </a:r>
                    </a:p>
                    <a:p>
                      <a:r>
                        <a:rPr lang="en-GB" sz="1800" b="1" kern="1200" baseline="0" dirty="0" smtClean="0">
                          <a:solidFill>
                            <a:schemeClr val="tx1"/>
                          </a:solidFill>
                          <a:effectLst/>
                          <a:latin typeface="+mn-lt"/>
                          <a:ea typeface="+mn-ea"/>
                          <a:cs typeface="+mn-cs"/>
                        </a:rPr>
                        <a:t>2. Patriotism</a:t>
                      </a:r>
                    </a:p>
                    <a:p>
                      <a:r>
                        <a:rPr lang="en-GB" sz="1800" b="1" kern="1200" baseline="0" dirty="0" smtClean="0">
                          <a:solidFill>
                            <a:schemeClr val="tx1"/>
                          </a:solidFill>
                          <a:effectLst/>
                          <a:latin typeface="+mn-lt"/>
                          <a:ea typeface="+mn-ea"/>
                          <a:cs typeface="+mn-cs"/>
                        </a:rPr>
                        <a:t>3. Honesty</a:t>
                      </a:r>
                    </a:p>
                    <a:p>
                      <a:r>
                        <a:rPr lang="en-GB" sz="1800" b="1" kern="1200" baseline="0" dirty="0" smtClean="0">
                          <a:solidFill>
                            <a:schemeClr val="tx1"/>
                          </a:solidFill>
                          <a:effectLst/>
                          <a:latin typeface="+mn-lt"/>
                          <a:ea typeface="+mn-ea"/>
                          <a:cs typeface="+mn-cs"/>
                        </a:rPr>
                        <a:t>4. Perseverance</a:t>
                      </a:r>
                    </a:p>
                    <a:p>
                      <a:r>
                        <a:rPr lang="en-GB" sz="1800" b="1" kern="1200" baseline="0" dirty="0" smtClean="0">
                          <a:solidFill>
                            <a:schemeClr val="tx1"/>
                          </a:solidFill>
                          <a:effectLst/>
                          <a:latin typeface="+mn-lt"/>
                          <a:ea typeface="+mn-ea"/>
                          <a:cs typeface="+mn-cs"/>
                        </a:rPr>
                        <a:t>5. Truthfulness</a:t>
                      </a:r>
                    </a:p>
                    <a:p>
                      <a:r>
                        <a:rPr lang="en-GB" sz="1800" b="1" kern="1200" baseline="0" dirty="0" smtClean="0">
                          <a:solidFill>
                            <a:schemeClr val="tx1"/>
                          </a:solidFill>
                          <a:effectLst/>
                          <a:latin typeface="+mn-lt"/>
                          <a:ea typeface="+mn-ea"/>
                          <a:cs typeface="+mn-cs"/>
                        </a:rPr>
                        <a:t>6. Discipline</a:t>
                      </a:r>
                    </a:p>
                    <a:p>
                      <a:r>
                        <a:rPr lang="en-GB" sz="1800" b="1" kern="1200" baseline="0" dirty="0" smtClean="0">
                          <a:solidFill>
                            <a:schemeClr val="tx1"/>
                          </a:solidFill>
                          <a:effectLst/>
                          <a:latin typeface="+mn-lt"/>
                          <a:ea typeface="+mn-ea"/>
                          <a:cs typeface="+mn-cs"/>
                        </a:rPr>
                        <a:t>7. Character</a:t>
                      </a:r>
                    </a:p>
                    <a:p>
                      <a:r>
                        <a:rPr lang="en-GB" sz="1800" b="1" kern="1200" baseline="0" dirty="0" smtClean="0">
                          <a:solidFill>
                            <a:schemeClr val="tx1"/>
                          </a:solidFill>
                          <a:effectLst/>
                          <a:latin typeface="+mn-lt"/>
                          <a:ea typeface="+mn-ea"/>
                          <a:cs typeface="+mn-cs"/>
                        </a:rPr>
                        <a:t>8. Punctuality</a:t>
                      </a:r>
                    </a:p>
                    <a:p>
                      <a:r>
                        <a:rPr lang="en-GB" sz="1800" b="1" kern="1200" baseline="0" dirty="0" smtClean="0">
                          <a:solidFill>
                            <a:schemeClr val="tx1"/>
                          </a:solidFill>
                          <a:effectLst/>
                          <a:latin typeface="+mn-lt"/>
                          <a:ea typeface="+mn-ea"/>
                          <a:cs typeface="+mn-cs"/>
                        </a:rPr>
                        <a:t>9. Industry</a:t>
                      </a:r>
                    </a:p>
                    <a:p>
                      <a:r>
                        <a:rPr lang="en-GB" sz="1800" b="1" kern="1200" baseline="0" dirty="0" smtClean="0">
                          <a:solidFill>
                            <a:schemeClr val="tx1"/>
                          </a:solidFill>
                          <a:effectLst/>
                          <a:latin typeface="+mn-lt"/>
                          <a:ea typeface="+mn-ea"/>
                          <a:cs typeface="+mn-cs"/>
                        </a:rPr>
                        <a:t>10. Education</a:t>
                      </a:r>
                      <a:endParaRPr lang="en-GB" baseline="0" dirty="0">
                        <a:solidFill>
                          <a:schemeClr val="tx1"/>
                        </a:solidFill>
                      </a:endParaRPr>
                    </a:p>
                  </a:txBody>
                  <a:tcPr>
                    <a:solidFill>
                      <a:schemeClr val="bg1"/>
                    </a:solidFill>
                  </a:tcPr>
                </a:tc>
                <a:tc>
                  <a:txBody>
                    <a:bodyPr/>
                    <a:lstStyle/>
                    <a:p>
                      <a:r>
                        <a:rPr lang="en-GB" sz="1800" b="1" kern="1200" baseline="0" dirty="0" smtClean="0">
                          <a:solidFill>
                            <a:schemeClr val="tx1"/>
                          </a:solidFill>
                          <a:effectLst/>
                          <a:latin typeface="+mn-lt"/>
                          <a:ea typeface="+mn-ea"/>
                          <a:cs typeface="+mn-cs"/>
                        </a:rPr>
                        <a:t>11. Charity</a:t>
                      </a:r>
                    </a:p>
                    <a:p>
                      <a:r>
                        <a:rPr lang="en-GB" sz="1800" b="1" kern="1200" baseline="0" dirty="0" smtClean="0">
                          <a:solidFill>
                            <a:schemeClr val="tx1"/>
                          </a:solidFill>
                          <a:effectLst/>
                          <a:latin typeface="+mn-lt"/>
                          <a:ea typeface="+mn-ea"/>
                          <a:cs typeface="+mn-cs"/>
                        </a:rPr>
                        <a:t>12. Cleanliness</a:t>
                      </a:r>
                    </a:p>
                    <a:p>
                      <a:r>
                        <a:rPr lang="en-GB" sz="1800" b="1" kern="1200" baseline="0" dirty="0" smtClean="0">
                          <a:solidFill>
                            <a:schemeClr val="tx1"/>
                          </a:solidFill>
                          <a:effectLst/>
                          <a:latin typeface="+mn-lt"/>
                          <a:ea typeface="+mn-ea"/>
                          <a:cs typeface="+mn-cs"/>
                        </a:rPr>
                        <a:t>13. Ambition</a:t>
                      </a:r>
                    </a:p>
                    <a:p>
                      <a:r>
                        <a:rPr lang="en-GB" sz="1800" b="1" kern="1200" baseline="0" dirty="0" smtClean="0">
                          <a:solidFill>
                            <a:schemeClr val="tx1"/>
                          </a:solidFill>
                          <a:effectLst/>
                          <a:latin typeface="+mn-lt"/>
                          <a:ea typeface="+mn-ea"/>
                          <a:cs typeface="+mn-cs"/>
                        </a:rPr>
                        <a:t>14. Confidence</a:t>
                      </a:r>
                    </a:p>
                    <a:p>
                      <a:r>
                        <a:rPr lang="en-GB" sz="1800" b="1" kern="1200" baseline="0" dirty="0" smtClean="0">
                          <a:solidFill>
                            <a:schemeClr val="tx1"/>
                          </a:solidFill>
                          <a:effectLst/>
                          <a:latin typeface="+mn-lt"/>
                          <a:ea typeface="+mn-ea"/>
                          <a:cs typeface="+mn-cs"/>
                        </a:rPr>
                        <a:t>15. Courtesy</a:t>
                      </a:r>
                    </a:p>
                    <a:p>
                      <a:r>
                        <a:rPr lang="en-GB" sz="1800" b="1" kern="1200" baseline="0" dirty="0" smtClean="0">
                          <a:solidFill>
                            <a:schemeClr val="tx1"/>
                          </a:solidFill>
                          <a:effectLst/>
                          <a:latin typeface="+mn-lt"/>
                          <a:ea typeface="+mn-ea"/>
                          <a:cs typeface="+mn-cs"/>
                        </a:rPr>
                        <a:t>16. Friendship</a:t>
                      </a:r>
                    </a:p>
                    <a:p>
                      <a:r>
                        <a:rPr lang="en-GB" sz="1800" b="1" kern="1200" baseline="0" dirty="0" smtClean="0">
                          <a:solidFill>
                            <a:schemeClr val="tx1"/>
                          </a:solidFill>
                          <a:effectLst/>
                          <a:latin typeface="+mn-lt"/>
                          <a:ea typeface="+mn-ea"/>
                          <a:cs typeface="+mn-cs"/>
                        </a:rPr>
                        <a:t>17. Humanity</a:t>
                      </a:r>
                    </a:p>
                    <a:p>
                      <a:r>
                        <a:rPr lang="en-GB" sz="1800" b="1" kern="1200" baseline="0" dirty="0" smtClean="0">
                          <a:solidFill>
                            <a:schemeClr val="tx1"/>
                          </a:solidFill>
                          <a:effectLst/>
                          <a:latin typeface="+mn-lt"/>
                          <a:ea typeface="+mn-ea"/>
                          <a:cs typeface="+mn-cs"/>
                        </a:rPr>
                        <a:t>18. Self-reliance</a:t>
                      </a:r>
                    </a:p>
                    <a:p>
                      <a:r>
                        <a:rPr lang="en-GB" sz="1800" b="1" kern="1200" baseline="0" dirty="0" smtClean="0">
                          <a:solidFill>
                            <a:schemeClr val="tx1"/>
                          </a:solidFill>
                          <a:effectLst/>
                          <a:latin typeface="+mn-lt"/>
                          <a:ea typeface="+mn-ea"/>
                          <a:cs typeface="+mn-cs"/>
                        </a:rPr>
                        <a:t>19. Dignity</a:t>
                      </a:r>
                    </a:p>
                    <a:p>
                      <a:r>
                        <a:rPr lang="en-GB" sz="1800" b="1" kern="1200" baseline="0" dirty="0" smtClean="0">
                          <a:solidFill>
                            <a:schemeClr val="tx1"/>
                          </a:solidFill>
                          <a:effectLst/>
                          <a:latin typeface="+mn-lt"/>
                          <a:ea typeface="+mn-ea"/>
                          <a:cs typeface="+mn-cs"/>
                        </a:rPr>
                        <a:t>20. Integrity</a:t>
                      </a:r>
                      <a:endParaRPr lang="en-GB" baseline="0" dirty="0">
                        <a:solidFill>
                          <a:schemeClr val="tx1"/>
                        </a:solidFill>
                      </a:endParaRPr>
                    </a:p>
                  </a:txBody>
                  <a:tcPr>
                    <a:solidFill>
                      <a:schemeClr val="bg1"/>
                    </a:solidFill>
                  </a:tcPr>
                </a:tc>
                <a:tc>
                  <a:txBody>
                    <a:bodyPr/>
                    <a:lstStyle/>
                    <a:p>
                      <a:r>
                        <a:rPr lang="en-GB" sz="1800" b="1" kern="1200" baseline="0" dirty="0" smtClean="0">
                          <a:solidFill>
                            <a:schemeClr val="tx1"/>
                          </a:solidFill>
                          <a:effectLst/>
                          <a:latin typeface="+mn-lt"/>
                          <a:ea typeface="+mn-ea"/>
                          <a:cs typeface="+mn-cs"/>
                        </a:rPr>
                        <a:t>21. Faithfulness</a:t>
                      </a:r>
                    </a:p>
                    <a:p>
                      <a:r>
                        <a:rPr lang="en-GB" sz="1800" b="1" kern="1200" baseline="0" dirty="0" smtClean="0">
                          <a:solidFill>
                            <a:schemeClr val="tx1"/>
                          </a:solidFill>
                          <a:effectLst/>
                          <a:latin typeface="+mn-lt"/>
                          <a:ea typeface="+mn-ea"/>
                          <a:cs typeface="+mn-cs"/>
                        </a:rPr>
                        <a:t>22. Labour</a:t>
                      </a:r>
                    </a:p>
                    <a:p>
                      <a:r>
                        <a:rPr lang="en-GB" sz="1800" b="1" kern="1200" baseline="0" dirty="0" smtClean="0">
                          <a:solidFill>
                            <a:schemeClr val="tx1"/>
                          </a:solidFill>
                          <a:effectLst/>
                          <a:latin typeface="+mn-lt"/>
                          <a:ea typeface="+mn-ea"/>
                          <a:cs typeface="+mn-cs"/>
                        </a:rPr>
                        <a:t>23. Kindness</a:t>
                      </a:r>
                    </a:p>
                    <a:p>
                      <a:r>
                        <a:rPr lang="en-GB" sz="1800" b="1" kern="1200" baseline="0" dirty="0" smtClean="0">
                          <a:solidFill>
                            <a:schemeClr val="tx1"/>
                          </a:solidFill>
                          <a:effectLst/>
                          <a:latin typeface="+mn-lt"/>
                          <a:ea typeface="+mn-ea"/>
                          <a:cs typeface="+mn-cs"/>
                        </a:rPr>
                        <a:t>24. Liberty</a:t>
                      </a:r>
                    </a:p>
                    <a:p>
                      <a:r>
                        <a:rPr lang="en-GB" sz="1800" b="1" kern="1200" baseline="0" dirty="0" smtClean="0">
                          <a:solidFill>
                            <a:schemeClr val="tx1"/>
                          </a:solidFill>
                          <a:effectLst/>
                          <a:latin typeface="+mn-lt"/>
                          <a:ea typeface="+mn-ea"/>
                          <a:cs typeface="+mn-cs"/>
                        </a:rPr>
                        <a:t>25. Dutifulness</a:t>
                      </a:r>
                    </a:p>
                    <a:p>
                      <a:r>
                        <a:rPr lang="en-GB" sz="1800" b="1" kern="1200" baseline="0" dirty="0" smtClean="0">
                          <a:solidFill>
                            <a:schemeClr val="tx1"/>
                          </a:solidFill>
                          <a:effectLst/>
                          <a:latin typeface="+mn-lt"/>
                          <a:ea typeface="+mn-ea"/>
                          <a:cs typeface="+mn-cs"/>
                        </a:rPr>
                        <a:t>26. Co-operation</a:t>
                      </a:r>
                    </a:p>
                    <a:p>
                      <a:r>
                        <a:rPr lang="en-GB" sz="1800" b="1" kern="1200" baseline="0" dirty="0" smtClean="0">
                          <a:solidFill>
                            <a:schemeClr val="tx1"/>
                          </a:solidFill>
                          <a:effectLst/>
                          <a:latin typeface="+mn-lt"/>
                          <a:ea typeface="+mn-ea"/>
                          <a:cs typeface="+mn-cs"/>
                        </a:rPr>
                        <a:t>27. Personality</a:t>
                      </a:r>
                    </a:p>
                    <a:p>
                      <a:r>
                        <a:rPr lang="en-GB" sz="1800" b="1" kern="1200" baseline="0" dirty="0" smtClean="0">
                          <a:solidFill>
                            <a:schemeClr val="tx1"/>
                          </a:solidFill>
                          <a:effectLst/>
                          <a:latin typeface="+mn-lt"/>
                          <a:ea typeface="+mn-ea"/>
                          <a:cs typeface="+mn-cs"/>
                        </a:rPr>
                        <a:t>28. Moral courage</a:t>
                      </a:r>
                    </a:p>
                    <a:p>
                      <a:r>
                        <a:rPr lang="en-GB" sz="1800" b="1" kern="1200" baseline="0" dirty="0" smtClean="0">
                          <a:solidFill>
                            <a:schemeClr val="tx1"/>
                          </a:solidFill>
                          <a:effectLst/>
                          <a:latin typeface="+mn-lt"/>
                          <a:ea typeface="+mn-ea"/>
                          <a:cs typeface="+mn-cs"/>
                        </a:rPr>
                        <a:t>29. Common sense</a:t>
                      </a:r>
                    </a:p>
                    <a:p>
                      <a:r>
                        <a:rPr lang="en-GB" sz="1800" b="1" kern="1200" baseline="0" dirty="0" smtClean="0">
                          <a:solidFill>
                            <a:schemeClr val="tx1"/>
                          </a:solidFill>
                          <a:effectLst/>
                          <a:latin typeface="+mn-lt"/>
                          <a:ea typeface="+mn-ea"/>
                          <a:cs typeface="+mn-cs"/>
                        </a:rPr>
                        <a:t>30. Diligence</a:t>
                      </a:r>
                      <a:endParaRPr lang="en-GB" baseline="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3140872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948583" y="76912"/>
            <a:ext cx="10092583" cy="7109639"/>
          </a:xfrm>
          <a:prstGeom prst="rect">
            <a:avLst/>
          </a:prstGeom>
          <a:noFill/>
        </p:spPr>
        <p:txBody>
          <a:bodyPr wrap="square" rtlCol="0">
            <a:spAutoFit/>
          </a:bodyPr>
          <a:lstStyle/>
          <a:p>
            <a:pPr algn="ctr"/>
            <a:r>
              <a:rPr lang="en-US" sz="2000" b="1" u="sng" dirty="0" smtClean="0"/>
              <a:t>Example-</a:t>
            </a:r>
            <a:r>
              <a:rPr lang="bn-BD" sz="2000" b="1" u="sng" dirty="0" smtClean="0"/>
              <a:t>2</a:t>
            </a:r>
            <a:r>
              <a:rPr lang="en-GB" sz="2000" b="1" u="sng" dirty="0" smtClean="0">
                <a:solidFill>
                  <a:srgbClr val="FF0000"/>
                </a:solidFill>
                <a:effectLst>
                  <a:outerShdw blurRad="38100" dist="38100" dir="2700000" algn="tl">
                    <a:srgbClr val="000000">
                      <a:alpha val="43137"/>
                    </a:srgbClr>
                  </a:outerShdw>
                </a:effectLst>
              </a:rPr>
              <a:t>: </a:t>
            </a:r>
            <a:r>
              <a:rPr lang="bn-BD" sz="2000" b="1" u="sng" dirty="0" smtClean="0">
                <a:solidFill>
                  <a:srgbClr val="FF0000"/>
                </a:solidFill>
                <a:effectLst>
                  <a:outerShdw blurRad="38100" dist="38100" dir="2700000" algn="tl">
                    <a:srgbClr val="000000">
                      <a:alpha val="43137"/>
                    </a:srgbClr>
                  </a:outerShdw>
                </a:effectLst>
              </a:rPr>
              <a:t> </a:t>
            </a:r>
          </a:p>
          <a:p>
            <a:pPr algn="ctr"/>
            <a:r>
              <a:rPr lang="en-GB" sz="2000" b="1" u="sng" dirty="0" smtClean="0">
                <a:solidFill>
                  <a:srgbClr val="FF0000"/>
                </a:solidFill>
                <a:effectLst>
                  <a:outerShdw blurRad="38100" dist="38100" dir="2700000" algn="tl">
                    <a:srgbClr val="000000">
                      <a:alpha val="43137"/>
                    </a:srgbClr>
                  </a:outerShdw>
                </a:effectLst>
              </a:rPr>
              <a:t>All </a:t>
            </a:r>
            <a:r>
              <a:rPr lang="en-GB" sz="2000" b="1" u="sng" dirty="0">
                <a:solidFill>
                  <a:srgbClr val="FF0000"/>
                </a:solidFill>
                <a:effectLst>
                  <a:outerShdw blurRad="38100" dist="38100" dir="2700000" algn="tl">
                    <a:srgbClr val="000000">
                      <a:alpha val="43137"/>
                    </a:srgbClr>
                  </a:outerShdw>
                </a:effectLst>
              </a:rPr>
              <a:t>kinds of Scientific </a:t>
            </a:r>
            <a:r>
              <a:rPr lang="en-GB" sz="2000" b="1" u="sng" dirty="0" smtClean="0">
                <a:solidFill>
                  <a:srgbClr val="FF0000"/>
                </a:solidFill>
                <a:effectLst>
                  <a:outerShdw blurRad="38100" dist="38100" dir="2700000" algn="tl">
                    <a:srgbClr val="000000">
                      <a:alpha val="43137"/>
                    </a:srgbClr>
                  </a:outerShdw>
                </a:effectLst>
              </a:rPr>
              <a:t>Things</a:t>
            </a:r>
            <a:endParaRPr lang="bn-BD" sz="2000" b="1" u="sng" dirty="0" smtClean="0">
              <a:solidFill>
                <a:srgbClr val="FF0000"/>
              </a:solidFill>
              <a:effectLst>
                <a:outerShdw blurRad="38100" dist="38100" dir="2700000" algn="tl">
                  <a:srgbClr val="000000">
                    <a:alpha val="43137"/>
                  </a:srgbClr>
                </a:outerShdw>
              </a:effectLst>
            </a:endParaRPr>
          </a:p>
          <a:p>
            <a:endParaRPr lang="bn-BD" sz="2000" b="1" dirty="0"/>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r>
              <a:rPr lang="bn-BD" b="1" dirty="0" smtClean="0"/>
              <a:t>               </a:t>
            </a:r>
            <a:r>
              <a:rPr lang="en-GB" b="1" dirty="0" smtClean="0"/>
              <a:t>We </a:t>
            </a:r>
            <a:r>
              <a:rPr lang="en-GB" b="1" dirty="0"/>
              <a:t>live in the age of science and technology. With the help of science and technology we have invented many wonderful things. ………. is one of them. It is the blessing of science for the world. Today we can enjoy various objectives of the world through ………. . It brought the remotest places of the world on hand. It has some exceptional power. We should use this technology properly. We can widen our </a:t>
            </a:r>
            <a:r>
              <a:rPr lang="en-GB" b="1" dirty="0" err="1"/>
              <a:t>knowledgemby</a:t>
            </a:r>
            <a:r>
              <a:rPr lang="en-GB" b="1" dirty="0"/>
              <a:t> it in different fields. ………. gives us a lot of opportunities and it mainly influence more on young generation. As every things has its both negative and positive sides. So ……….. has also two sides and we should use only positive sides which will provide us with useful knowledge</a:t>
            </a:r>
            <a:r>
              <a:rPr lang="en-GB" b="1" dirty="0" smtClean="0"/>
              <a:t>.</a:t>
            </a:r>
            <a:endParaRPr lang="bn-BD" b="1" dirty="0" smtClean="0"/>
          </a:p>
          <a:p>
            <a:endParaRPr lang="en-GB" dirty="0"/>
          </a:p>
          <a:p>
            <a:r>
              <a:rPr lang="en-GB" b="1" dirty="0"/>
              <a:t>Word meaning : science and technology-</a:t>
            </a:r>
            <a:r>
              <a:rPr lang="bn-BD" dirty="0"/>
              <a:t>বিজ্ঞান ও প্রযুক্তি</a:t>
            </a:r>
            <a:r>
              <a:rPr lang="en-GB" b="1" dirty="0"/>
              <a:t>, invented-</a:t>
            </a:r>
            <a:r>
              <a:rPr lang="bn-BD" dirty="0"/>
              <a:t>আবিস্কার</a:t>
            </a:r>
            <a:r>
              <a:rPr lang="en-GB" b="1" dirty="0"/>
              <a:t>, blessing-</a:t>
            </a:r>
            <a:r>
              <a:rPr lang="bn-BD" dirty="0"/>
              <a:t>আশীবাদ</a:t>
            </a:r>
            <a:r>
              <a:rPr lang="en-GB" b="1" dirty="0"/>
              <a:t>, remotest-</a:t>
            </a:r>
            <a:r>
              <a:rPr lang="bn-BD" dirty="0"/>
              <a:t>দূরবতী‍‍‍‌‍</a:t>
            </a:r>
            <a:r>
              <a:rPr lang="en-GB" b="1" dirty="0"/>
              <a:t>, exceptional-</a:t>
            </a:r>
            <a:r>
              <a:rPr lang="bn-IN" b="1" dirty="0"/>
              <a:t>ব্যতিক্রম</a:t>
            </a:r>
            <a:r>
              <a:rPr lang="en-GB" b="1" dirty="0"/>
              <a:t> , different fields-</a:t>
            </a:r>
            <a:r>
              <a:rPr lang="bn-IN" b="1" dirty="0"/>
              <a:t>বিভিন্নক্ষেএ</a:t>
            </a:r>
            <a:r>
              <a:rPr lang="en-GB" b="1" dirty="0"/>
              <a:t>, opportunities-</a:t>
            </a:r>
            <a:r>
              <a:rPr lang="bn-IN" b="1" dirty="0"/>
              <a:t>সুযোগ সমূহ</a:t>
            </a:r>
            <a:r>
              <a:rPr lang="en-GB" b="1" dirty="0"/>
              <a:t> , influence-</a:t>
            </a:r>
            <a:r>
              <a:rPr lang="bn-IN" b="1" dirty="0"/>
              <a:t>প্রভাবিত করে</a:t>
            </a:r>
            <a:r>
              <a:rPr lang="en-GB" b="1" dirty="0"/>
              <a:t> , young generation-</a:t>
            </a:r>
            <a:r>
              <a:rPr lang="bn-IN" b="1" dirty="0"/>
              <a:t>নতুন প্রজন্ম</a:t>
            </a:r>
            <a:r>
              <a:rPr lang="en-GB" b="1" dirty="0"/>
              <a:t> ,</a:t>
            </a:r>
            <a:endParaRPr lang="en-GB" dirty="0"/>
          </a:p>
          <a:p>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62877035"/>
              </p:ext>
            </p:extLst>
          </p:nvPr>
        </p:nvGraphicFramePr>
        <p:xfrm>
          <a:off x="4825527" y="900875"/>
          <a:ext cx="5725160" cy="2609088"/>
        </p:xfrm>
        <a:graphic>
          <a:graphicData uri="http://schemas.openxmlformats.org/drawingml/2006/table">
            <a:tbl>
              <a:tblPr firstRow="1" firstCol="1" bandRow="1">
                <a:tableStyleId>{5C22544A-7EE6-4342-B048-85BDC9FD1C3A}</a:tableStyleId>
              </a:tblPr>
              <a:tblGrid>
                <a:gridCol w="5725160"/>
              </a:tblGrid>
              <a:tr h="0">
                <a:tc>
                  <a:txBody>
                    <a:bodyPr/>
                    <a:lstStyle/>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Computer</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Television</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Mobile Phone</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Internet</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Satellite</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Dis Antenna</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E-mail / Fax</a:t>
                      </a:r>
                      <a:endParaRPr lang="en-GB" sz="1100" dirty="0">
                        <a:solidFill>
                          <a:schemeClr val="tx1">
                            <a:lumMod val="95000"/>
                            <a:lumOff val="5000"/>
                          </a:schemeClr>
                        </a:solidFill>
                        <a:effectLst/>
                      </a:endParaRPr>
                    </a:p>
                    <a:p>
                      <a:pPr marL="342900" lvl="0" indent="-342900">
                        <a:lnSpc>
                          <a:spcPct val="107000"/>
                        </a:lnSpc>
                        <a:spcAft>
                          <a:spcPts val="0"/>
                        </a:spcAft>
                        <a:buFont typeface="+mj-lt"/>
                        <a:buAutoNum type="arabicPeriod"/>
                      </a:pPr>
                      <a:r>
                        <a:rPr lang="en-GB" sz="2000" dirty="0">
                          <a:solidFill>
                            <a:schemeClr val="tx1">
                              <a:lumMod val="95000"/>
                              <a:lumOff val="5000"/>
                            </a:schemeClr>
                          </a:solidFill>
                          <a:effectLst/>
                        </a:rPr>
                        <a:t>Electricity</a:t>
                      </a:r>
                      <a:endParaRPr lang="en-GB" sz="1100" dirty="0">
                        <a:solidFill>
                          <a:schemeClr val="tx1">
                            <a:lumMod val="95000"/>
                            <a:lumOff val="5000"/>
                          </a:schemeClr>
                        </a:solidFill>
                        <a:effectLst/>
                        <a:latin typeface="Calibri" panose="020F0502020204030204" pitchFamily="34" charset="0"/>
                        <a:ea typeface="Calibri" panose="020F0502020204030204" pitchFamily="34" charset="0"/>
                        <a:cs typeface="Vrinda"/>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680234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6" name="TextBox 5"/>
          <p:cNvSpPr txBox="1"/>
          <p:nvPr/>
        </p:nvSpPr>
        <p:spPr>
          <a:xfrm>
            <a:off x="410198" y="196553"/>
            <a:ext cx="10955709" cy="6370975"/>
          </a:xfrm>
          <a:prstGeom prst="rect">
            <a:avLst/>
          </a:prstGeom>
          <a:noFill/>
        </p:spPr>
        <p:txBody>
          <a:bodyPr wrap="square" rtlCol="0">
            <a:spAutoFit/>
          </a:bodyPr>
          <a:lstStyle/>
          <a:p>
            <a:pPr algn="ctr"/>
            <a:r>
              <a:rPr lang="en-US" sz="2400" b="1" u="sng" dirty="0" smtClean="0"/>
              <a:t>Example-</a:t>
            </a:r>
            <a:r>
              <a:rPr lang="bn-BD" sz="2400" b="1" u="sng" dirty="0" smtClean="0"/>
              <a:t>3</a:t>
            </a:r>
            <a:endParaRPr lang="en-US" sz="2400" b="1" u="sng" dirty="0"/>
          </a:p>
          <a:p>
            <a:pPr algn="ctr"/>
            <a:r>
              <a:rPr lang="en-GB" sz="2400" b="1" dirty="0" smtClean="0">
                <a:solidFill>
                  <a:srgbClr val="FF0000"/>
                </a:solidFill>
                <a:effectLst>
                  <a:outerShdw blurRad="38100" dist="38100" dir="2700000" algn="tl">
                    <a:srgbClr val="000000">
                      <a:alpha val="43137"/>
                    </a:srgbClr>
                  </a:outerShdw>
                </a:effectLst>
              </a:rPr>
              <a:t>All </a:t>
            </a:r>
            <a:r>
              <a:rPr lang="en-GB" sz="2400" b="1" dirty="0">
                <a:solidFill>
                  <a:srgbClr val="FF0000"/>
                </a:solidFill>
                <a:effectLst>
                  <a:outerShdw blurRad="38100" dist="38100" dir="2700000" algn="tl">
                    <a:srgbClr val="000000">
                      <a:alpha val="43137"/>
                    </a:srgbClr>
                  </a:outerShdw>
                </a:effectLst>
              </a:rPr>
              <a:t>kinds of </a:t>
            </a:r>
            <a:r>
              <a:rPr lang="en-GB" sz="2400" b="1" dirty="0" smtClean="0">
                <a:solidFill>
                  <a:srgbClr val="FF0000"/>
                </a:solidFill>
                <a:effectLst>
                  <a:outerShdw blurRad="38100" dist="38100" dir="2700000" algn="tl">
                    <a:srgbClr val="000000">
                      <a:alpha val="43137"/>
                    </a:srgbClr>
                  </a:outerShdw>
                </a:effectLst>
              </a:rPr>
              <a:t>Hobbies</a:t>
            </a:r>
            <a:endParaRPr lang="bn-BD" sz="2400" b="1" dirty="0" smtClean="0">
              <a:solidFill>
                <a:srgbClr val="FF0000"/>
              </a:solidFill>
              <a:effectLst>
                <a:outerShdw blurRad="38100" dist="38100" dir="2700000" algn="tl">
                  <a:srgbClr val="000000">
                    <a:alpha val="43137"/>
                  </a:srgbClr>
                </a:outerShdw>
              </a:effectLst>
            </a:endParaRPr>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r>
              <a:rPr lang="bn-BD" b="1" dirty="0" smtClean="0"/>
              <a:t>                      ..</a:t>
            </a:r>
            <a:r>
              <a:rPr lang="en-GB" b="1" dirty="0" smtClean="0"/>
              <a:t>………  </a:t>
            </a:r>
            <a:r>
              <a:rPr lang="en-GB" b="1" dirty="0"/>
              <a:t>is an interesting habit for monotonous life. By this kind of habit, we can get rid of boring life.  Everyone must have a kind of hobby. ………. is the shadow of life which gives us vast amusement. It can be a part and parcel of education and entertainment. For some it is used as passing time. ……....... causes some problems sometimes if we are not concern on working. …………..  refreshes  us not only physically but also mentally. To sum up we must have any kind of hobby.     It  can be entertaining or educative for us. </a:t>
            </a:r>
            <a:endParaRPr lang="en-GB" dirty="0"/>
          </a:p>
          <a:p>
            <a:r>
              <a:rPr lang="en-GB" b="1" dirty="0"/>
              <a:t> </a:t>
            </a:r>
            <a:endParaRPr lang="en-GB" dirty="0"/>
          </a:p>
          <a:p>
            <a:r>
              <a:rPr lang="en-GB" b="1" dirty="0"/>
              <a:t>Word meaning : monotonous-  </a:t>
            </a:r>
            <a:r>
              <a:rPr lang="bn-IN" b="1" dirty="0"/>
              <a:t>এক ঘেয়ে </a:t>
            </a:r>
            <a:r>
              <a:rPr lang="en-GB" b="1" dirty="0"/>
              <a:t>, get rid of – </a:t>
            </a:r>
            <a:r>
              <a:rPr lang="bn-IN" b="1" dirty="0"/>
              <a:t>মুক্তি পাওয়া </a:t>
            </a:r>
            <a:r>
              <a:rPr lang="en-GB" b="1" dirty="0"/>
              <a:t>, vast amusement- </a:t>
            </a:r>
            <a:r>
              <a:rPr lang="bn-IN" b="1" dirty="0"/>
              <a:t>প্রচুর বিনোদন</a:t>
            </a:r>
            <a:r>
              <a:rPr lang="en-GB" b="1" dirty="0"/>
              <a:t> , part and parcel- </a:t>
            </a:r>
            <a:r>
              <a:rPr lang="bn-IN" b="1" dirty="0"/>
              <a:t>অবিচ্ছেদ্য অংশ</a:t>
            </a:r>
            <a:r>
              <a:rPr lang="en-GB" b="1" dirty="0"/>
              <a:t>  , entertainment-</a:t>
            </a:r>
            <a:r>
              <a:rPr lang="bn-IN" b="1" dirty="0"/>
              <a:t>বিনোদন </a:t>
            </a:r>
            <a:r>
              <a:rPr lang="en-GB" b="1" dirty="0"/>
              <a:t>, To sum up –</a:t>
            </a:r>
            <a:r>
              <a:rPr lang="bn-IN" b="1" dirty="0"/>
              <a:t>সার সংক্ষেপ </a:t>
            </a:r>
            <a:r>
              <a:rPr lang="hi-IN" b="1" dirty="0"/>
              <a:t>।</a:t>
            </a:r>
            <a:r>
              <a:rPr lang="en-GB" b="1" dirty="0" smtClean="0"/>
              <a:t> </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06822374"/>
              </p:ext>
            </p:extLst>
          </p:nvPr>
        </p:nvGraphicFramePr>
        <p:xfrm>
          <a:off x="3295826" y="1116681"/>
          <a:ext cx="5725160" cy="2609088"/>
        </p:xfrm>
        <a:graphic>
          <a:graphicData uri="http://schemas.openxmlformats.org/drawingml/2006/table">
            <a:tbl>
              <a:tblPr firstRow="1" firstCol="1" bandRow="1">
                <a:tableStyleId>{5C22544A-7EE6-4342-B048-85BDC9FD1C3A}</a:tableStyleId>
              </a:tblPr>
              <a:tblGrid>
                <a:gridCol w="2862580"/>
                <a:gridCol w="2862580"/>
              </a:tblGrid>
              <a:tr h="0">
                <a:tc>
                  <a:txBody>
                    <a:bodyPr/>
                    <a:lstStyle/>
                    <a:p>
                      <a:pPr algn="just">
                        <a:lnSpc>
                          <a:spcPct val="107000"/>
                        </a:lnSpc>
                        <a:spcAft>
                          <a:spcPts val="0"/>
                        </a:spcAft>
                      </a:pPr>
                      <a:r>
                        <a:rPr lang="en-GB" sz="2000" dirty="0">
                          <a:solidFill>
                            <a:schemeClr val="tx1">
                              <a:lumMod val="85000"/>
                              <a:lumOff val="15000"/>
                            </a:schemeClr>
                          </a:solidFill>
                          <a:effectLst/>
                        </a:rPr>
                        <a:t>1.Travelling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2. Swimming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3. Gardening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4. Fishing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5. Boating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6. Catching Fish</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7. Writing poem</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8.Jogging</a:t>
                      </a:r>
                      <a:endParaRPr lang="en-GB" sz="1100" dirty="0">
                        <a:solidFill>
                          <a:schemeClr val="tx1">
                            <a:lumMod val="85000"/>
                            <a:lumOff val="15000"/>
                          </a:schemeClr>
                        </a:solidFill>
                        <a:effectLst/>
                        <a:latin typeface="Calibri" panose="020F0502020204030204" pitchFamily="34" charset="0"/>
                        <a:ea typeface="Calibri" panose="020F0502020204030204" pitchFamily="34" charset="0"/>
                        <a:cs typeface="Vrinda"/>
                      </a:endParaRPr>
                    </a:p>
                  </a:txBody>
                  <a:tcPr marL="68580" marR="68580" marT="0" marB="0">
                    <a:solidFill>
                      <a:schemeClr val="bg1"/>
                    </a:solidFill>
                  </a:tcPr>
                </a:tc>
                <a:tc>
                  <a:txBody>
                    <a:bodyPr/>
                    <a:lstStyle/>
                    <a:p>
                      <a:pPr algn="just">
                        <a:lnSpc>
                          <a:spcPct val="107000"/>
                        </a:lnSpc>
                        <a:spcAft>
                          <a:spcPts val="0"/>
                        </a:spcAft>
                      </a:pPr>
                      <a:r>
                        <a:rPr lang="en-GB" sz="2000" dirty="0">
                          <a:solidFill>
                            <a:schemeClr val="tx1">
                              <a:lumMod val="85000"/>
                              <a:lumOff val="15000"/>
                            </a:schemeClr>
                          </a:solidFill>
                          <a:effectLst/>
                        </a:rPr>
                        <a:t>9.Painting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10. Playing chess</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11. Flying kite</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12. </a:t>
                      </a:r>
                      <a:r>
                        <a:rPr lang="en-GB" sz="2000" dirty="0" err="1">
                          <a:solidFill>
                            <a:schemeClr val="tx1">
                              <a:lumMod val="85000"/>
                              <a:lumOff val="15000"/>
                            </a:schemeClr>
                          </a:solidFill>
                          <a:effectLst/>
                        </a:rPr>
                        <a:t>Jocking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13. Early rising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14.Morning walk</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15. Singing song</a:t>
                      </a:r>
                      <a:endParaRPr lang="en-GB" sz="1100" dirty="0">
                        <a:solidFill>
                          <a:schemeClr val="tx1">
                            <a:lumMod val="85000"/>
                            <a:lumOff val="15000"/>
                          </a:schemeClr>
                        </a:solidFill>
                        <a:effectLst/>
                      </a:endParaRPr>
                    </a:p>
                    <a:p>
                      <a:pPr algn="just">
                        <a:lnSpc>
                          <a:spcPct val="107000"/>
                        </a:lnSpc>
                        <a:spcAft>
                          <a:spcPts val="0"/>
                        </a:spcAft>
                      </a:pPr>
                      <a:r>
                        <a:rPr lang="en-GB" sz="2000" dirty="0">
                          <a:solidFill>
                            <a:schemeClr val="tx1">
                              <a:lumMod val="85000"/>
                              <a:lumOff val="15000"/>
                            </a:schemeClr>
                          </a:solidFill>
                          <a:effectLst/>
                        </a:rPr>
                        <a:t>16. Buying books </a:t>
                      </a:r>
                      <a:endParaRPr lang="en-GB" sz="1100" dirty="0">
                        <a:solidFill>
                          <a:schemeClr val="tx1">
                            <a:lumMod val="85000"/>
                            <a:lumOff val="15000"/>
                          </a:schemeClr>
                        </a:solidFill>
                        <a:effectLst/>
                        <a:latin typeface="Calibri" panose="020F0502020204030204" pitchFamily="34" charset="0"/>
                        <a:ea typeface="Calibri" panose="020F0502020204030204" pitchFamily="34" charset="0"/>
                        <a:cs typeface="Vrinda"/>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959680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717847" y="316194"/>
            <a:ext cx="10955708" cy="6093976"/>
          </a:xfrm>
          <a:prstGeom prst="rect">
            <a:avLst/>
          </a:prstGeom>
          <a:noFill/>
        </p:spPr>
        <p:txBody>
          <a:bodyPr wrap="square" rtlCol="0">
            <a:spAutoFit/>
          </a:bodyPr>
          <a:lstStyle/>
          <a:p>
            <a:pPr algn="ctr"/>
            <a:r>
              <a:rPr lang="en-US" sz="2800" b="1" u="sng" dirty="0" smtClean="0"/>
              <a:t>Example-</a:t>
            </a:r>
            <a:r>
              <a:rPr lang="bn-BD" sz="2800" b="1" u="sng" dirty="0"/>
              <a:t>4</a:t>
            </a:r>
            <a:endParaRPr lang="en-US" sz="2800" b="1" u="sng" dirty="0"/>
          </a:p>
          <a:p>
            <a:pPr algn="ctr"/>
            <a:r>
              <a:rPr lang="bn-BD" sz="2800" b="1" u="sng" dirty="0" smtClean="0">
                <a:solidFill>
                  <a:srgbClr val="FF0000"/>
                </a:solidFill>
              </a:rPr>
              <a:t>All kinds of Fair</a:t>
            </a:r>
          </a:p>
          <a:p>
            <a:pPr algn="ctr"/>
            <a:endParaRPr lang="bn-BD" sz="2800" b="1" dirty="0">
              <a:solidFill>
                <a:srgbClr val="FF0000"/>
              </a:solidFill>
            </a:endParaRPr>
          </a:p>
          <a:p>
            <a:endParaRPr lang="bn-BD" b="1" dirty="0" smtClean="0"/>
          </a:p>
          <a:p>
            <a:endParaRPr lang="bn-BD" b="1" dirty="0"/>
          </a:p>
          <a:p>
            <a:endParaRPr lang="bn-BD" b="1" dirty="0" smtClean="0"/>
          </a:p>
          <a:p>
            <a:endParaRPr lang="bn-BD" b="1" dirty="0"/>
          </a:p>
          <a:p>
            <a:endParaRPr lang="bn-BD" b="1" dirty="0" smtClean="0"/>
          </a:p>
          <a:p>
            <a:endParaRPr lang="bn-BD" b="1" dirty="0"/>
          </a:p>
          <a:p>
            <a:endParaRPr lang="bn-BD" b="1" dirty="0" smtClean="0"/>
          </a:p>
          <a:p>
            <a:endParaRPr lang="bn-BD" b="1" dirty="0"/>
          </a:p>
          <a:p>
            <a:r>
              <a:rPr lang="bn-BD" b="1" dirty="0"/>
              <a:t> </a:t>
            </a:r>
            <a:r>
              <a:rPr lang="bn-BD" b="1" dirty="0" smtClean="0"/>
              <a:t>               ............... </a:t>
            </a:r>
            <a:r>
              <a:rPr lang="bn-BD" b="1" dirty="0"/>
              <a:t>is a joyful and attractive fair where different  types of books/computer/things are displayed and sold to the common people of Bangladesh. Today educated people are very fond of visiting .................. to enrich knowledge. So a .............. usually lasts for a week or even a month. The stalls sit in rows. They are decorated nicely. Folk songs are also sung in a .............  A .................. is an important part of our culture . It is also a part of education . It helps to broaden our Kingdom of knowledge and helps to promote culture attitude.</a:t>
            </a:r>
            <a:endParaRPr lang="en-GB" dirty="0"/>
          </a:p>
          <a:p>
            <a:r>
              <a:rPr lang="en-GB" b="1" dirty="0"/>
              <a:t> </a:t>
            </a:r>
            <a:endParaRPr lang="en-GB" dirty="0"/>
          </a:p>
          <a:p>
            <a:r>
              <a:rPr lang="bn-BD" b="1" dirty="0"/>
              <a:t>word meaning : different types of – িবিভন্ন ধরনের, enrich/broaden – বৃদ্বি করা, usually-সাধারনত, decorated- সজ্জিত  করা, Folk songs –লোক সংগীত ,culture- সংস্কৃতি    , kingdom of knowledge- জ্ঞানের পরিধি , promote- বৃদ্বি করা    , cultuer attiyude- সাংস্কৃতিক দৃষ্টিভঙ্গি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757520618"/>
              </p:ext>
            </p:extLst>
          </p:nvPr>
        </p:nvGraphicFramePr>
        <p:xfrm>
          <a:off x="5061683" y="1700213"/>
          <a:ext cx="5937250" cy="1630680"/>
        </p:xfrm>
        <a:graphic>
          <a:graphicData uri="http://schemas.openxmlformats.org/drawingml/2006/table">
            <a:tbl>
              <a:tblPr firstRow="1" firstCol="1" bandRow="1">
                <a:tableStyleId>{5C22544A-7EE6-4342-B048-85BDC9FD1C3A}</a:tableStyleId>
              </a:tblPr>
              <a:tblGrid>
                <a:gridCol w="5937250"/>
              </a:tblGrid>
              <a:tr h="1563481">
                <a:tc>
                  <a:txBody>
                    <a:bodyPr/>
                    <a:lstStyle/>
                    <a:p>
                      <a:pPr algn="just">
                        <a:lnSpc>
                          <a:spcPct val="107000"/>
                        </a:lnSpc>
                        <a:spcAft>
                          <a:spcPts val="0"/>
                        </a:spcAft>
                      </a:pPr>
                      <a:r>
                        <a:rPr lang="bn-BD" sz="2000" dirty="0">
                          <a:effectLst/>
                        </a:rPr>
                        <a:t>1. Book fair</a:t>
                      </a:r>
                      <a:endParaRPr lang="en-GB" sz="1100" dirty="0">
                        <a:effectLst/>
                      </a:endParaRPr>
                    </a:p>
                    <a:p>
                      <a:pPr algn="just">
                        <a:lnSpc>
                          <a:spcPct val="107000"/>
                        </a:lnSpc>
                        <a:spcAft>
                          <a:spcPts val="0"/>
                        </a:spcAft>
                      </a:pPr>
                      <a:r>
                        <a:rPr lang="bn-BD" sz="2000" dirty="0">
                          <a:effectLst/>
                        </a:rPr>
                        <a:t>2. Computer fair</a:t>
                      </a:r>
                      <a:endParaRPr lang="en-GB" sz="1100" dirty="0">
                        <a:effectLst/>
                      </a:endParaRPr>
                    </a:p>
                    <a:p>
                      <a:pPr algn="just">
                        <a:lnSpc>
                          <a:spcPct val="107000"/>
                        </a:lnSpc>
                        <a:spcAft>
                          <a:spcPts val="0"/>
                        </a:spcAft>
                      </a:pPr>
                      <a:r>
                        <a:rPr lang="bn-BD" sz="2000" dirty="0">
                          <a:effectLst/>
                        </a:rPr>
                        <a:t>3. Village fair</a:t>
                      </a:r>
                      <a:endParaRPr lang="en-GB" sz="1100" dirty="0">
                        <a:effectLst/>
                      </a:endParaRPr>
                    </a:p>
                    <a:p>
                      <a:pPr algn="just">
                        <a:lnSpc>
                          <a:spcPct val="107000"/>
                        </a:lnSpc>
                        <a:spcAft>
                          <a:spcPts val="0"/>
                        </a:spcAft>
                      </a:pPr>
                      <a:r>
                        <a:rPr lang="bn-BD" sz="2000" dirty="0">
                          <a:effectLst/>
                        </a:rPr>
                        <a:t>4. Baishakhi Mela</a:t>
                      </a:r>
                      <a:endParaRPr lang="en-GB" sz="1100" dirty="0">
                        <a:effectLst/>
                      </a:endParaRPr>
                    </a:p>
                    <a:p>
                      <a:pPr algn="just">
                        <a:lnSpc>
                          <a:spcPct val="107000"/>
                        </a:lnSpc>
                        <a:spcAft>
                          <a:spcPts val="0"/>
                        </a:spcAft>
                      </a:pPr>
                      <a:r>
                        <a:rPr lang="bn-BD" sz="2000" dirty="0">
                          <a:effectLst/>
                        </a:rPr>
                        <a:t>5. Science fair</a:t>
                      </a:r>
                      <a:endParaRPr lang="en-GB" sz="1100" dirty="0">
                        <a:effectLst/>
                        <a:latin typeface="Calibri" panose="020F0502020204030204" pitchFamily="34" charset="0"/>
                        <a:ea typeface="Calibri" panose="020F0502020204030204" pitchFamily="34" charset="0"/>
                        <a:cs typeface="Vrinda"/>
                      </a:endParaRPr>
                    </a:p>
                  </a:txBody>
                  <a:tcPr marL="68580" marR="68580" marT="0" marB="0"/>
                </a:tc>
              </a:tr>
            </a:tbl>
          </a:graphicData>
        </a:graphic>
      </p:graphicFrame>
      <p:sp>
        <p:nvSpPr>
          <p:cNvPr id="6" name="Rectangle 1"/>
          <p:cNvSpPr>
            <a:spLocks noChangeArrowheads="1"/>
          </p:cNvSpPr>
          <p:nvPr/>
        </p:nvSpPr>
        <p:spPr bwMode="auto">
          <a:xfrm>
            <a:off x="1386498" y="12430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560274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Oval 3"/>
          <p:cNvSpPr/>
          <p:nvPr/>
        </p:nvSpPr>
        <p:spPr>
          <a:xfrm>
            <a:off x="2922662" y="1333144"/>
            <a:ext cx="6127334" cy="12305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a:solidFill>
                  <a:srgbClr val="FF0000"/>
                </a:solidFill>
                <a:effectLst>
                  <a:outerShdw blurRad="38100" dist="38100" dir="2700000" algn="tl">
                    <a:srgbClr val="000000">
                      <a:alpha val="43137"/>
                    </a:srgbClr>
                  </a:outerShdw>
                </a:effectLst>
              </a:rPr>
              <a:t>Good bye</a:t>
            </a:r>
          </a:p>
          <a:p>
            <a:pPr algn="ctr"/>
            <a:r>
              <a:rPr lang="en-US" b="1">
                <a:solidFill>
                  <a:srgbClr val="FF0000"/>
                </a:solidFill>
                <a:effectLst>
                  <a:outerShdw blurRad="38100" dist="38100" dir="2700000" algn="tl">
                    <a:srgbClr val="000000">
                      <a:alpha val="43137"/>
                    </a:srgbClr>
                  </a:outerShdw>
                </a:effectLst>
              </a:rPr>
              <a:t>(May all</a:t>
            </a:r>
            <a:r>
              <a:rPr lang="bn-BD" b="1">
                <a:solidFill>
                  <a:srgbClr val="FF0000"/>
                </a:solidFill>
                <a:effectLst>
                  <a:outerShdw blurRad="38100" dist="38100" dir="2700000" algn="tl">
                    <a:srgbClr val="000000">
                      <a:alpha val="43137"/>
                    </a:srgbClr>
                  </a:outerShdw>
                </a:effectLst>
              </a:rPr>
              <a:t>ah</a:t>
            </a:r>
            <a:r>
              <a:rPr lang="en-US" b="1">
                <a:solidFill>
                  <a:srgbClr val="FF0000"/>
                </a:solidFill>
                <a:effectLst>
                  <a:outerShdw blurRad="38100" dist="38100" dir="2700000" algn="tl">
                    <a:srgbClr val="000000">
                      <a:alpha val="43137"/>
                    </a:srgbClr>
                  </a:outerShdw>
                </a:effectLst>
              </a:rPr>
              <a:t> bless you)</a:t>
            </a:r>
            <a:endParaRPr lang="en-GB"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4235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Widescreen</PresentationFormat>
  <Paragraphs>152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Mangal</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is the most valuable and powerful element of our success in life. It enriches self-confidence of our running life. If we want to reach to our aim , we must attain such quality. It is need to have for mental faculty. …….. can bring out reward for human beings. It is important to have ……. to retain the existence of human beings. Without no one can achieve greatness and glory. A man can lose his prestigious life for its absence. Most of the greatest persons have gained success by it. ………. is a kind of knowledge, no training can teach that. ………… broadens our outlook. Therefore, We must have this quality at any cost. Word menaning : enriches- বৃদ্বি করা ,self-confidence- আত্মবিশ্বাস, attain-অজন করা , human beings-মানবজাতি, to retain-বজায় রাখতে ,existence-অস্তিত্ব ,prestigious-সম্মানজনক , broadens- করে প্রসারিত, outlook-দৃষ্টিভঙ্গি .</dc:title>
  <dc:creator>User</dc:creator>
  <cp:lastModifiedBy>User</cp:lastModifiedBy>
  <cp:revision>29</cp:revision>
  <dcterms:created xsi:type="dcterms:W3CDTF">2020-08-24T16:35:39Z</dcterms:created>
  <dcterms:modified xsi:type="dcterms:W3CDTF">2020-09-02T12:18:14Z</dcterms:modified>
</cp:coreProperties>
</file>