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D7554-7F20-43C9-84F1-A4654CE1354C}" type="datetimeFigureOut">
              <a:rPr lang="en-GB"/>
              <a:pPr>
                <a:defRPr/>
              </a:pPr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7B7FE-5026-491A-AF16-A682C65690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407403"/>
      </p:ext>
    </p:extLst>
  </p:cSld>
  <p:clrMapOvr>
    <a:masterClrMapping/>
  </p:clrMapOvr>
  <p:transition spd="slow" advClick="0" advTm="1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A0CC-AA02-40B9-85FB-9F04EA67F59B}" type="datetimeFigureOut">
              <a:rPr lang="en-GB"/>
              <a:pPr>
                <a:defRPr/>
              </a:pPr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2409-DE83-4D42-B617-AB71BED778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44994"/>
      </p:ext>
    </p:extLst>
  </p:cSld>
  <p:clrMapOvr>
    <a:masterClrMapping/>
  </p:clrMapOvr>
  <p:transition spd="slow" advClick="0" advTm="1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D73D-B209-4CDB-AAE8-844E8E0F0A51}" type="datetimeFigureOut">
              <a:rPr lang="en-GB"/>
              <a:pPr>
                <a:defRPr/>
              </a:pPr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9C31E-E19C-4FC5-9227-8A3B39789F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57266"/>
      </p:ext>
    </p:extLst>
  </p:cSld>
  <p:clrMapOvr>
    <a:masterClrMapping/>
  </p:clrMapOvr>
  <p:transition spd="slow" advClick="0" advTm="1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4DD63-0E92-4A31-AF67-CE6F626A3971}" type="datetimeFigureOut">
              <a:rPr lang="en-GB"/>
              <a:pPr>
                <a:defRPr/>
              </a:pPr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B039B-3D85-486E-B932-253C7BB651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650901"/>
      </p:ext>
    </p:extLst>
  </p:cSld>
  <p:clrMapOvr>
    <a:masterClrMapping/>
  </p:clrMapOvr>
  <p:transition spd="slow" advClick="0" advTm="1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E5B70-BC1A-4B1A-B1D8-DD6C48BAE810}" type="datetimeFigureOut">
              <a:rPr lang="en-GB"/>
              <a:pPr>
                <a:defRPr/>
              </a:pPr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E2B73-2C08-4261-BA59-2C1DA937CA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619643"/>
      </p:ext>
    </p:extLst>
  </p:cSld>
  <p:clrMapOvr>
    <a:masterClrMapping/>
  </p:clrMapOvr>
  <p:transition spd="slow" advClick="0" advTm="1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0DC59-BBC3-4427-BF1C-F8A4BB6F15EB}" type="datetimeFigureOut">
              <a:rPr lang="en-GB"/>
              <a:pPr>
                <a:defRPr/>
              </a:pPr>
              <a:t>02/09/2020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6A53B-F77D-4A40-91B9-7560E0B394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315451"/>
      </p:ext>
    </p:extLst>
  </p:cSld>
  <p:clrMapOvr>
    <a:masterClrMapping/>
  </p:clrMapOvr>
  <p:transition spd="slow" advClick="0" advTm="1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397D-55E1-4BAA-A1DF-35495D1B9918}" type="datetimeFigureOut">
              <a:rPr lang="en-GB"/>
              <a:pPr>
                <a:defRPr/>
              </a:pPr>
              <a:t>02/09/2020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9EDF-2EC9-4B65-A8BD-10078067B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970051"/>
      </p:ext>
    </p:extLst>
  </p:cSld>
  <p:clrMapOvr>
    <a:masterClrMapping/>
  </p:clrMapOvr>
  <p:transition spd="slow" advClick="0" advTm="1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E39A-1311-4863-9D09-93F15A4CE37F}" type="datetimeFigureOut">
              <a:rPr lang="en-GB"/>
              <a:pPr>
                <a:defRPr/>
              </a:pPr>
              <a:t>02/09/2020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786B-5407-41DE-90C9-155A7FFC31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20050"/>
      </p:ext>
    </p:extLst>
  </p:cSld>
  <p:clrMapOvr>
    <a:masterClrMapping/>
  </p:clrMapOvr>
  <p:transition spd="slow" advClick="0" advTm="1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A8D2-3E13-4F3C-B063-1DB73C38C61E}" type="datetimeFigureOut">
              <a:rPr lang="en-GB"/>
              <a:pPr>
                <a:defRPr/>
              </a:pPr>
              <a:t>02/09/2020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B528-3A61-4DB3-90A7-8DEB93B567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59781"/>
      </p:ext>
    </p:extLst>
  </p:cSld>
  <p:clrMapOvr>
    <a:masterClrMapping/>
  </p:clrMapOvr>
  <p:transition spd="slow" advClick="0" advTm="1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9A920-5155-45D9-80EB-E912BD0BEE06}" type="datetimeFigureOut">
              <a:rPr lang="en-GB"/>
              <a:pPr>
                <a:defRPr/>
              </a:pPr>
              <a:t>02/09/2020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3287D-DE29-40B3-AB4F-FCB4CA850E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756248"/>
      </p:ext>
    </p:extLst>
  </p:cSld>
  <p:clrMapOvr>
    <a:masterClrMapping/>
  </p:clrMapOvr>
  <p:transition spd="slow" advClick="0" advTm="1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BF45E-567A-4976-88C0-C5E072E3B47B}" type="datetimeFigureOut">
              <a:rPr lang="en-GB"/>
              <a:pPr>
                <a:defRPr/>
              </a:pPr>
              <a:t>02/09/2020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B5F48-000D-4EEE-B0D6-05AF2A6299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952326"/>
      </p:ext>
    </p:extLst>
  </p:cSld>
  <p:clrMapOvr>
    <a:masterClrMapping/>
  </p:clrMapOvr>
  <p:transition spd="slow" advClick="0" advTm="1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2A2D0A-88C0-4B62-BBAA-F63572C95AD2}" type="datetimeFigureOut">
              <a:rPr lang="en-GB"/>
              <a:pPr>
                <a:defRPr/>
              </a:pPr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D52C6E-C1D8-4396-8D9A-4C3A621665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 spd="slow" advClick="0" advTm="10">
    <p:randomBar dir="vert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68979" y="675118"/>
            <a:ext cx="97422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সাবাইকে</a:t>
            </a:r>
          </a:p>
          <a:p>
            <a:pPr algn="ctr"/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শুভেচ্ছা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</a:t>
            </a: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</a:p>
          <a:p>
            <a:pPr algn="ctr"/>
            <a:endParaRPr lang="bn-BD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308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" name="TextBox 3"/>
          <p:cNvSpPr txBox="1"/>
          <p:nvPr/>
        </p:nvSpPr>
        <p:spPr>
          <a:xfrm>
            <a:off x="1666875" y="153988"/>
            <a:ext cx="9631363" cy="7148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>
                <a:latin typeface="+mn-lt"/>
              </a:rPr>
              <a:t>Mohsenuddin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Nuria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Fazil</a:t>
            </a:r>
            <a:r>
              <a:rPr lang="en-GB" sz="1600" dirty="0">
                <a:latin typeface="+mn-lt"/>
              </a:rPr>
              <a:t> (Degree) </a:t>
            </a:r>
            <a:r>
              <a:rPr lang="en-GB" sz="1600" dirty="0" err="1">
                <a:latin typeface="+mn-lt"/>
              </a:rPr>
              <a:t>Madrasha</a:t>
            </a:r>
            <a:endParaRPr lang="en-GB" sz="16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>
                <a:latin typeface="+mn-lt"/>
              </a:rPr>
              <a:t>Sazation</a:t>
            </a:r>
            <a:r>
              <a:rPr lang="en-GB" sz="1600" dirty="0">
                <a:latin typeface="+mn-lt"/>
              </a:rPr>
              <a:t> -2020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latin typeface="+mn-lt"/>
              </a:rPr>
              <a:t>Class-Ten</a:t>
            </a:r>
            <a:endParaRPr lang="en-GB" sz="16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+mn-lt"/>
              </a:rPr>
              <a:t>Full Marks: 100                 Subject: English 1</a:t>
            </a:r>
            <a:r>
              <a:rPr lang="en-GB" sz="1600" baseline="30000" dirty="0">
                <a:latin typeface="+mn-lt"/>
              </a:rPr>
              <a:t>st</a:t>
            </a:r>
            <a:r>
              <a:rPr lang="en-GB" sz="1600" dirty="0">
                <a:latin typeface="+mn-lt"/>
              </a:rPr>
              <a:t> paper (code-136)        Time: 3 hours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u="sng" dirty="0">
                <a:latin typeface="+mn-lt"/>
              </a:rPr>
              <a:t>Test Item</a:t>
            </a:r>
            <a:r>
              <a:rPr lang="en-GB" sz="1600" dirty="0">
                <a:latin typeface="+mn-lt"/>
              </a:rPr>
              <a:t>                                                                                      </a:t>
            </a:r>
            <a:r>
              <a:rPr lang="en-GB" sz="1600" u="sng" dirty="0" err="1">
                <a:latin typeface="+mn-lt"/>
              </a:rPr>
              <a:t>Item</a:t>
            </a:r>
            <a:r>
              <a:rPr lang="en-GB" sz="1600" u="sng" dirty="0">
                <a:latin typeface="+mn-lt"/>
              </a:rPr>
              <a:t> wise marks</a:t>
            </a:r>
            <a:endParaRPr lang="en-GB" sz="16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+mn-lt"/>
              </a:rPr>
              <a:t>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u="sng" dirty="0">
                <a:latin typeface="+mn-lt"/>
              </a:rPr>
              <a:t>Part-A: Seen Passage -1</a:t>
            </a:r>
            <a:endParaRPr lang="en-GB" sz="105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050" dirty="0">
                <a:latin typeface="+mn-lt"/>
              </a:rPr>
              <a:t>Q.1- </a:t>
            </a:r>
            <a:r>
              <a:rPr lang="en-GB" sz="1050" dirty="0">
                <a:latin typeface="+mn-lt"/>
              </a:rPr>
              <a:t>MCQ							             (1*7)=7</a:t>
            </a:r>
            <a:endParaRPr lang="bn-BD" sz="105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050" dirty="0">
                <a:latin typeface="+mn-lt"/>
              </a:rPr>
              <a:t>Q.2-</a:t>
            </a:r>
            <a:r>
              <a:rPr lang="en-GB" sz="1050" dirty="0">
                <a:latin typeface="+mn-lt"/>
              </a:rPr>
              <a:t>Answer questions 				</a:t>
            </a:r>
            <a:r>
              <a:rPr lang="bn-BD" sz="1050" dirty="0">
                <a:latin typeface="+mn-lt"/>
              </a:rPr>
              <a:t>                                                           </a:t>
            </a:r>
            <a:r>
              <a:rPr lang="en-GB" sz="1050" dirty="0">
                <a:latin typeface="+mn-lt"/>
              </a:rPr>
              <a:t>(2*5)=10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latin typeface="+mn-lt"/>
              </a:rPr>
              <a:t> (Board book, Board Question  2019, 2018, 2017, 2016 , 2015)</a:t>
            </a:r>
            <a:endParaRPr lang="en-GB" sz="105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latin typeface="+mn-lt"/>
              </a:rPr>
              <a:t> </a:t>
            </a:r>
            <a:endParaRPr lang="en-GB" sz="105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u="sng" dirty="0">
                <a:latin typeface="+mn-lt"/>
              </a:rPr>
              <a:t>Part-B: seen Passage-2</a:t>
            </a:r>
            <a:endParaRPr lang="en-GB" sz="105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050" dirty="0">
                <a:latin typeface="+mn-lt"/>
              </a:rPr>
              <a:t>Q.3- </a:t>
            </a:r>
            <a:r>
              <a:rPr lang="en-GB" sz="1050" dirty="0">
                <a:latin typeface="+mn-lt"/>
              </a:rPr>
              <a:t>Fill in the gaps   				</a:t>
            </a:r>
            <a:r>
              <a:rPr lang="bn-BD" sz="1050" dirty="0">
                <a:latin typeface="+mn-lt"/>
              </a:rPr>
              <a:t>                                                         </a:t>
            </a:r>
            <a:r>
              <a:rPr lang="en-GB" sz="1050" dirty="0">
                <a:latin typeface="+mn-lt"/>
              </a:rPr>
              <a:t>(1*5)  =5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latin typeface="+mn-lt"/>
              </a:rPr>
              <a:t>  (Board book, Board Question 2019, 2018, 2017, 2016 , 2015)</a:t>
            </a:r>
            <a:endParaRPr lang="en-GB" sz="105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latin typeface="+mn-lt"/>
              </a:rPr>
              <a:t> </a:t>
            </a:r>
            <a:r>
              <a:rPr lang="bn-BD" sz="1050" b="1" dirty="0">
                <a:latin typeface="+mn-lt"/>
              </a:rPr>
              <a:t>    </a:t>
            </a:r>
            <a:endParaRPr lang="en-GB" sz="105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       </a:t>
            </a:r>
            <a:r>
              <a:rPr lang="en-GB" sz="1050" b="1" u="sng" dirty="0">
                <a:latin typeface="+mn-lt"/>
              </a:rPr>
              <a:t>Part –C: Unseen Passage</a:t>
            </a:r>
            <a:endParaRPr lang="en-GB" sz="105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050" dirty="0">
                <a:latin typeface="+mn-lt"/>
              </a:rPr>
              <a:t>Q.4- </a:t>
            </a:r>
            <a:r>
              <a:rPr lang="en-GB" sz="1050" dirty="0">
                <a:latin typeface="+mn-lt"/>
              </a:rPr>
              <a:t>Information transfer					</a:t>
            </a:r>
            <a:r>
              <a:rPr lang="bn-BD" sz="1050" dirty="0">
                <a:latin typeface="+mn-lt"/>
              </a:rPr>
              <a:t>                                 </a:t>
            </a:r>
            <a:r>
              <a:rPr lang="en-GB" sz="1050" dirty="0">
                <a:latin typeface="+mn-lt"/>
              </a:rPr>
              <a:t>(1*5)=5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050" dirty="0">
                <a:latin typeface="+mn-lt"/>
              </a:rPr>
              <a:t>Q.5- </a:t>
            </a:r>
            <a:r>
              <a:rPr lang="en-GB" sz="1050" dirty="0">
                <a:latin typeface="+mn-lt"/>
              </a:rPr>
              <a:t>Summary writing</a:t>
            </a:r>
            <a:r>
              <a:rPr lang="bn-BD" sz="1050" dirty="0">
                <a:latin typeface="+mn-lt"/>
              </a:rPr>
              <a:t>                                                                                                                                                             </a:t>
            </a:r>
            <a:r>
              <a:rPr lang="en-GB" sz="1050" dirty="0">
                <a:latin typeface="+mn-lt"/>
              </a:rPr>
              <a:t>=10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050" dirty="0">
                <a:latin typeface="+mn-lt"/>
              </a:rPr>
              <a:t>Q.6-</a:t>
            </a:r>
            <a:r>
              <a:rPr lang="en-GB" sz="1050" dirty="0">
                <a:latin typeface="+mn-lt"/>
              </a:rPr>
              <a:t>Match the parts of sentences and write five sentences               </a:t>
            </a:r>
            <a:r>
              <a:rPr lang="bn-BD" sz="1050" dirty="0">
                <a:latin typeface="+mn-lt"/>
              </a:rPr>
              <a:t>                                                                                  </a:t>
            </a:r>
            <a:r>
              <a:rPr lang="en-GB" sz="1050" dirty="0">
                <a:latin typeface="+mn-lt"/>
              </a:rPr>
              <a:t>(.5*10)=5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050" dirty="0">
                <a:latin typeface="+mn-lt"/>
              </a:rPr>
              <a:t>Q.7- </a:t>
            </a:r>
            <a:r>
              <a:rPr lang="en-GB" sz="1050" dirty="0">
                <a:latin typeface="+mn-lt"/>
              </a:rPr>
              <a:t>Rearrange the parts of the story in correct order</a:t>
            </a:r>
            <a:r>
              <a:rPr lang="bn-BD" sz="1050" dirty="0">
                <a:latin typeface="+mn-lt"/>
              </a:rPr>
              <a:t>                                                                                                         </a:t>
            </a:r>
            <a:r>
              <a:rPr lang="en-GB" sz="1050" dirty="0">
                <a:latin typeface="+mn-lt"/>
              </a:rPr>
              <a:t>(1*8)=8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latin typeface="+mn-lt"/>
              </a:rPr>
              <a:t> (Class standard, Board Question 2019, 2018, 2017, 2016, 2015)</a:t>
            </a:r>
            <a:endParaRPr lang="en-GB" sz="105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latin typeface="+mn-lt"/>
              </a:rPr>
              <a:t> </a:t>
            </a:r>
            <a:endParaRPr lang="en-GB" sz="105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u="sng" dirty="0">
                <a:latin typeface="+mn-lt"/>
              </a:rPr>
              <a:t>Part-D: Writing</a:t>
            </a:r>
            <a:endParaRPr lang="en-GB" sz="105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     8. Paragraph with answering Question 					          </a:t>
            </a:r>
            <a:r>
              <a:rPr lang="bn-BD" sz="1050" dirty="0">
                <a:latin typeface="+mn-lt"/>
              </a:rPr>
              <a:t>         </a:t>
            </a:r>
            <a:r>
              <a:rPr lang="en-GB" sz="1050" dirty="0">
                <a:latin typeface="+mn-lt"/>
              </a:rPr>
              <a:t>=10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 </a:t>
            </a:r>
            <a:r>
              <a:rPr lang="en-GB" sz="1050" b="1" dirty="0">
                <a:latin typeface="+mn-lt"/>
              </a:rPr>
              <a:t>a) A Winter Morning b) A Tea Stall c) A Rainy Day d) Load Shedding     e) Mobile Phone </a:t>
            </a:r>
            <a:endParaRPr lang="bn-BD" sz="1050" b="1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latin typeface="+mn-lt"/>
              </a:rPr>
              <a:t> f) Our National Flag </a:t>
            </a:r>
            <a:r>
              <a:rPr lang="en-GB" sz="1050" dirty="0">
                <a:latin typeface="+mn-lt"/>
              </a:rPr>
              <a:t>(Board Question 2019, 2017,2015)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latin typeface="+mn-lt"/>
              </a:rPr>
              <a:t>     </a:t>
            </a:r>
            <a:r>
              <a:rPr lang="en-GB" sz="1050" dirty="0">
                <a:latin typeface="+mn-lt"/>
              </a:rPr>
              <a:t>9. Completing story                                                                                      </a:t>
            </a:r>
            <a:r>
              <a:rPr lang="bn-BD" sz="1050" dirty="0">
                <a:latin typeface="+mn-lt"/>
              </a:rPr>
              <a:t>                                  </a:t>
            </a:r>
            <a:r>
              <a:rPr lang="en-GB" sz="1050" dirty="0">
                <a:latin typeface="+mn-lt"/>
              </a:rPr>
              <a:t> </a:t>
            </a:r>
            <a:r>
              <a:rPr lang="bn-BD" sz="1050" dirty="0">
                <a:latin typeface="+mn-lt"/>
              </a:rPr>
              <a:t>                                                       </a:t>
            </a:r>
            <a:r>
              <a:rPr lang="en-GB" sz="1050" dirty="0">
                <a:latin typeface="+mn-lt"/>
              </a:rPr>
              <a:t>=10</a:t>
            </a:r>
            <a:endParaRPr lang="bn-BD" sz="105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a) A friend in need is a friend in deed b) The liar shepherd c)Unity is strength</a:t>
            </a:r>
            <a:r>
              <a:rPr lang="bn-BD" sz="1050" dirty="0"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 d)An honest wood cutter e)Grapes are sour (Board Question 2019,2017,2015)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     10. Graphs / Charts writing                                                                            </a:t>
            </a:r>
            <a:r>
              <a:rPr lang="bn-BD" sz="1050" dirty="0">
                <a:latin typeface="+mn-lt"/>
              </a:rPr>
              <a:t>                                                                                          </a:t>
            </a:r>
            <a:r>
              <a:rPr lang="en-GB" sz="1050" dirty="0">
                <a:latin typeface="+mn-lt"/>
              </a:rPr>
              <a:t>=10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          a)The birth rate in Bangladesh b)Mobile Phone users in Bangladesh c)The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           changing attitudes of our young people (Board Question 2019,2017,2015)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     11. Formal /Informal letter (E-mail) 					            </a:t>
            </a:r>
            <a:r>
              <a:rPr lang="bn-BD" sz="1050" dirty="0">
                <a:latin typeface="+mn-lt"/>
              </a:rPr>
              <a:t>              </a:t>
            </a:r>
            <a:r>
              <a:rPr lang="en-GB" sz="1050" dirty="0">
                <a:latin typeface="+mn-lt"/>
              </a:rPr>
              <a:t>=10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          a) Send some money to buy books b)Enjoyed last summer vacation c)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          Inviting marriage ceremony of your sister (Board Question 2019,2017,2015)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     12.  Dialogue Writing						</a:t>
            </a:r>
            <a:r>
              <a:rPr lang="bn-BD" sz="1050" dirty="0">
                <a:latin typeface="+mn-lt"/>
              </a:rPr>
              <a:t>                       </a:t>
            </a:r>
            <a:r>
              <a:rPr lang="en-GB" sz="1050" dirty="0">
                <a:latin typeface="+mn-lt"/>
              </a:rPr>
              <a:t>=10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          </a:t>
            </a:r>
            <a:r>
              <a:rPr lang="en-GB" sz="1050" b="1" dirty="0">
                <a:latin typeface="+mn-lt"/>
              </a:rPr>
              <a:t>a) How to learn English b) About Aim in life c) About Importance of  </a:t>
            </a:r>
            <a:endParaRPr lang="en-GB" sz="105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latin typeface="+mn-lt"/>
              </a:rPr>
              <a:t>           learning English d) About Early rising </a:t>
            </a:r>
            <a:r>
              <a:rPr lang="en-GB" sz="1050" dirty="0">
                <a:latin typeface="+mn-lt"/>
              </a:rPr>
              <a:t>(Board Question 2019,2017,2015)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latin typeface="+mn-lt"/>
              </a:rPr>
              <a:t> </a:t>
            </a:r>
            <a:endParaRPr lang="en-GB" sz="105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latin typeface="+mn-lt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Click="0" advTm="15698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" name="Oval 4"/>
          <p:cNvSpPr/>
          <p:nvPr/>
        </p:nvSpPr>
        <p:spPr>
          <a:xfrm>
            <a:off x="3298825" y="1122363"/>
            <a:ext cx="5776913" cy="979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বিদায়</a:t>
            </a:r>
            <a:endParaRPr lang="en-GB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Click="0" advTm="4123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447800" y="1214438"/>
            <a:ext cx="9144000" cy="2387600"/>
          </a:xfrm>
        </p:spPr>
        <p:txBody>
          <a:bodyPr/>
          <a:lstStyle/>
          <a:p>
            <a:endParaRPr lang="en-GB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48363" y="3073400"/>
            <a:ext cx="47196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rgbClr val="00B0F0"/>
                </a:solidFill>
                <a:latin typeface="+mn-lt"/>
              </a:rPr>
              <a:t>নাম- মুহাম্মদ আহসান হাবিব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dirty="0">
                <a:latin typeface="+mn-lt"/>
              </a:rPr>
              <a:t>          </a:t>
            </a:r>
            <a:r>
              <a:rPr lang="bn-BD" b="1" dirty="0">
                <a:solidFill>
                  <a:srgbClr val="7030A0"/>
                </a:solidFill>
                <a:latin typeface="+mn-lt"/>
              </a:rPr>
              <a:t>সহকারী শিক্ষক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dirty="0">
                <a:latin typeface="+mn-lt"/>
              </a:rPr>
              <a:t>মোহসেনুদ্দীন নূরিয়া ফাযিল(ডিগ্রী) মাদ্রাসা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বাউফল, পটুয়াখালী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dirty="0">
                <a:solidFill>
                  <a:srgbClr val="92D050"/>
                </a:solidFill>
                <a:latin typeface="+mn-lt"/>
              </a:rPr>
              <a:t>মোবাইল- ০১৭৫৪৭৫৫১৬৯</a:t>
            </a:r>
            <a:endParaRPr lang="en-GB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27376" y="1030288"/>
            <a:ext cx="8537248" cy="940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শিক্ষক পরিচিতি</a:t>
            </a:r>
            <a:endParaRPr lang="en-GB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92" y="2302467"/>
            <a:ext cx="2857500" cy="2857500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27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" name="Oval 4"/>
          <p:cNvSpPr/>
          <p:nvPr/>
        </p:nvSpPr>
        <p:spPr>
          <a:xfrm>
            <a:off x="1524000" y="1030288"/>
            <a:ext cx="8698523" cy="1175360"/>
          </a:xfrm>
          <a:prstGeom prst="ellipse">
            <a:avLst/>
          </a:prstGeom>
          <a:solidFill>
            <a:schemeClr val="bg2">
              <a:lumMod val="1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rgbClr val="FF0000"/>
                </a:solidFill>
              </a:rPr>
              <a:t>আলোচনার বিষয়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3938" y="2424113"/>
            <a:ext cx="5897562" cy="3551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rgbClr val="00B0F0"/>
                </a:solidFill>
              </a:rPr>
              <a:t>শ্রেনী- দাখিল দশম ।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rgbClr val="00B0F0"/>
                </a:solidFill>
              </a:rPr>
              <a:t>বিষয়- ইংরেজী ১ম পএ ।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rgbClr val="00B0F0"/>
                </a:solidFill>
              </a:rPr>
              <a:t>(প্রশ্নপএের ধরন, নম্বর বন্টন এবং অল্প সময়ে ভাল নম্বর পাত্তয়া জন্য সাজেশন) ।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rgbClr val="00B0F0"/>
                </a:solidFill>
              </a:rPr>
              <a:t>তারিখ-</a:t>
            </a:r>
            <a:r>
              <a:rPr lang="en-US" sz="2400" dirty="0">
                <a:solidFill>
                  <a:srgbClr val="00B0F0"/>
                </a:solidFill>
              </a:rPr>
              <a:t> ১১/০৮/২০২০</a:t>
            </a:r>
            <a:endParaRPr lang="bn-BD" sz="2400" dirty="0">
              <a:solidFill>
                <a:srgbClr val="00B0F0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Click="0" advTm="2662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BD" sz="3200" b="1" u="sng" smtClean="0">
                <a:ea typeface="Vrinda"/>
              </a:rPr>
              <a:t/>
            </a:r>
            <a:br>
              <a:rPr lang="bn-BD" sz="3200" b="1" u="sng" smtClean="0">
                <a:ea typeface="Vrinda"/>
              </a:rPr>
            </a:br>
            <a:r>
              <a:rPr lang="en-GB" sz="2800" b="1" smtClean="0"/>
              <a:t> </a:t>
            </a:r>
            <a:r>
              <a:rPr lang="en-GB" sz="2800" smtClean="0"/>
              <a:t/>
            </a:r>
            <a:br>
              <a:rPr lang="en-GB" sz="2800" smtClean="0"/>
            </a:br>
            <a:r>
              <a:rPr lang="en-GB" sz="3200" b="1" smtClean="0"/>
              <a:t> </a:t>
            </a:r>
            <a:r>
              <a:rPr lang="en-GB" sz="3200" smtClean="0"/>
              <a:t/>
            </a:r>
            <a:br>
              <a:rPr lang="en-GB" sz="3200" smtClean="0"/>
            </a:br>
            <a:endParaRPr lang="en-GB" sz="4000" b="1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" name="TextBox 3"/>
          <p:cNvSpPr txBox="1"/>
          <p:nvPr/>
        </p:nvSpPr>
        <p:spPr>
          <a:xfrm>
            <a:off x="2854325" y="333375"/>
            <a:ext cx="5562600" cy="7602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Subject: English 1</a:t>
            </a:r>
            <a:r>
              <a:rPr lang="en-GB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paper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Subject code-136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Time: 3 hours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Full Marks: 100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Part-A: Seen Passage -1</a:t>
            </a:r>
            <a:endParaRPr lang="bn-BD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u="sng" dirty="0">
                <a:solidFill>
                  <a:srgbClr val="7030A0"/>
                </a:solidFill>
                <a:latin typeface="+mn-lt"/>
              </a:rPr>
              <a:t>Marks</a:t>
            </a:r>
            <a:r>
              <a:rPr lang="bn-BD" sz="2000" u="sng" dirty="0">
                <a:solidFill>
                  <a:srgbClr val="7030A0"/>
                </a:solidFill>
                <a:latin typeface="+mn-lt"/>
              </a:rPr>
              <a:t>: 17</a:t>
            </a:r>
            <a:endParaRPr lang="en-GB" sz="2000" dirty="0">
              <a:solidFill>
                <a:srgbClr val="7030A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Part-B: seen Passage-2</a:t>
            </a:r>
            <a:endParaRPr lang="bn-BD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u="sng" dirty="0">
                <a:solidFill>
                  <a:srgbClr val="7030A0"/>
                </a:solidFill>
                <a:latin typeface="+mn-lt"/>
              </a:rPr>
              <a:t>Marks</a:t>
            </a:r>
            <a:r>
              <a:rPr lang="bn-BD" sz="2000" u="sng" dirty="0">
                <a:solidFill>
                  <a:srgbClr val="7030A0"/>
                </a:solidFill>
                <a:latin typeface="+mn-lt"/>
              </a:rPr>
              <a:t>: 05</a:t>
            </a:r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 –C: Unseen Passage</a:t>
            </a:r>
            <a:endParaRPr lang="bn-BD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u="sng" dirty="0">
                <a:solidFill>
                  <a:srgbClr val="7030A0"/>
                </a:solidFill>
                <a:latin typeface="+mn-lt"/>
              </a:rPr>
              <a:t>Marks</a:t>
            </a:r>
            <a:r>
              <a:rPr lang="bn-BD" sz="2000" u="sng" dirty="0">
                <a:solidFill>
                  <a:srgbClr val="7030A0"/>
                </a:solidFill>
                <a:latin typeface="+mn-lt"/>
              </a:rPr>
              <a:t>: 28</a:t>
            </a:r>
            <a:endParaRPr lang="bn-BD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Part-D: Writing</a:t>
            </a:r>
            <a:endParaRPr lang="bn-BD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u="sng" dirty="0">
                <a:solidFill>
                  <a:srgbClr val="7030A0"/>
                </a:solidFill>
                <a:latin typeface="+mn-lt"/>
              </a:rPr>
              <a:t>Marks</a:t>
            </a:r>
            <a:r>
              <a:rPr lang="bn-BD" sz="2000" u="sng" dirty="0">
                <a:solidFill>
                  <a:srgbClr val="7030A0"/>
                </a:solidFill>
                <a:latin typeface="+mn-lt"/>
              </a:rPr>
              <a:t>: 50</a:t>
            </a:r>
            <a:endParaRPr lang="en-GB" sz="2000" dirty="0">
              <a:solidFill>
                <a:srgbClr val="7030A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GB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Click="0" advTm="2721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0" y="1169988"/>
            <a:ext cx="9058275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u="sng" dirty="0">
                <a:solidFill>
                  <a:srgbClr val="FF0000"/>
                </a:solidFill>
                <a:latin typeface="+mn-lt"/>
              </a:rPr>
              <a:t>Part-A: Seen Passage -1</a:t>
            </a:r>
            <a:endParaRPr lang="bn-BD" sz="4000" b="1" u="sng" dirty="0">
              <a:solidFill>
                <a:srgbClr val="FF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0" i="1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Q.1 - </a:t>
            </a:r>
            <a:r>
              <a:rPr lang="en-GB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MCQ					(1*7)=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</a:t>
            </a:r>
            <a:endParaRPr lang="bn-BD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Q.2 -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Answer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questio</a:t>
            </a:r>
            <a:r>
              <a:rPr lang="bn-BD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                                      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(2*5)=10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Click="0" advTm="1406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101725" y="709613"/>
            <a:ext cx="889635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sz="4000" b="1" u="sng">
                <a:solidFill>
                  <a:srgbClr val="FF0000"/>
                </a:solidFill>
              </a:rPr>
              <a:t>Part-B: seen Passage-2</a:t>
            </a:r>
            <a:endParaRPr lang="bn-BD" sz="4000" b="1" u="sng">
              <a:solidFill>
                <a:srgbClr val="FF0000"/>
              </a:solidFill>
              <a:ea typeface="Vrinda"/>
            </a:endParaRPr>
          </a:p>
          <a:p>
            <a:pPr algn="ctr" eaLnBrk="1" hangingPunct="1"/>
            <a:endParaRPr lang="bn-BD" sz="4000" b="1" u="sng">
              <a:solidFill>
                <a:srgbClr val="FF0000"/>
              </a:solidFill>
              <a:ea typeface="Vrinda"/>
            </a:endParaRPr>
          </a:p>
          <a:p>
            <a:pPr algn="ctr" eaLnBrk="1" hangingPunct="1"/>
            <a:endParaRPr lang="en-GB"/>
          </a:p>
          <a:p>
            <a:pPr algn="ctr" eaLnBrk="1" hangingPunct="1"/>
            <a:r>
              <a:rPr lang="bn-BD" sz="2400">
                <a:solidFill>
                  <a:srgbClr val="7030A0"/>
                </a:solidFill>
                <a:ea typeface="Vrinda"/>
              </a:rPr>
              <a:t>Q. 3 - </a:t>
            </a:r>
            <a:r>
              <a:rPr lang="en-GB" sz="2400">
                <a:solidFill>
                  <a:srgbClr val="7030A0"/>
                </a:solidFill>
              </a:rPr>
              <a:t>Fill in the gaps   			 </a:t>
            </a:r>
            <a:r>
              <a:rPr lang="bn-BD" sz="2400">
                <a:solidFill>
                  <a:srgbClr val="7030A0"/>
                </a:solidFill>
                <a:ea typeface="Vrinda"/>
              </a:rPr>
              <a:t> </a:t>
            </a:r>
            <a:r>
              <a:rPr lang="en-GB" sz="2400">
                <a:solidFill>
                  <a:srgbClr val="7030A0"/>
                </a:solidFill>
              </a:rPr>
              <a:t>(1*5)  =5</a:t>
            </a:r>
          </a:p>
          <a:p>
            <a:pPr algn="ctr" eaLnBrk="1" hangingPunct="1"/>
            <a:endParaRPr lang="en-GB" sz="2400">
              <a:solidFill>
                <a:srgbClr val="7030A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Click="0" advTm="79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" name="TextBox 3"/>
          <p:cNvSpPr txBox="1"/>
          <p:nvPr/>
        </p:nvSpPr>
        <p:spPr>
          <a:xfrm>
            <a:off x="1435100" y="949325"/>
            <a:ext cx="9232900" cy="418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 –C: Unseen Passage</a:t>
            </a:r>
            <a:endParaRPr lang="bn-BD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Q. 4 - </a:t>
            </a:r>
            <a:r>
              <a:rPr lang="en-GB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Information transfer			  </a:t>
            </a:r>
            <a:r>
              <a:rPr lang="bn-BD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</a:t>
            </a:r>
            <a:r>
              <a:rPr lang="en-GB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(1*5)=5</a:t>
            </a:r>
            <a:endParaRPr lang="bn-BD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Q. 5 - </a:t>
            </a:r>
            <a:r>
              <a:rPr lang="en-GB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Summary writing	</a:t>
            </a:r>
            <a:r>
              <a:rPr lang="bn-BD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                </a:t>
            </a:r>
            <a:r>
              <a:rPr lang="en-GB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=10</a:t>
            </a:r>
            <a:endParaRPr lang="bn-BD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Q. 6- </a:t>
            </a:r>
            <a:r>
              <a:rPr lang="en-GB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Match the parts of sentences and write five sentences </a:t>
            </a:r>
            <a:r>
              <a:rPr lang="bn-BD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GB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5*10)=5</a:t>
            </a:r>
            <a:endParaRPr lang="bn-BD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Q. 7 -</a:t>
            </a:r>
            <a:r>
              <a:rPr lang="en-GB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Rearrange the parts of the story in correct order</a:t>
            </a:r>
            <a:r>
              <a:rPr lang="bn-BD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</a:t>
            </a:r>
            <a:r>
              <a:rPr lang="en-GB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(1*8)=8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Click="0" advTm="3422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" name="TextBox 3"/>
          <p:cNvSpPr txBox="1"/>
          <p:nvPr/>
        </p:nvSpPr>
        <p:spPr>
          <a:xfrm>
            <a:off x="419100" y="419100"/>
            <a:ext cx="11460163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Part-D: Writing</a:t>
            </a:r>
            <a:endParaRPr lang="bn-BD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 </a:t>
            </a:r>
            <a:r>
              <a:rPr lang="bn-BD" dirty="0">
                <a:latin typeface="+mn-lt"/>
              </a:rPr>
              <a:t>                </a:t>
            </a:r>
            <a:r>
              <a:rPr lang="bn-BD" sz="2400" dirty="0">
                <a:solidFill>
                  <a:srgbClr val="7030A0"/>
                </a:solidFill>
                <a:latin typeface="+mn-lt"/>
              </a:rPr>
              <a:t>Q.</a:t>
            </a:r>
            <a:r>
              <a:rPr lang="en-GB" sz="2400" dirty="0">
                <a:solidFill>
                  <a:srgbClr val="7030A0"/>
                </a:solidFill>
                <a:latin typeface="+mn-lt"/>
              </a:rPr>
              <a:t>8</a:t>
            </a:r>
            <a:r>
              <a:rPr lang="bn-BD" sz="2400" dirty="0">
                <a:solidFill>
                  <a:srgbClr val="7030A0"/>
                </a:solidFill>
                <a:latin typeface="+mn-lt"/>
              </a:rPr>
              <a:t> - </a:t>
            </a:r>
            <a:r>
              <a:rPr lang="en-GB" sz="2400" dirty="0">
                <a:solidFill>
                  <a:srgbClr val="7030A0"/>
                </a:solidFill>
                <a:latin typeface="+mn-lt"/>
              </a:rPr>
              <a:t>Paragraph with answering Question 				   =10</a:t>
            </a:r>
            <a:endParaRPr lang="bn-BD" sz="2400" dirty="0">
              <a:solidFill>
                <a:srgbClr val="7030A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2400" dirty="0">
              <a:solidFill>
                <a:srgbClr val="7030A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7030A0"/>
                </a:solidFill>
                <a:latin typeface="+mn-lt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+mn-lt"/>
              </a:rPr>
              <a:t>              Q.</a:t>
            </a:r>
            <a:r>
              <a:rPr lang="en-GB" sz="2400" dirty="0">
                <a:solidFill>
                  <a:srgbClr val="7030A0"/>
                </a:solidFill>
                <a:latin typeface="+mn-lt"/>
              </a:rPr>
              <a:t>9</a:t>
            </a:r>
            <a:r>
              <a:rPr lang="bn-BD" sz="2400" dirty="0">
                <a:solidFill>
                  <a:srgbClr val="7030A0"/>
                </a:solidFill>
                <a:latin typeface="+mn-lt"/>
              </a:rPr>
              <a:t> -</a:t>
            </a:r>
            <a:r>
              <a:rPr lang="en-GB" sz="2400" dirty="0">
                <a:solidFill>
                  <a:srgbClr val="7030A0"/>
                </a:solidFill>
                <a:latin typeface="+mn-lt"/>
              </a:rPr>
              <a:t> Completing story                                                                             </a:t>
            </a:r>
            <a:r>
              <a:rPr lang="bn-BD" sz="2400" dirty="0">
                <a:solidFill>
                  <a:srgbClr val="7030A0"/>
                </a:solidFill>
                <a:latin typeface="+mn-lt"/>
              </a:rPr>
              <a:t>   </a:t>
            </a:r>
            <a:r>
              <a:rPr lang="en-GB" sz="2400" dirty="0">
                <a:solidFill>
                  <a:srgbClr val="7030A0"/>
                </a:solidFill>
                <a:latin typeface="+mn-lt"/>
              </a:rPr>
              <a:t>=10</a:t>
            </a:r>
            <a:endParaRPr lang="bn-BD" sz="2400" dirty="0">
              <a:solidFill>
                <a:srgbClr val="7030A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2400" dirty="0">
              <a:solidFill>
                <a:srgbClr val="7030A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rgbClr val="7030A0"/>
                </a:solidFill>
                <a:latin typeface="+mn-lt"/>
              </a:rPr>
              <a:t>               Q.</a:t>
            </a:r>
            <a:r>
              <a:rPr lang="en-GB" sz="2400" dirty="0">
                <a:solidFill>
                  <a:srgbClr val="7030A0"/>
                </a:solidFill>
                <a:latin typeface="+mn-lt"/>
              </a:rPr>
              <a:t>10</a:t>
            </a:r>
            <a:r>
              <a:rPr lang="bn-BD" sz="2400" dirty="0">
                <a:solidFill>
                  <a:srgbClr val="7030A0"/>
                </a:solidFill>
                <a:latin typeface="+mn-lt"/>
              </a:rPr>
              <a:t>-</a:t>
            </a:r>
            <a:r>
              <a:rPr lang="en-GB" sz="2400" dirty="0">
                <a:solidFill>
                  <a:srgbClr val="7030A0"/>
                </a:solidFill>
                <a:latin typeface="+mn-lt"/>
              </a:rPr>
              <a:t> Graphs / Charts writing                                                                    </a:t>
            </a:r>
            <a:r>
              <a:rPr lang="bn-BD" sz="2400" dirty="0">
                <a:solidFill>
                  <a:srgbClr val="7030A0"/>
                </a:solidFill>
                <a:latin typeface="+mn-lt"/>
              </a:rPr>
              <a:t>=10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rgbClr val="7030A0"/>
                </a:solidFill>
                <a:latin typeface="+mn-lt"/>
              </a:rPr>
              <a:t>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rgbClr val="7030A0"/>
                </a:solidFill>
                <a:latin typeface="+mn-lt"/>
              </a:rPr>
              <a:t>               Q.</a:t>
            </a:r>
            <a:r>
              <a:rPr lang="en-GB" sz="2400" dirty="0">
                <a:solidFill>
                  <a:srgbClr val="7030A0"/>
                </a:solidFill>
                <a:latin typeface="+mn-lt"/>
              </a:rPr>
              <a:t>11</a:t>
            </a:r>
            <a:r>
              <a:rPr lang="bn-BD" sz="2400" dirty="0">
                <a:solidFill>
                  <a:srgbClr val="7030A0"/>
                </a:solidFill>
                <a:latin typeface="+mn-lt"/>
              </a:rPr>
              <a:t>- </a:t>
            </a:r>
            <a:r>
              <a:rPr lang="en-GB" sz="2400" dirty="0">
                <a:solidFill>
                  <a:srgbClr val="7030A0"/>
                </a:solidFill>
                <a:latin typeface="+mn-lt"/>
              </a:rPr>
              <a:t>Formal /Informal letter (E-mail) </a:t>
            </a:r>
            <a:r>
              <a:rPr lang="bn-BD" sz="2400" dirty="0">
                <a:solidFill>
                  <a:srgbClr val="7030A0"/>
                </a:solidFill>
                <a:latin typeface="+mn-lt"/>
              </a:rPr>
              <a:t>   </a:t>
            </a:r>
            <a:r>
              <a:rPr lang="en-GB" sz="2400" dirty="0">
                <a:solidFill>
                  <a:srgbClr val="7030A0"/>
                </a:solidFill>
                <a:latin typeface="+mn-lt"/>
              </a:rPr>
              <a:t>		         </a:t>
            </a:r>
            <a:r>
              <a:rPr lang="bn-BD" sz="2400" dirty="0">
                <a:solidFill>
                  <a:srgbClr val="7030A0"/>
                </a:solidFill>
                <a:latin typeface="+mn-lt"/>
              </a:rPr>
              <a:t>                </a:t>
            </a:r>
            <a:r>
              <a:rPr lang="en-GB" sz="2400" dirty="0">
                <a:solidFill>
                  <a:srgbClr val="7030A0"/>
                </a:solidFill>
                <a:latin typeface="+mn-lt"/>
              </a:rPr>
              <a:t>=10</a:t>
            </a:r>
            <a:endParaRPr lang="bn-BD" sz="2400" dirty="0">
              <a:solidFill>
                <a:srgbClr val="7030A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rgbClr val="7030A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rgbClr val="7030A0"/>
                </a:solidFill>
                <a:latin typeface="+mn-lt"/>
              </a:rPr>
              <a:t>               Q.</a:t>
            </a:r>
            <a:r>
              <a:rPr lang="en-GB" sz="2400" dirty="0">
                <a:solidFill>
                  <a:srgbClr val="7030A0"/>
                </a:solidFill>
                <a:latin typeface="+mn-lt"/>
              </a:rPr>
              <a:t>12</a:t>
            </a:r>
            <a:r>
              <a:rPr lang="bn-BD" sz="2400" dirty="0">
                <a:solidFill>
                  <a:srgbClr val="7030A0"/>
                </a:solidFill>
                <a:latin typeface="+mn-lt"/>
              </a:rPr>
              <a:t>-</a:t>
            </a:r>
            <a:r>
              <a:rPr lang="en-GB" sz="2400" dirty="0">
                <a:solidFill>
                  <a:srgbClr val="7030A0"/>
                </a:solidFill>
                <a:latin typeface="+mn-lt"/>
              </a:rPr>
              <a:t>  Dialogue Writing				</a:t>
            </a:r>
            <a:r>
              <a:rPr lang="bn-BD" sz="2400" dirty="0">
                <a:solidFill>
                  <a:srgbClr val="7030A0"/>
                </a:solidFill>
                <a:latin typeface="+mn-lt"/>
              </a:rPr>
              <a:t>                        </a:t>
            </a:r>
            <a:r>
              <a:rPr lang="en-GB" sz="2400" dirty="0">
                <a:solidFill>
                  <a:srgbClr val="7030A0"/>
                </a:solidFill>
                <a:latin typeface="+mn-lt"/>
              </a:rPr>
              <a:t>=10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Click="0" advTm="2993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endParaRPr lang="en-GB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" name="TextBox 3"/>
          <p:cNvSpPr txBox="1"/>
          <p:nvPr/>
        </p:nvSpPr>
        <p:spPr>
          <a:xfrm>
            <a:off x="2165350" y="-14288"/>
            <a:ext cx="9812338" cy="6862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Subject: English 1</a:t>
            </a:r>
            <a:r>
              <a:rPr lang="en-GB" sz="3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paper (code-136)</a:t>
            </a:r>
            <a:r>
              <a:rPr lang="en-GB" sz="3200" dirty="0">
                <a:latin typeface="+mn-lt"/>
              </a:rPr>
              <a:t>        </a:t>
            </a:r>
            <a:endParaRPr lang="bn-BD" sz="32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Full Marks: 100 </a:t>
            </a:r>
            <a:r>
              <a:rPr lang="bn-BD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               </a:t>
            </a:r>
            <a:r>
              <a:rPr lang="en-GB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Time: 3 hours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Test Item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                                </a:t>
            </a:r>
            <a:r>
              <a:rPr lang="en-GB" sz="2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Item</a:t>
            </a:r>
            <a:r>
              <a:rPr lang="en-GB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wise marks</a:t>
            </a:r>
            <a:endParaRPr lang="bn-BD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Part-A: Seen Passage -1</a:t>
            </a:r>
            <a:endParaRPr lang="bn-BD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200" dirty="0">
                <a:solidFill>
                  <a:srgbClr val="7030A0"/>
                </a:solidFill>
                <a:latin typeface="+mn-lt"/>
              </a:rPr>
              <a:t>Q.1 - 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MCQ						</a:t>
            </a:r>
            <a:r>
              <a:rPr lang="bn-BD" sz="2200" dirty="0">
                <a:solidFill>
                  <a:srgbClr val="7030A0"/>
                </a:solidFill>
                <a:latin typeface="+mn-lt"/>
              </a:rPr>
              <a:t>                    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(1*7)=7</a:t>
            </a:r>
            <a:endParaRPr lang="bn-BD" sz="2200" dirty="0">
              <a:solidFill>
                <a:srgbClr val="7030A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200" dirty="0">
                <a:solidFill>
                  <a:srgbClr val="7030A0"/>
                </a:solidFill>
                <a:latin typeface="+mn-lt"/>
              </a:rPr>
              <a:t>Q.2 - 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Answer questions </a:t>
            </a:r>
            <a:r>
              <a:rPr lang="bn-BD" sz="2200" dirty="0">
                <a:solidFill>
                  <a:srgbClr val="7030A0"/>
                </a:solidFill>
                <a:latin typeface="+mn-lt"/>
              </a:rPr>
              <a:t>  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				</a:t>
            </a:r>
            <a:r>
              <a:rPr lang="bn-BD" sz="2200" dirty="0">
                <a:solidFill>
                  <a:srgbClr val="7030A0"/>
                </a:solidFill>
                <a:latin typeface="+mn-lt"/>
              </a:rPr>
              <a:t>                     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2*5)=10</a:t>
            </a:r>
            <a:endParaRPr lang="bn-BD" sz="2200" dirty="0">
              <a:solidFill>
                <a:srgbClr val="7030A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Part-B: seen Passage-2</a:t>
            </a:r>
            <a:endParaRPr lang="en-GB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200" dirty="0">
                <a:solidFill>
                  <a:srgbClr val="7030A0"/>
                </a:solidFill>
                <a:latin typeface="+mn-lt"/>
              </a:rPr>
              <a:t>Q.3 - 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Fill in the gaps   					</a:t>
            </a:r>
            <a:r>
              <a:rPr lang="bn-BD" sz="2200" dirty="0">
                <a:solidFill>
                  <a:srgbClr val="7030A0"/>
                </a:solidFill>
                <a:latin typeface="+mn-lt"/>
              </a:rPr>
              <a:t>                     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(1*5)=5</a:t>
            </a:r>
            <a:endParaRPr lang="bn-BD" sz="2200" dirty="0">
              <a:solidFill>
                <a:srgbClr val="7030A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 –C: Unseen Passage</a:t>
            </a:r>
            <a:endParaRPr lang="bn-BD" sz="24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200" dirty="0">
                <a:solidFill>
                  <a:srgbClr val="7030A0"/>
                </a:solidFill>
                <a:latin typeface="+mn-lt"/>
              </a:rPr>
              <a:t>Q.4 - 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Information transfer			</a:t>
            </a:r>
            <a:r>
              <a:rPr lang="bn-BD" sz="2200" dirty="0">
                <a:solidFill>
                  <a:srgbClr val="7030A0"/>
                </a:solidFill>
                <a:latin typeface="+mn-lt"/>
              </a:rPr>
              <a:t>                                 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(1*5)=5</a:t>
            </a:r>
            <a:endParaRPr lang="bn-BD" sz="2200" dirty="0">
              <a:solidFill>
                <a:srgbClr val="7030A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200" dirty="0">
                <a:solidFill>
                  <a:srgbClr val="7030A0"/>
                </a:solidFill>
                <a:latin typeface="+mn-lt"/>
              </a:rPr>
              <a:t>Q.5 - 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Summary writing				</a:t>
            </a:r>
            <a:r>
              <a:rPr lang="bn-BD" sz="2200" dirty="0">
                <a:solidFill>
                  <a:srgbClr val="7030A0"/>
                </a:solidFill>
                <a:latin typeface="+mn-lt"/>
              </a:rPr>
              <a:t>                                         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=10</a:t>
            </a:r>
            <a:endParaRPr lang="bn-BD" sz="2200" dirty="0">
              <a:solidFill>
                <a:srgbClr val="7030A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200" dirty="0">
                <a:solidFill>
                  <a:srgbClr val="7030A0"/>
                </a:solidFill>
                <a:latin typeface="+mn-lt"/>
              </a:rPr>
              <a:t>Q.6 - 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Match the parts of sentences and write five sentences</a:t>
            </a:r>
            <a:r>
              <a:rPr lang="bn-BD" sz="2200" dirty="0">
                <a:solidFill>
                  <a:srgbClr val="7030A0"/>
                </a:solidFill>
                <a:latin typeface="+mn-lt"/>
              </a:rPr>
              <a:t>                 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(</a:t>
            </a:r>
            <a:r>
              <a:rPr lang="bn-BD" sz="2200" dirty="0">
                <a:solidFill>
                  <a:srgbClr val="7030A0"/>
                </a:solidFill>
                <a:latin typeface="+mn-lt"/>
              </a:rPr>
              <a:t>1*5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)=5</a:t>
            </a:r>
            <a:endParaRPr lang="bn-BD" sz="2200" dirty="0">
              <a:solidFill>
                <a:srgbClr val="7030A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200" dirty="0">
                <a:solidFill>
                  <a:srgbClr val="7030A0"/>
                </a:solidFill>
                <a:latin typeface="+mn-lt"/>
              </a:rPr>
              <a:t>Q.7 - 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Rearrange the parts of the story in correct order	</a:t>
            </a:r>
            <a:r>
              <a:rPr lang="bn-BD" sz="2200" dirty="0">
                <a:solidFill>
                  <a:srgbClr val="7030A0"/>
                </a:solidFill>
                <a:latin typeface="+mn-lt"/>
              </a:rPr>
              <a:t>                      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(1*8)=8</a:t>
            </a:r>
            <a:r>
              <a:rPr lang="bn-BD" sz="2200" dirty="0">
                <a:solidFill>
                  <a:srgbClr val="7030A0"/>
                </a:solidFill>
                <a:latin typeface="+mn-lt"/>
              </a:rPr>
              <a:t>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Part-D: Writing</a:t>
            </a:r>
            <a:endParaRPr lang="bn-BD" sz="24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200" dirty="0">
                <a:solidFill>
                  <a:srgbClr val="7030A0"/>
                </a:solidFill>
                <a:latin typeface="+mn-lt"/>
              </a:rPr>
              <a:t>Q.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8</a:t>
            </a:r>
            <a:r>
              <a:rPr lang="bn-BD" sz="2200" dirty="0">
                <a:solidFill>
                  <a:srgbClr val="7030A0"/>
                </a:solidFill>
                <a:latin typeface="+mn-lt"/>
              </a:rPr>
              <a:t> -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 Paragraph with answering Question 		</a:t>
            </a:r>
            <a:r>
              <a:rPr lang="bn-BD" sz="2200" dirty="0">
                <a:solidFill>
                  <a:srgbClr val="7030A0"/>
                </a:solidFill>
                <a:latin typeface="+mn-lt"/>
              </a:rPr>
              <a:t>                              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=1</a:t>
            </a:r>
            <a:r>
              <a:rPr lang="bn-BD" sz="2200" dirty="0">
                <a:solidFill>
                  <a:srgbClr val="7030A0"/>
                </a:solidFill>
                <a:latin typeface="+mn-lt"/>
              </a:rPr>
              <a:t>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200" dirty="0">
                <a:solidFill>
                  <a:srgbClr val="7030A0"/>
                </a:solidFill>
                <a:latin typeface="+mn-lt"/>
              </a:rPr>
              <a:t>Q.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9</a:t>
            </a:r>
            <a:r>
              <a:rPr lang="bn-BD" sz="2200" dirty="0">
                <a:solidFill>
                  <a:srgbClr val="7030A0"/>
                </a:solidFill>
                <a:latin typeface="+mn-lt"/>
              </a:rPr>
              <a:t> -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 Completing story                                                                        </a:t>
            </a:r>
            <a:r>
              <a:rPr lang="bn-BD" sz="2200" dirty="0">
                <a:solidFill>
                  <a:srgbClr val="7030A0"/>
                </a:solidFill>
                <a:latin typeface="+mn-lt"/>
              </a:rPr>
              <a:t>                    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=10</a:t>
            </a:r>
            <a:endParaRPr lang="bn-BD" sz="2200" dirty="0">
              <a:solidFill>
                <a:srgbClr val="7030A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200" dirty="0">
                <a:solidFill>
                  <a:srgbClr val="7030A0"/>
                </a:solidFill>
                <a:latin typeface="+mn-lt"/>
              </a:rPr>
              <a:t>Q.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10</a:t>
            </a:r>
            <a:r>
              <a:rPr lang="bn-BD" sz="2200" dirty="0">
                <a:solidFill>
                  <a:srgbClr val="7030A0"/>
                </a:solidFill>
                <a:latin typeface="+mn-lt"/>
              </a:rPr>
              <a:t> -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 Graphs / Charts writing                                                          </a:t>
            </a:r>
            <a:r>
              <a:rPr lang="bn-BD" sz="2200" dirty="0">
                <a:solidFill>
                  <a:srgbClr val="7030A0"/>
                </a:solidFill>
                <a:latin typeface="+mn-lt"/>
              </a:rPr>
              <a:t>                     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=10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200" dirty="0">
                <a:solidFill>
                  <a:srgbClr val="7030A0"/>
                </a:solidFill>
                <a:latin typeface="+mn-lt"/>
              </a:rPr>
              <a:t>Q.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11</a:t>
            </a:r>
            <a:r>
              <a:rPr lang="bn-BD" sz="2200" dirty="0">
                <a:solidFill>
                  <a:srgbClr val="7030A0"/>
                </a:solidFill>
                <a:latin typeface="+mn-lt"/>
              </a:rPr>
              <a:t> -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 Formal /Informal letter (E-mail) 			</a:t>
            </a:r>
            <a:r>
              <a:rPr lang="bn-BD" sz="2200" dirty="0">
                <a:solidFill>
                  <a:srgbClr val="7030A0"/>
                </a:solidFill>
                <a:latin typeface="+mn-lt"/>
              </a:rPr>
              <a:t>                              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=10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200" dirty="0">
                <a:solidFill>
                  <a:srgbClr val="7030A0"/>
                </a:solidFill>
                <a:latin typeface="+mn-lt"/>
              </a:rPr>
              <a:t>Q.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12</a:t>
            </a:r>
            <a:r>
              <a:rPr lang="bn-BD" sz="2200" dirty="0">
                <a:solidFill>
                  <a:srgbClr val="7030A0"/>
                </a:solidFill>
                <a:latin typeface="+mn-lt"/>
              </a:rPr>
              <a:t> -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 Dialogue Writing					</a:t>
            </a:r>
            <a:r>
              <a:rPr lang="bn-BD" sz="2200" dirty="0">
                <a:solidFill>
                  <a:srgbClr val="7030A0"/>
                </a:solidFill>
                <a:latin typeface="+mn-lt"/>
              </a:rPr>
              <a:t>                              </a:t>
            </a:r>
            <a:r>
              <a:rPr lang="en-GB" sz="2200" dirty="0">
                <a:solidFill>
                  <a:srgbClr val="7030A0"/>
                </a:solidFill>
                <a:latin typeface="+mn-lt"/>
              </a:rPr>
              <a:t>=10</a:t>
            </a:r>
            <a:endParaRPr lang="en-GB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Click="0" advTm="1752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164</Words>
  <Application>Microsoft Office PowerPoint</Application>
  <PresentationFormat>Widescreen</PresentationFormat>
  <Paragraphs>116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  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81</cp:revision>
  <dcterms:created xsi:type="dcterms:W3CDTF">2020-08-08T09:58:13Z</dcterms:created>
  <dcterms:modified xsi:type="dcterms:W3CDTF">2020-09-02T12:14:16Z</dcterms:modified>
</cp:coreProperties>
</file>