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6" r:id="rId3"/>
    <p:sldId id="257" r:id="rId4"/>
    <p:sldId id="258" r:id="rId5"/>
    <p:sldId id="271" r:id="rId6"/>
    <p:sldId id="259" r:id="rId7"/>
    <p:sldId id="261" r:id="rId8"/>
    <p:sldId id="267" r:id="rId9"/>
    <p:sldId id="262" r:id="rId10"/>
    <p:sldId id="268" r:id="rId11"/>
    <p:sldId id="263" r:id="rId12"/>
    <p:sldId id="269" r:id="rId13"/>
    <p:sldId id="264" r:id="rId14"/>
    <p:sldId id="265" r:id="rId15"/>
    <p:sldId id="266" r:id="rId16"/>
    <p:sldId id="260" r:id="rId17"/>
    <p:sldId id="270" r:id="rId18"/>
    <p:sldId id="272" r:id="rId19"/>
    <p:sldId id="27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48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0F900-12ED-43D3-87FE-8362CB0D0F28}" type="datetimeFigureOut">
              <a:rPr lang="en-US" smtClean="0"/>
              <a:t>02-Sep-20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B12CB-0412-42D9-8E35-8F31123A4736}" type="slidenum">
              <a:rPr lang="en-US" smtClean="0"/>
              <a:t>‹#›</a:t>
            </a:fld>
            <a:endParaRPr lang="en-US"/>
          </a:p>
        </p:txBody>
      </p:sp>
    </p:spTree>
    <p:extLst>
      <p:ext uri="{BB962C8B-B14F-4D97-AF65-F5344CB8AC3E}">
        <p14:creationId xmlns:p14="http://schemas.microsoft.com/office/powerpoint/2010/main" val="43076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12CB-0412-42D9-8E35-8F31123A4736}" type="slidenum">
              <a:rPr lang="en-US" smtClean="0"/>
              <a:t>9</a:t>
            </a:fld>
            <a:endParaRPr lang="en-US"/>
          </a:p>
        </p:txBody>
      </p:sp>
    </p:spTree>
    <p:extLst>
      <p:ext uri="{BB962C8B-B14F-4D97-AF65-F5344CB8AC3E}">
        <p14:creationId xmlns:p14="http://schemas.microsoft.com/office/powerpoint/2010/main" val="376852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900567-CA3C-488B-81DA-4EA1B0CF703F}" type="datetimeFigureOut">
              <a:rPr lang="en-US" smtClean="0"/>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17781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00567-CA3C-488B-81DA-4EA1B0CF703F}" type="datetimeFigureOut">
              <a:rPr lang="en-US" smtClean="0"/>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387800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00567-CA3C-488B-81DA-4EA1B0CF703F}" type="datetimeFigureOut">
              <a:rPr lang="en-US" smtClean="0"/>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142847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00567-CA3C-488B-81DA-4EA1B0CF703F}" type="datetimeFigureOut">
              <a:rPr lang="en-US" smtClean="0"/>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353826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00567-CA3C-488B-81DA-4EA1B0CF703F}" type="datetimeFigureOut">
              <a:rPr lang="en-US" smtClean="0"/>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37431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00567-CA3C-488B-81DA-4EA1B0CF703F}" type="datetimeFigureOut">
              <a:rPr lang="en-US" smtClean="0"/>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172332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00567-CA3C-488B-81DA-4EA1B0CF703F}" type="datetimeFigureOut">
              <a:rPr lang="en-US" smtClean="0"/>
              <a:t>02-Sep-20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195197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900567-CA3C-488B-81DA-4EA1B0CF703F}" type="datetimeFigureOut">
              <a:rPr lang="en-US" smtClean="0"/>
              <a:t>02-Sep-20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209666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00567-CA3C-488B-81DA-4EA1B0CF703F}" type="datetimeFigureOut">
              <a:rPr lang="en-US" smtClean="0"/>
              <a:t>02-Sep-20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259306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00567-CA3C-488B-81DA-4EA1B0CF703F}" type="datetimeFigureOut">
              <a:rPr lang="en-US" smtClean="0"/>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99347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00567-CA3C-488B-81DA-4EA1B0CF703F}" type="datetimeFigureOut">
              <a:rPr lang="en-US" smtClean="0"/>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F057C-E8CD-4FD6-B695-F6AD91E92D97}" type="slidenum">
              <a:rPr lang="en-US" smtClean="0"/>
              <a:t>‹#›</a:t>
            </a:fld>
            <a:endParaRPr lang="en-US"/>
          </a:p>
        </p:txBody>
      </p:sp>
    </p:spTree>
    <p:extLst>
      <p:ext uri="{BB962C8B-B14F-4D97-AF65-F5344CB8AC3E}">
        <p14:creationId xmlns:p14="http://schemas.microsoft.com/office/powerpoint/2010/main" val="277963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00567-CA3C-488B-81DA-4EA1B0CF703F}" type="datetimeFigureOut">
              <a:rPr lang="en-US" smtClean="0"/>
              <a:t>02-Sep-20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F057C-E8CD-4FD6-B695-F6AD91E92D97}" type="slidenum">
              <a:rPr lang="en-US" smtClean="0"/>
              <a:t>‹#›</a:t>
            </a:fld>
            <a:endParaRPr lang="en-US"/>
          </a:p>
        </p:txBody>
      </p:sp>
    </p:spTree>
    <p:extLst>
      <p:ext uri="{BB962C8B-B14F-4D97-AF65-F5344CB8AC3E}">
        <p14:creationId xmlns:p14="http://schemas.microsoft.com/office/powerpoint/2010/main" val="176112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bn.wikipedia.org/wiki/%E0%A6%B8%E0%A6%BF%E0%A6%AD%E0%A6%BF%E0%A6%AF%E0%A6%BC%E0%A6%BE%E0%A6%B0_%E0%A6%8F%E0%A7%8D%E0%A6%AF%E0%A6%BE%E0%A6%95%E0%A6%BF%E0%A6%89%E0%A6%9F_%E0%A6%B0%E0%A7%87%E0%A6%B8%E0%A6%AA%E0%A6%BF%E0%A6%B0%E0%A7%87%E0%A6%9F%E0%A6%B0%E0%A6%BF_%E0%A6%B8%E0%A6%BF%E0%A6%A8%E0%A6%A1%E0%A7%8D%E0%A6%B0%E0%A7%8B%E0%A6%AE" TargetMode="External"/><Relationship Id="rId13" Type="http://schemas.openxmlformats.org/officeDocument/2006/relationships/hyperlink" Target="https://bn.wikipedia.org/wiki/%E0%A6%9F%E0%A6%BF%E0%A6%95%E0%A6%BE" TargetMode="External"/><Relationship Id="rId3" Type="http://schemas.openxmlformats.org/officeDocument/2006/relationships/hyperlink" Target="https://bn.wikipedia.org/wiki/%E0%A6%B8%E0%A7%8D%E0%A6%A4%E0%A6%A8%E0%A7%8D%E0%A6%AF%E0%A6%AA%E0%A6%BE%E0%A6%AF%E0%A6%BC%E0%A7%80_%E0%A6%AA%E0%A7%8D%E0%A6%B0%E0%A6%BE%E0%A6%A3%E0%A7%80" TargetMode="External"/><Relationship Id="rId7" Type="http://schemas.openxmlformats.org/officeDocument/2006/relationships/hyperlink" Target="https://bn.wikipedia.org/wiki/%E0%A6%B0%E0%A6%BE%E0%A6%87%E0%A6%A8%E0%A7%8B%E0%A6%AD%E0%A6%BE%E0%A6%87%E0%A6%B0%E0%A6%BE%E0%A6%B8" TargetMode="External"/><Relationship Id="rId12" Type="http://schemas.openxmlformats.org/officeDocument/2006/relationships/hyperlink" Target="https://bn.wikipedia.org/wiki/%E0%A6%A1%E0%A6%BE%E0%A6%AF%E0%A6%BC%E0%A6%B0%E0%A6%BF%E0%A6%AF%E0%A6%BC%E0%A6%BE" TargetMode="Externa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hyperlink" Target="https://bn.wikipedia.org/wiki/%E0%A6%B8%E0%A6%B0%E0%A7%8D%E0%A6%A6%E0%A6%BF-%E0%A6%95%E0%A6%BE%E0%A6%B6%E0%A6%BF" TargetMode="External"/><Relationship Id="rId11" Type="http://schemas.openxmlformats.org/officeDocument/2006/relationships/hyperlink" Target="https://bn.wikipedia.org/w/index.php?title=%E0%A6%89%E0%A6%B0%E0%A7%8D%E0%A6%A7%E0%A7%8D%E0%A6%AC_%E0%A6%B6%E0%A7%8D%E0%A6%AC%E0%A6%BE%E0%A6%B8%E0%A6%A8%E0%A6%BE%E0%A6%B2%E0%A7%80_%E0%A6%B8%E0%A6%82%E0%A6%95%E0%A7%8D%E0%A6%B0%E0%A6%AE%E0%A6%A3&amp;action=edit&amp;redlink=1" TargetMode="External"/><Relationship Id="rId5" Type="http://schemas.openxmlformats.org/officeDocument/2006/relationships/hyperlink" Target="https://bn.wikipedia.org/w/index.php?title=%E0%A6%B6%E0%A7%8D%E0%A6%AC%E0%A6%BE%E0%A6%B8%E0%A6%A8%E0%A6%BE%E0%A6%B2%E0%A7%80%E0%A6%B0_%E0%A6%B8%E0%A6%82%E0%A6%95%E0%A7%8D%E0%A6%B0%E0%A6%AE%E0%A6%A3&amp;action=edit&amp;redlink=1" TargetMode="External"/><Relationship Id="rId15" Type="http://schemas.openxmlformats.org/officeDocument/2006/relationships/image" Target="../media/image13.jpg"/><Relationship Id="rId10" Type="http://schemas.openxmlformats.org/officeDocument/2006/relationships/hyperlink" Target="https://bn.wikipedia.org/wiki/%E0%A6%95%E0%A6%B0%E0%A7%8B%E0%A6%A8%E0%A6%BE%E0%A6%AD%E0%A6%BE%E0%A6%87%E0%A6%B0%E0%A6%BE%E0%A6%B8_%E0%A6%B0%E0%A7%8B%E0%A6%97_%E0%A7%A8%E0%A7%A6%E0%A7%A7%E0%A7%AF" TargetMode="External"/><Relationship Id="rId4" Type="http://schemas.openxmlformats.org/officeDocument/2006/relationships/hyperlink" Target="https://bn.wikipedia.org/wiki/%E0%A6%AA%E0%A6%BE%E0%A6%96%E0%A6%BF" TargetMode="External"/><Relationship Id="rId9" Type="http://schemas.openxmlformats.org/officeDocument/2006/relationships/hyperlink" Target="https://bn.wikipedia.org/w/index.php?title=%E0%A6%AE%E0%A6%BF%E0%A6%A1%E0%A6%B2_%E0%A6%87%E0%A6%B8%E0%A7%8D%E0%A6%9F_%E0%A6%B0%E0%A7%87%E0%A6%B8%E0%A6%AA%E0%A6%BF%E0%A6%B0%E0%A7%87%E0%A6%9F%E0%A6%B0%E0%A6%BF_%E0%A6%B8%E0%A6%BF%E0%A6%A8%E0%A6%A1%E0%A7%8D%E0%A6%B0%E0%A7%8B%E0%A6%AE&amp;action=edit&amp;redlink=1" TargetMode="External"/><Relationship Id="rId14" Type="http://schemas.openxmlformats.org/officeDocument/2006/relationships/hyperlink" Target="https://bn.wikipedia.org/wiki/%E0%A6%85%E0%A7%8D%E0%A6%AF%E0%A6%BE%E0%A6%A8%E0%A7%8D%E0%A6%9F%E0%A6%BF%E0%A6%AD%E0%A6%BE%E0%A6%87%E0%A6%B0%E0%A6%BE%E0%A6%B2_%E0%A6%93%E0%A6%B7%E0%A7%81%E0%A6%A7"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bn.wikipedia.org/w/index.php?title=%E0%A6%AA%E0%A6%9C%E0%A6%BF%E0%A6%9F%E0%A6%BF%E0%A6%AD_%E0%A6%B8%E0%A7%87%E0%A6%A8%E0%A7%8D%E0%A6%B8_%E0%A6%8F%E0%A6%95%E0%A6%95_%E0%A6%B8%E0%A7%82%E0%A6%A4%E0%A7%8D%E0%A6%B0%E0%A6%AC%E0%A6%BF%E0%A6%B6%E0%A6%BF%E0%A6%B7%E0%A7%8D%E0%A6%9F_%E0%A6%86%E0%A6%B0%E0%A6%8F%E0%A6%A8%E0%A6%8F_%E0%A6%AD%E0%A6%BE%E0%A6%87%E0%A6%B0%E0%A6%BE%E0%A6%B8&amp;action=edit&amp;redlink=1" TargetMode="External"/><Relationship Id="rId13" Type="http://schemas.openxmlformats.org/officeDocument/2006/relationships/hyperlink" Target="https://bn.wikipedia.org/w/index.php?title=%E0%A6%B8%E0%A6%9E%E0%A7%8D%E0%A6%9A%E0%A6%BE%E0%A6%B2%E0%A6%A8_%E0%A6%87%E0%A6%B2%E0%A7%87%E0%A6%95%E0%A6%9F%E0%A7%8D%E0%A6%B0%E0%A6%A8_%E0%A6%85%E0%A6%A3%E0%A7%81%E0%A6%AC%E0%A7%80%E0%A6%95%E0%A7%8D%E0%A6%B7%E0%A6%A3_%E0%A6%AF%E0%A6%A8%E0%A7%8D%E0%A6%A4%E0%A7%8D%E0%A6%B0&amp;action=edit&amp;redlink=1" TargetMode="External"/><Relationship Id="rId3" Type="http://schemas.openxmlformats.org/officeDocument/2006/relationships/image" Target="../media/image14.jpg"/><Relationship Id="rId7" Type="http://schemas.openxmlformats.org/officeDocument/2006/relationships/hyperlink" Target="https://bn.wikipedia.org/w/index.php?title=%E0%A6%89%E0%A6%AA-%E0%A6%97%E0%A7%8B%E0%A6%A4%E0%A7%8D%E0%A6%B0&amp;action=edit&amp;redlink=1" TargetMode="External"/><Relationship Id="rId12" Type="http://schemas.openxmlformats.org/officeDocument/2006/relationships/hyperlink" Target="https://bn.wikipedia.org/w/index.php?title=%E0%A6%86%E0%A6%B0%E0%A6%8F%E0%A6%A8%E0%A6%8F_%E0%A6%AD%E0%A6%BE%E0%A6%87%E0%A6%B0%E0%A6%BE%E0%A6%B8&amp;action=edit&amp;redlink=1" TargetMode="External"/><Relationship Id="rId2" Type="http://schemas.openxmlformats.org/officeDocument/2006/relationships/notesSlide" Target="../notesSlides/notesSlide1.xml"/><Relationship Id="rId16" Type="http://schemas.openxmlformats.org/officeDocument/2006/relationships/hyperlink" Target="https://bn.wikipedia.org/wiki/%E0%A6%85%E0%A6%99%E0%A7%8D%E0%A6%97%E0%A6%B8%E0%A6%82%E0%A6%B8%E0%A7%8D%E0%A6%A5%E0%A6%BE%E0%A6%A8"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95%E0%A6%B0%E0%A7%8B%E0%A6%A8%E0%A6%BE%E0%A6%AD%E0%A6%BF%E0%A6%B0%E0%A6%BF%E0%A6%A1%E0%A6%BF&amp;action=edit&amp;redlink=1" TargetMode="External"/><Relationship Id="rId11" Type="http://schemas.openxmlformats.org/officeDocument/2006/relationships/hyperlink" Target="https://bn.wikipedia.org/w/index.php?title=%E0%A6%95%E0%A6%BF%E0%A6%B2%E0%A7%8B&amp;action=edit&amp;redlink=1" TargetMode="External"/><Relationship Id="rId5" Type="http://schemas.openxmlformats.org/officeDocument/2006/relationships/hyperlink" Target="https://bn.wikipedia.org/w/index.php?title=%E0%A6%A8%E0%A6%BF%E0%A6%A6%E0%A7%81%E0%A6%AD%E0%A6%BE%E0%A6%87%E0%A6%B0%E0%A6%BE%E0%A6%B8&amp;action=edit&amp;redlink=1" TargetMode="External"/><Relationship Id="rId15" Type="http://schemas.openxmlformats.org/officeDocument/2006/relationships/hyperlink" Target="https://bn.wikipedia.org/wiki/%E0%A6%AA%E0%A7%8D%E0%A6%B0%E0%A7%8B%E0%A6%9F%E0%A6%BF%E0%A6%A8" TargetMode="External"/><Relationship Id="rId10" Type="http://schemas.openxmlformats.org/officeDocument/2006/relationships/hyperlink" Target="https://bn.wikipedia.org/w/index.php?title=%E0%A6%A8%E0%A6%BF%E0%A6%89%E0%A6%95%E0%A7%8D%E0%A6%B2%E0%A6%BF%E0%A6%93%E0%A6%95%E0%A7%8D%E0%A6%AF%E0%A6%BE%E0%A6%AA%E0%A6%B8%E0%A6%BF%E0%A6%A1&amp;action=edit&amp;redlink=1" TargetMode="External"/><Relationship Id="rId4" Type="http://schemas.openxmlformats.org/officeDocument/2006/relationships/hyperlink" Target="https://bn.wikipedia.org/w/index.php?title=%E0%A6%B0%E0%A6%BE%E0%A6%87%E0%A6%AC%E0%A7%8B%E0%A6%AD%E0%A6%BF%E0%A6%B0%E0%A6%BF%E0%A6%AF%E0%A6%BC%E0%A6%BE&amp;action=edit&amp;redlink=1" TargetMode="External"/><Relationship Id="rId9" Type="http://schemas.openxmlformats.org/officeDocument/2006/relationships/hyperlink" Target="https://bn.wikipedia.org/w/index.php?title=%E0%A6%86%E0%A6%AC%E0%A6%B0%E0%A6%A3%E0%A7%80%E0%A6%AC%E0%A6%A6%E0%A7%8D%E0%A6%A7_%E0%A6%AD%E0%A6%BE%E0%A6%87%E0%A6%B0%E0%A6%BE%E0%A6%B8&amp;action=edit&amp;redlink=1" TargetMode="External"/><Relationship Id="rId14" Type="http://schemas.openxmlformats.org/officeDocument/2006/relationships/hyperlink" Target="https://bn.wikipedia.org/w/index.php?title=%E0%A6%B8%E0%A7%8C%E0%A6%B0_%E0%A6%95%E0%A6%B0%E0%A7%8B%E0%A6%A8%E0%A6%BE&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3676"/>
            <a:ext cx="12191999" cy="6931676"/>
          </a:xfrm>
          <a:prstGeom prst="rect">
            <a:avLst/>
          </a:prstGeom>
        </p:spPr>
      </p:pic>
    </p:spTree>
    <p:extLst>
      <p:ext uri="{BB962C8B-B14F-4D97-AF65-F5344CB8AC3E}">
        <p14:creationId xmlns:p14="http://schemas.microsoft.com/office/powerpoint/2010/main" val="4549176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own Ribbon 2"/>
          <p:cNvSpPr/>
          <p:nvPr/>
        </p:nvSpPr>
        <p:spPr>
          <a:xfrm>
            <a:off x="1950720" y="533400"/>
            <a:ext cx="7924800" cy="1249680"/>
          </a:xfrm>
          <a:prstGeom prst="ribbon">
            <a:avLst>
              <a:gd name="adj1" fmla="val 16667"/>
              <a:gd name="adj2" fmla="val 57692"/>
            </a:avLst>
          </a:prstGeom>
          <a:solidFill>
            <a:schemeClr val="bg1"/>
          </a:solidFill>
          <a:ln w="38100">
            <a:solidFill>
              <a:srgbClr val="35C01E"/>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NikoshBAN" panose="02000000000000000000" pitchFamily="2" charset="0"/>
                <a:cs typeface="NikoshBAN" panose="02000000000000000000" pitchFamily="2" charset="0"/>
              </a:rPr>
              <a:t>একক</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কাজ</a:t>
            </a:r>
            <a:r>
              <a:rPr lang="en-US" sz="4800" dirty="0" smtClean="0">
                <a:solidFill>
                  <a:srgbClr val="002060"/>
                </a:solidFill>
                <a:latin typeface="NikoshBAN" panose="02000000000000000000" pitchFamily="2" charset="0"/>
                <a:cs typeface="NikoshBAN" panose="02000000000000000000" pitchFamily="2" charset="0"/>
              </a:rPr>
              <a:t> </a:t>
            </a:r>
            <a:endParaRPr lang="en-US" sz="48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sp>
        <p:nvSpPr>
          <p:cNvPr id="4" name="Rectangle 3"/>
          <p:cNvSpPr/>
          <p:nvPr/>
        </p:nvSpPr>
        <p:spPr>
          <a:xfrm>
            <a:off x="1950720" y="2967335"/>
            <a:ext cx="8181422" cy="1938992"/>
          </a:xfrm>
          <a:prstGeom prst="rect">
            <a:avLst/>
          </a:prstGeom>
          <a:noFill/>
        </p:spPr>
        <p:txBody>
          <a:bodyPr wrap="square" lIns="91440" tIns="45720" rIns="91440" bIns="45720">
            <a:spAutoFit/>
          </a:bodyPr>
          <a:lstStyle/>
          <a:p>
            <a:pPr marL="685800" indent="-685800" algn="ctr">
              <a:buFont typeface="Arial" panose="020B0604020202020204" pitchFamily="34" charset="0"/>
              <a:buChar char="•"/>
            </a:pPr>
            <a:r>
              <a:rPr lang="en-US" sz="6000" b="1" cap="none" spc="0"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করোনা</a:t>
            </a:r>
            <a:r>
              <a:rPr lang="en-US" sz="6000" b="1"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cap="none" spc="0"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ভাইরাস</a:t>
            </a:r>
            <a:r>
              <a:rPr lang="en-US" sz="6000" b="1"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cap="none" spc="0"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6000" b="1"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marL="685800" indent="-685800" algn="ctr">
              <a:buFont typeface="Arial" panose="020B0604020202020204" pitchFamily="34" charset="0"/>
              <a:buChar char="•"/>
            </a:pP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ভাইরাস</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কীভাবে</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ছড়ায়</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6000" b="1" cap="none" spc="0"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21870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02342" y="742030"/>
            <a:ext cx="7447935" cy="575542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s-IN" sz="3200" b="1" u="sng" dirty="0">
                <a:latin typeface="NikoshBAN" panose="02000000000000000000" pitchFamily="2" charset="0"/>
                <a:cs typeface="NikoshBAN" panose="02000000000000000000" pitchFamily="2" charset="0"/>
              </a:rPr>
              <a:t>আক্রান্ত ব্যক্তির দেহে কী লক্ষণ দেখা যায়?</a:t>
            </a:r>
            <a:endParaRPr lang="as-IN" sz="3200" u="sng" dirty="0">
              <a:latin typeface="NikoshBAN" panose="02000000000000000000" pitchFamily="2" charset="0"/>
              <a:cs typeface="NikoshBAN" panose="02000000000000000000" pitchFamily="2" charset="0"/>
            </a:endParaRPr>
          </a:p>
          <a:p>
            <a:pPr algn="just"/>
            <a:r>
              <a:rPr lang="as-IN" sz="2800" dirty="0">
                <a:latin typeface="NikoshBAN" panose="02000000000000000000" pitchFamily="2" charset="0"/>
                <a:cs typeface="NikoshBAN" panose="02000000000000000000" pitchFamily="2" charset="0"/>
              </a:rPr>
              <a:t>করোনাভাইরাস সংক্রমণের প্রধান লক্ষণ হলো, শ্বাস নিতে কষ্ট হওয়া, জ্বর এবং কাশি। </a:t>
            </a:r>
          </a:p>
          <a:p>
            <a:pPr algn="just"/>
            <a:r>
              <a:rPr lang="as-IN" sz="2800" dirty="0">
                <a:latin typeface="NikoshBAN" panose="02000000000000000000" pitchFamily="2" charset="0"/>
                <a:cs typeface="NikoshBAN" panose="02000000000000000000" pitchFamily="2" charset="0"/>
              </a:rPr>
              <a:t>কিন্তু এর পরিণামে অরগ্যান ফেইলিওর বা দেহের বিভিন্ন প্রত্যঙ্গ বিকল হয়ে যাওয়া, নিউমোনিয়া এবং মৃত্যু ঘটতে পারে। </a:t>
            </a:r>
          </a:p>
          <a:p>
            <a:pPr algn="just"/>
            <a:r>
              <a:rPr lang="as-IN" sz="2800" dirty="0">
                <a:latin typeface="NikoshBAN" panose="02000000000000000000" pitchFamily="2" charset="0"/>
                <a:cs typeface="NikoshBAN" panose="02000000000000000000" pitchFamily="2" charset="0"/>
              </a:rPr>
              <a:t>বিজ্ঞানীরা বলছেন, ভাইরাসটি শরীরে ঢোকার পর সংক্রমণের লক্ষণ দেখা দিতে প্রায় পাঁচ দিন লাগে। প্রথম লক্ষণ হচ্ছে জ্বর। তার পর দেখা দেয় শুকনো কাশি। </a:t>
            </a:r>
          </a:p>
          <a:p>
            <a:pPr algn="just"/>
            <a:r>
              <a:rPr lang="as-IN" sz="2800" dirty="0">
                <a:latin typeface="NikoshBAN" panose="02000000000000000000" pitchFamily="2" charset="0"/>
                <a:cs typeface="NikoshBAN" panose="02000000000000000000" pitchFamily="2" charset="0"/>
              </a:rPr>
              <a:t>এক সপ্তাহের মধ্যে দেখা দেয় শ্বাসকষ্ট এবং তখন কোন কোন রোগীকে হাসপাতালে ভর্তি হতে হয়। </a:t>
            </a:r>
          </a:p>
          <a:p>
            <a:pPr algn="just"/>
            <a:r>
              <a:rPr lang="as-IN" sz="2800" dirty="0">
                <a:latin typeface="NikoshBAN" panose="02000000000000000000" pitchFamily="2" charset="0"/>
                <a:cs typeface="NikoshBAN" panose="02000000000000000000" pitchFamily="2" charset="0"/>
              </a:rPr>
              <a:t>এই ভাইরাস কত বিপজ্জনক সেটা একটা প্রশ্ন। এখন পর্যন্ত আক্রান্তদের দুই শতাংশ মারা গেছেন, হয়তো আরো মৃত্যু হতে পারে। তা ছাড়া এমন মৃত্যুও হয়ে থাকতে পারে যা চিহ্নিত হয় নি।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623" y="3760838"/>
            <a:ext cx="3693616" cy="24949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623" y="742030"/>
            <a:ext cx="3693616" cy="2724753"/>
          </a:xfrm>
          <a:prstGeom prst="rect">
            <a:avLst/>
          </a:prstGeom>
        </p:spPr>
      </p:pic>
    </p:spTree>
    <p:extLst>
      <p:ext uri="{BB962C8B-B14F-4D97-AF65-F5344CB8AC3E}">
        <p14:creationId xmlns:p14="http://schemas.microsoft.com/office/powerpoint/2010/main" val="418906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wn Ribbon 4"/>
          <p:cNvSpPr/>
          <p:nvPr/>
        </p:nvSpPr>
        <p:spPr>
          <a:xfrm>
            <a:off x="1950720" y="533400"/>
            <a:ext cx="7924800" cy="1208903"/>
          </a:xfrm>
          <a:prstGeom prst="ribbon">
            <a:avLst>
              <a:gd name="adj1" fmla="val 16667"/>
              <a:gd name="adj2" fmla="val 57692"/>
            </a:avLst>
          </a:prstGeom>
          <a:solidFill>
            <a:schemeClr val="bg1"/>
          </a:solidFill>
          <a:ln w="38100">
            <a:solidFill>
              <a:srgbClr val="00B05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NikoshBAN" panose="02000000000000000000" pitchFamily="2" charset="0"/>
                <a:cs typeface="NikoshBAN" panose="02000000000000000000" pitchFamily="2" charset="0"/>
              </a:rPr>
              <a:t>জোড়ায়</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কাজ</a:t>
            </a:r>
            <a:endParaRPr lang="en-US" sz="4800" dirty="0">
              <a:solidFill>
                <a:srgbClr val="00206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020" y="4953804"/>
            <a:ext cx="1738924" cy="1735155"/>
          </a:xfrm>
          <a:prstGeom prst="rect">
            <a:avLst/>
          </a:prstGeom>
        </p:spPr>
      </p:pic>
      <p:sp>
        <p:nvSpPr>
          <p:cNvPr id="3" name="Rectangle 2"/>
          <p:cNvSpPr/>
          <p:nvPr/>
        </p:nvSpPr>
        <p:spPr>
          <a:xfrm>
            <a:off x="941071" y="2674263"/>
            <a:ext cx="10309857" cy="923330"/>
          </a:xfrm>
          <a:prstGeom prst="rect">
            <a:avLst/>
          </a:prstGeom>
          <a:noFill/>
        </p:spPr>
        <p:txBody>
          <a:bodyPr wrap="square" lIns="91440" tIns="45720" rIns="91440" bIns="45720">
            <a:spAutoFit/>
          </a:bodyPr>
          <a:lstStyle/>
          <a:p>
            <a:pPr marL="685800" indent="-685800" algn="ctr">
              <a:buFont typeface="Wingdings" panose="05000000000000000000" pitchFamily="2" charset="2"/>
              <a:buChar char="v"/>
            </a:pP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করোনাভাইরাসের</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লক্ষণ</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সমুহ</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লিখ</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581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63" y="235974"/>
            <a:ext cx="7418438" cy="62981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394" y="367902"/>
            <a:ext cx="4097594" cy="28971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472" y="3879675"/>
            <a:ext cx="4082657" cy="2654439"/>
          </a:xfrm>
          <a:prstGeom prst="rect">
            <a:avLst/>
          </a:prstGeom>
        </p:spPr>
      </p:pic>
    </p:spTree>
    <p:extLst>
      <p:ext uri="{BB962C8B-B14F-4D97-AF65-F5344CB8AC3E}">
        <p14:creationId xmlns:p14="http://schemas.microsoft.com/office/powerpoint/2010/main" val="272759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69" y="367927"/>
            <a:ext cx="725418" cy="725418"/>
          </a:xfrm>
          <a:prstGeom prst="rect">
            <a:avLst/>
          </a:prstGeom>
        </p:spPr>
      </p:pic>
      <p:sp>
        <p:nvSpPr>
          <p:cNvPr id="3" name="Rectangle 2"/>
          <p:cNvSpPr/>
          <p:nvPr/>
        </p:nvSpPr>
        <p:spPr>
          <a:xfrm>
            <a:off x="1858297" y="367927"/>
            <a:ext cx="8325621" cy="646331"/>
          </a:xfrm>
          <a:prstGeom prst="rect">
            <a:avLst/>
          </a:prstGeom>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করোনাভাইরাসের</a:t>
            </a:r>
            <a:r>
              <a:rPr lang="as-IN" sz="3600" b="1" dirty="0" smtClean="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হাত থেকে রক্ষা </a:t>
            </a:r>
            <a:r>
              <a:rPr lang="as-IN" sz="3600" b="1" dirty="0" smtClean="0">
                <a:latin typeface="NikoshBAN" panose="02000000000000000000" pitchFamily="2" charset="0"/>
                <a:cs typeface="NikoshBAN" panose="02000000000000000000" pitchFamily="2" charset="0"/>
              </a:rPr>
              <a:t>পা</a:t>
            </a:r>
            <a:r>
              <a:rPr lang="en-US" sz="3600" b="1" dirty="0" err="1" smtClean="0">
                <a:latin typeface="NikoshBAN" panose="02000000000000000000" pitchFamily="2" charset="0"/>
                <a:cs typeface="NikoshBAN" panose="02000000000000000000" pitchFamily="2" charset="0"/>
              </a:rPr>
              <a:t>ওয়া</a:t>
            </a:r>
            <a:r>
              <a:rPr lang="as-IN" sz="3600" b="1" dirty="0" smtClean="0">
                <a:latin typeface="NikoshBAN" panose="02000000000000000000" pitchFamily="2" charset="0"/>
                <a:cs typeface="NikoshBAN" panose="02000000000000000000" pitchFamily="2" charset="0"/>
              </a:rPr>
              <a:t>র </a:t>
            </a:r>
            <a:r>
              <a:rPr lang="as-IN" sz="3600" b="1" dirty="0">
                <a:latin typeface="NikoshBAN" panose="02000000000000000000" pitchFamily="2" charset="0"/>
                <a:cs typeface="NikoshBAN" panose="02000000000000000000" pitchFamily="2" charset="0"/>
              </a:rPr>
              <a:t>উপায় কী?</a:t>
            </a:r>
          </a:p>
        </p:txBody>
      </p:sp>
      <p:sp>
        <p:nvSpPr>
          <p:cNvPr id="4" name="Rectangle 3"/>
          <p:cNvSpPr/>
          <p:nvPr/>
        </p:nvSpPr>
        <p:spPr>
          <a:xfrm>
            <a:off x="318969" y="1392569"/>
            <a:ext cx="7925379" cy="5262979"/>
          </a:xfrm>
          <a:prstGeom prst="rect">
            <a:avLst/>
          </a:prstGeom>
          <a:solidFill>
            <a:schemeClr val="accent3">
              <a:lumMod val="20000"/>
              <a:lumOff val="80000"/>
            </a:schemeClr>
          </a:solidFill>
        </p:spPr>
        <p:txBody>
          <a:bodyPr wrap="square">
            <a:spAutoFit/>
          </a:bodyPr>
          <a:lstStyle/>
          <a:p>
            <a:r>
              <a:rPr lang="as-IN" sz="2800" dirty="0">
                <a:latin typeface="NikoshBAN" panose="02000000000000000000" pitchFamily="2" charset="0"/>
                <a:cs typeface="NikoshBAN" panose="02000000000000000000" pitchFamily="2" charset="0"/>
              </a:rPr>
              <a:t>একমাত্র উপায় হলো, </a:t>
            </a:r>
            <a:endParaRPr lang="en-US" sz="2800" dirty="0" smtClean="0">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যারা </a:t>
            </a:r>
            <a:r>
              <a:rPr lang="as-IN" sz="2800" dirty="0">
                <a:latin typeface="NikoshBAN" panose="02000000000000000000" pitchFamily="2" charset="0"/>
                <a:cs typeface="NikoshBAN" panose="02000000000000000000" pitchFamily="2" charset="0"/>
              </a:rPr>
              <a:t>ইতিমধ্যেই আক্রান্ত হয়েছে বা এ ভাইরাস বহন করছে - তাদের সংস্পর্শ এড়িয়ে চলা।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তা ছাড়া ডাক্তাররা পরামর্শ দিয়েছেন বার বার হাত ধোয়া, হাত দিয়ে নাক-মুখ স্পর্শ না করা, ঘরের বাইরে গেলে মুখোশ পরা।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হংকং বিশ্ববিদ্যালয়ের ড. গ্যাব্রিয়েল লিউং স্বাস্থ্য সম্পর্কিত </a:t>
            </a:r>
            <a:r>
              <a:rPr lang="as-IN" sz="2800" dirty="0" smtClean="0">
                <a:latin typeface="NikoshBAN" panose="02000000000000000000" pitchFamily="2" charset="0"/>
                <a:cs typeface="NikoshBAN" panose="02000000000000000000" pitchFamily="2" charset="0"/>
              </a:rPr>
              <a:t>এ</a:t>
            </a:r>
            <a:r>
              <a:rPr lang="en-US" sz="2800" dirty="0" smtClean="0">
                <a:latin typeface="NikoshBAN" panose="02000000000000000000" pitchFamily="2" charset="0"/>
                <a:cs typeface="NikoshBAN" panose="02000000000000000000" pitchFamily="2" charset="0"/>
              </a:rPr>
              <a:t>ক</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নির্দেশনায় বলছেন, হাত সবসময় পরিষ্কার-পরিচ্ছন্ন রাখতে হবে, বার বার হাত ধুতে হবে। হাত দিয়ে নাক বা মুখ ঘষবেন না, ঘরের বাইরে গেলে মুখোশ পরতে হবে।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"আপনি যদি অসুস্থ হয়ে থাকেন তাহলে মুখোশ পরুন, আর নিজে অসুস্থ না হলেও, অন্যের সংস্পর্শ এড়াতে মুখোশ পরুন" - বলেন তিনি। </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217" y="1392569"/>
            <a:ext cx="3535913" cy="21513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706" y="4010185"/>
            <a:ext cx="3604424" cy="2169389"/>
          </a:xfrm>
          <a:prstGeom prst="rect">
            <a:avLst/>
          </a:prstGeom>
        </p:spPr>
      </p:pic>
    </p:spTree>
    <p:extLst>
      <p:ext uri="{BB962C8B-B14F-4D97-AF65-F5344CB8AC3E}">
        <p14:creationId xmlns:p14="http://schemas.microsoft.com/office/powerpoint/2010/main" val="196827485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884" y="5304034"/>
            <a:ext cx="1412554" cy="1409492"/>
          </a:xfrm>
          <a:prstGeom prst="rect">
            <a:avLst/>
          </a:prstGeom>
        </p:spPr>
      </p:pic>
      <p:sp>
        <p:nvSpPr>
          <p:cNvPr id="3" name="Rectangle 2"/>
          <p:cNvSpPr/>
          <p:nvPr/>
        </p:nvSpPr>
        <p:spPr>
          <a:xfrm>
            <a:off x="1880608" y="331859"/>
            <a:ext cx="476526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b="1" dirty="0" smtClean="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কীভাবে </a:t>
            </a:r>
            <a:r>
              <a:rPr lang="as-IN" sz="4000" b="1" dirty="0">
                <a:latin typeface="NikoshBAN" panose="02000000000000000000" pitchFamily="2" charset="0"/>
                <a:cs typeface="NikoshBAN" panose="02000000000000000000" pitchFamily="2" charset="0"/>
              </a:rPr>
              <a:t>ব্যবহার </a:t>
            </a:r>
            <a:r>
              <a:rPr lang="as-IN" sz="4000" b="1" dirty="0" smtClean="0">
                <a:latin typeface="NikoshBAN" panose="02000000000000000000" pitchFamily="2" charset="0"/>
                <a:cs typeface="NikoshBAN" panose="02000000000000000000" pitchFamily="2" charset="0"/>
              </a:rPr>
              <a:t>করবে </a:t>
            </a:r>
            <a:r>
              <a:rPr lang="as-IN" sz="4000" b="1" dirty="0">
                <a:latin typeface="NikoshBAN" panose="02000000000000000000" pitchFamily="2" charset="0"/>
                <a:cs typeface="NikoshBAN" panose="02000000000000000000" pitchFamily="2" charset="0"/>
              </a:rPr>
              <a:t>মাস্ক </a:t>
            </a:r>
          </a:p>
        </p:txBody>
      </p:sp>
      <p:sp>
        <p:nvSpPr>
          <p:cNvPr id="4" name="Rectangle 3"/>
          <p:cNvSpPr/>
          <p:nvPr/>
        </p:nvSpPr>
        <p:spPr>
          <a:xfrm>
            <a:off x="374334" y="1272161"/>
            <a:ext cx="8194479"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মাস্কের ভাঁজগুলো ঠিকমতো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খুলে</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নাও</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সেগুলো যেন নীচের দিকে ঝুঁকে থাকে। </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a:r>
            <a:b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b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৬ ঘণ্টা পরপর মাস্ক বদলে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ফে</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লতে</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হবে</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বা ভিজে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গেলে</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ও</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খুলে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ফে</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লতে</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হবে</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a:r>
            <a:b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b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নাক, মুখ আর থুতনিতে মাস্ক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লা</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গাতে</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হবে</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মাস্কের দুদিকে যেন কোনও ফাঁক না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থাকে</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a:r>
            <a:b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b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মাস্ক একবার লাগানোর পর ফেলে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দেওয়া</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আর</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তা ফের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ব্যবহার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না</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করা</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উত্তম</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ব্যবহারের পর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তা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ময়লার পাত্রে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ফে</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লে</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দিতে</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হবে</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a:r>
            <a:b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b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ব্যবহারের সময় মাস্ক স্পর্শ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করবে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না। </a:t>
            </a:r>
            <a:b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b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খোলার সময় মাস্কের যে জায়গায় বেশি ময়লা থাকতে পারে সে জায়গায় হাত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দেবে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না। </a:t>
            </a:r>
            <a:b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b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মাস্ক গলায় ঝুলিয়ে </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রাখবে </a:t>
            </a:r>
            <a:r>
              <a:rPr lang="as-IN" sz="2800" dirty="0">
                <a:solidFill>
                  <a:srgbClr val="002060"/>
                </a:solidFill>
                <a:latin typeface="NikoshBAN" panose="02000000000000000000" pitchFamily="2" charset="0"/>
                <a:ea typeface="Times New Roman" panose="02020603050405020304" pitchFamily="18" charset="0"/>
                <a:cs typeface="NikoshBAN" panose="02000000000000000000" pitchFamily="2" charset="0"/>
              </a:rPr>
              <a:t>না। মাস্ক খোলার পর হাত পরিষ্কার </a:t>
            </a:r>
            <a:r>
              <a:rPr lang="en-US" sz="2800" dirty="0" err="1"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কর</a:t>
            </a:r>
            <a:r>
              <a:rPr lang="as-IN"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a:t>
            </a:r>
            <a:r>
              <a:rPr lang="en-US" sz="2800" dirty="0" smtClean="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endParaRPr lang="en-US" sz="2800"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547" y="2533496"/>
            <a:ext cx="3229897" cy="2023756"/>
          </a:xfrm>
          <a:prstGeom prst="rect">
            <a:avLst/>
          </a:prstGeom>
        </p:spPr>
      </p:pic>
    </p:spTree>
    <p:extLst>
      <p:ext uri="{BB962C8B-B14F-4D97-AF65-F5344CB8AC3E}">
        <p14:creationId xmlns:p14="http://schemas.microsoft.com/office/powerpoint/2010/main" val="324300286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103" y="5256875"/>
            <a:ext cx="1455020" cy="14518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90" y="5256875"/>
            <a:ext cx="1455019" cy="1451865"/>
          </a:xfrm>
          <a:prstGeom prst="rect">
            <a:avLst/>
          </a:prstGeom>
        </p:spPr>
      </p:pic>
      <p:sp>
        <p:nvSpPr>
          <p:cNvPr id="3" name="Rectangle 1"/>
          <p:cNvSpPr>
            <a:spLocks noChangeArrowheads="1"/>
          </p:cNvSpPr>
          <p:nvPr/>
        </p:nvSpPr>
        <p:spPr bwMode="auto">
          <a:xfrm>
            <a:off x="1474086" y="452826"/>
            <a:ext cx="9349234" cy="532453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a:t>
            </a:r>
            <a:r>
              <a:rPr kumimoji="0" lang="bn-IN" sz="32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করোনাভাইরাস</a:t>
            </a:r>
            <a:r>
              <a:rPr kumimoji="0" lang="en-US" sz="32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32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সংক্রমণ ঠেকাতে যে সাতটি বিষয় মনে রাখতে হবে</a:t>
            </a:r>
            <a:r>
              <a:rPr kumimoji="0" lang="en-US" sz="32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endParaRPr kumimoji="0" lang="en-US" sz="1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a:t>
            </a:r>
            <a:r>
              <a:rPr kumimoji="0" lang="en-US" sz="2400" b="1"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গণপরিবহন</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২</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কর্মক্ষেত্র</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৩</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জনসমাগমস্থল</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৪</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ব্যাংক ও আর্থিক প্রতিষ্ঠান</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৫</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লিফট</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৬</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টাকা</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পয়সা</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৭</a:t>
            </a:r>
            <a:r>
              <a:rPr kumimoji="0" lang="en-US"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a:t>
            </a:r>
            <a:r>
              <a:rPr kumimoji="0" lang="bn-IN" sz="2400" b="1" i="0" u="none" strike="noStrike" cap="none" normalizeH="0" baseline="0" dirty="0" smtClean="0">
                <a:ln>
                  <a:noFill/>
                </a:ln>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শুভেচ্ছা বিনিময়</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বিশেষজ্ঞরা বলছেন সবকিছুর মূল কথা হচ্ছে নিজেকে পরিচ্ছন্ন রাখা। </a:t>
            </a:r>
            <a:endParaRPr kumimoji="0" 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হাত না ধুয়ে নিজের মুখমণ্ডল স্পর্শ করবেন না। এটি হলে ভাইরাস সংক্রমণের ঝুঁকি থাকে। </a:t>
            </a:r>
            <a:endParaRPr kumimoji="0" 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সংক্রমণ ঠেকানোর জন্য নিয়মিত ভালোভাবে হাত পরিষ্কার করা</a:t>
            </a:r>
            <a:r>
              <a:rPr kumimoji="0" lang="en-US"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baseline="0" dirty="0" err="1" smtClean="0">
                <a:ln>
                  <a:noFill/>
                </a:ln>
                <a:solidFill>
                  <a:schemeClr val="tx1"/>
                </a:solidFill>
                <a:effectLst/>
                <a:latin typeface="NikoshBAN" panose="02000000000000000000" pitchFamily="2" charset="0"/>
                <a:cs typeface="NikoshBAN" panose="02000000000000000000" pitchFamily="2" charset="0"/>
              </a:rPr>
              <a:t>এবং</a:t>
            </a:r>
            <a:r>
              <a:rPr kumimoji="0" lang="en-US" sz="2800" b="0" i="0" u="none" strike="noStrike" cap="none" normalizeH="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dirty="0" err="1" smtClean="0">
                <a:ln>
                  <a:noFill/>
                </a:ln>
                <a:solidFill>
                  <a:schemeClr val="tx1"/>
                </a:solidFill>
                <a:effectLst/>
                <a:latin typeface="NikoshBAN" panose="02000000000000000000" pitchFamily="2" charset="0"/>
                <a:cs typeface="NikoshBAN" panose="02000000000000000000" pitchFamily="2" charset="0"/>
              </a:rPr>
              <a:t>সামাজিক</a:t>
            </a:r>
            <a:r>
              <a:rPr kumimoji="0" lang="en-US" sz="2800" b="0" i="0" u="none" strike="noStrike" cap="none" normalizeH="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dirty="0" err="1" smtClean="0">
                <a:ln>
                  <a:noFill/>
                </a:ln>
                <a:solidFill>
                  <a:schemeClr val="tx1"/>
                </a:solidFill>
                <a:effectLst/>
                <a:latin typeface="NikoshBAN" panose="02000000000000000000" pitchFamily="2" charset="0"/>
                <a:cs typeface="NikoshBAN" panose="02000000000000000000" pitchFamily="2" charset="0"/>
              </a:rPr>
              <a:t>বা</a:t>
            </a:r>
            <a:r>
              <a:rPr kumimoji="0" lang="en-US" sz="2800" b="0" i="0" u="none" strike="noStrike" cap="none" normalizeH="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dirty="0" err="1" smtClean="0">
                <a:ln>
                  <a:noFill/>
                </a:ln>
                <a:solidFill>
                  <a:schemeClr val="tx1"/>
                </a:solidFill>
                <a:effectLst/>
                <a:latin typeface="NikoshBAN" panose="02000000000000000000" pitchFamily="2" charset="0"/>
                <a:cs typeface="NikoshBAN" panose="02000000000000000000" pitchFamily="2" charset="0"/>
              </a:rPr>
              <a:t>শারিরীক</a:t>
            </a:r>
            <a:r>
              <a:rPr kumimoji="0" lang="en-US" sz="2800" b="0" i="0" u="none" strike="noStrike" cap="none" normalizeH="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dirty="0" err="1" smtClean="0">
                <a:ln>
                  <a:noFill/>
                </a:ln>
                <a:solidFill>
                  <a:schemeClr val="tx1"/>
                </a:solidFill>
                <a:effectLst/>
                <a:latin typeface="NikoshBAN" panose="02000000000000000000" pitchFamily="2" charset="0"/>
                <a:cs typeface="NikoshBAN" panose="02000000000000000000" pitchFamily="2" charset="0"/>
              </a:rPr>
              <a:t>দুরত্ব</a:t>
            </a:r>
            <a:r>
              <a:rPr kumimoji="0" lang="en-US" sz="2800" b="0" i="0" u="none" strike="noStrike" cap="none" normalizeH="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dirty="0" err="1" smtClean="0">
                <a:ln>
                  <a:noFill/>
                </a:ln>
                <a:solidFill>
                  <a:schemeClr val="tx1"/>
                </a:solidFill>
                <a:effectLst/>
                <a:latin typeface="NikoshBAN" panose="02000000000000000000" pitchFamily="2" charset="0"/>
                <a:cs typeface="NikoshBAN" panose="02000000000000000000" pitchFamily="2" charset="0"/>
              </a:rPr>
              <a:t>মেনে</a:t>
            </a:r>
            <a:r>
              <a:rPr kumimoji="0" lang="en-US" sz="2800" b="0" i="0" u="none" strike="noStrike" cap="none" normalizeH="0" dirty="0" smtClean="0">
                <a:ln>
                  <a:noFill/>
                </a:ln>
                <a:solidFill>
                  <a:schemeClr val="tx1"/>
                </a:solidFill>
                <a:effectLst/>
                <a:latin typeface="NikoshBAN" panose="02000000000000000000" pitchFamily="2" charset="0"/>
                <a:cs typeface="NikoshBAN" panose="02000000000000000000" pitchFamily="2" charset="0"/>
              </a:rPr>
              <a:t> </a:t>
            </a:r>
            <a:r>
              <a:rPr kumimoji="0" lang="en-US" sz="2800" b="0" i="0" u="none" strike="noStrike" cap="none" normalizeH="0" dirty="0" err="1" smtClean="0">
                <a:ln>
                  <a:noFill/>
                </a:ln>
                <a:solidFill>
                  <a:schemeClr val="tx1"/>
                </a:solidFill>
                <a:effectLst/>
                <a:latin typeface="NikoshBAN" panose="02000000000000000000" pitchFamily="2" charset="0"/>
                <a:cs typeface="NikoshBAN" panose="02000000000000000000" pitchFamily="2" charset="0"/>
              </a:rPr>
              <a:t>চলা</a:t>
            </a:r>
            <a:r>
              <a:rPr kumimoji="0" lang="bn-IN"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খুবই গুরুত্বপূর্ণ বলে উল্লেখ করছেন বিশেষজ্ঞরা। </a:t>
            </a:r>
            <a:r>
              <a:rPr kumimoji="0" lang="en-US"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47921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sp>
        <p:nvSpPr>
          <p:cNvPr id="4" name="Rectangle 3"/>
          <p:cNvSpPr/>
          <p:nvPr/>
        </p:nvSpPr>
        <p:spPr>
          <a:xfrm>
            <a:off x="3122742" y="384648"/>
            <a:ext cx="5946515"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smtClean="0">
                <a:latin typeface="NikoshBAN" panose="02000000000000000000" pitchFamily="2" charset="0"/>
                <a:cs typeface="NikoshBAN" panose="02000000000000000000" pitchFamily="2" charset="0"/>
              </a:rPr>
              <a:t>#</a:t>
            </a:r>
            <a:r>
              <a:rPr lang="as-IN" sz="3200" b="1" dirty="0" smtClean="0">
                <a:latin typeface="NikoshBAN" panose="02000000000000000000" pitchFamily="2" charset="0"/>
                <a:cs typeface="NikoshBAN" panose="02000000000000000000" pitchFamily="2" charset="0"/>
              </a:rPr>
              <a:t>সামাজিক দূরত্ব </a:t>
            </a:r>
            <a:r>
              <a:rPr lang="as-IN" sz="3200" b="1" dirty="0">
                <a:latin typeface="NikoshBAN" panose="02000000000000000000" pitchFamily="2" charset="0"/>
                <a:cs typeface="NikoshBAN" panose="02000000000000000000" pitchFamily="2" charset="0"/>
              </a:rPr>
              <a:t>বজায় রাখা খুবই </a:t>
            </a:r>
            <a:r>
              <a:rPr lang="as-IN" sz="3200" b="1" dirty="0" smtClean="0">
                <a:latin typeface="NikoshBAN" panose="02000000000000000000" pitchFamily="2" charset="0"/>
                <a:cs typeface="NikoshBAN" panose="02000000000000000000" pitchFamily="2" charset="0"/>
              </a:rPr>
              <a:t>জরুরি</a:t>
            </a:r>
            <a:r>
              <a:rPr lang="en-US" sz="3200" b="1" dirty="0" smtClean="0">
                <a:latin typeface="NikoshBAN" panose="02000000000000000000" pitchFamily="2" charset="0"/>
                <a:cs typeface="NikoshBAN" panose="02000000000000000000" pitchFamily="2" charset="0"/>
              </a:rPr>
              <a:t>#</a:t>
            </a:r>
            <a:r>
              <a:rPr lang="as-IN"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 </a:t>
            </a:r>
            <a:endParaRPr lang="as-IN" sz="3200" b="1" dirty="0">
              <a:latin typeface="NikoshBAN" panose="02000000000000000000" pitchFamily="2" charset="0"/>
              <a:cs typeface="NikoshBAN" panose="02000000000000000000" pitchFamily="2" charset="0"/>
            </a:endParaRPr>
          </a:p>
        </p:txBody>
      </p:sp>
      <p:sp>
        <p:nvSpPr>
          <p:cNvPr id="5" name="Rectangle 4"/>
          <p:cNvSpPr/>
          <p:nvPr/>
        </p:nvSpPr>
        <p:spPr>
          <a:xfrm>
            <a:off x="359209" y="1184999"/>
            <a:ext cx="6215448"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as-IN" sz="2800" dirty="0">
                <a:latin typeface="NikoshBAN" panose="02000000000000000000" pitchFamily="2" charset="0"/>
                <a:ea typeface="Times New Roman" panose="02020603050405020304" pitchFamily="18" charset="0"/>
                <a:cs typeface="NikoshBAN" panose="02000000000000000000" pitchFamily="2" charset="0"/>
              </a:rPr>
              <a:t>সামাজিক দূরত্ব বজায় রাখা খুবই জরুরি, কারণ আক্রান্ত কেউ হাঁচি কাশি দিলে তার সূক্ষ্ম থুতুকণা যাকে ইংরেজিতে ‘ড্রপলেট’ বলা হয় তা বাইরে বাতাসে ছড়িয়ে পড়ে। এই ড্রপলেটের মধ্যে ঠাসা থাকে ভাইরাস। </a:t>
            </a:r>
            <a:endParaRPr lang="as-IN" sz="2800" dirty="0">
              <a:latin typeface="NikoshBAN" panose="02000000000000000000" pitchFamily="2" charset="0"/>
              <a:cs typeface="NikoshBAN" panose="02000000000000000000" pitchFamily="2" charset="0"/>
            </a:endParaRPr>
          </a:p>
          <a:p>
            <a:pPr algn="just"/>
            <a:r>
              <a:rPr lang="as-IN" sz="2800" dirty="0">
                <a:latin typeface="NikoshBAN" panose="02000000000000000000" pitchFamily="2" charset="0"/>
                <a:ea typeface="Times New Roman" panose="02020603050405020304" pitchFamily="18" charset="0"/>
                <a:cs typeface="NikoshBAN" panose="02000000000000000000" pitchFamily="2" charset="0"/>
              </a:rPr>
              <a:t>যেসব জায়গায় এই কণাগুলো পড়ছে সেসব জায়গা যদি আপনি হাত দিয়ে স্পর্শ করেন, এবং তারপর আপনার সেই অপরিষ্কার হাত আপনি মুখে দেন অথবা খুব কাছ থেকে সেই কণাগুলো নি:শ্বাসের মধ্যে দিয়ে আপনার শরীরে ঢোকে, আপনি সংক্রমিত হবেন। </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ea typeface="Times New Roman" panose="02020603050405020304" pitchFamily="18" charset="0"/>
                <a:cs typeface="NikoshBAN" panose="02000000000000000000" pitchFamily="2" charset="0"/>
              </a:rPr>
              <a:t>আপনি যদি অন্য ব্যক্তিদের সঙ্গে বেশি সময় না কাটান, অন্যদের খুব কাছে না যান, আপনার সংক্রমিত হবার সম্ভাবনাও কমবে।</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299" y="1640407"/>
            <a:ext cx="5008059" cy="3577185"/>
          </a:xfrm>
          <a:prstGeom prst="rect">
            <a:avLst/>
          </a:prstGeom>
        </p:spPr>
      </p:pic>
    </p:spTree>
    <p:extLst>
      <p:ext uri="{BB962C8B-B14F-4D97-AF65-F5344CB8AC3E}">
        <p14:creationId xmlns:p14="http://schemas.microsoft.com/office/powerpoint/2010/main" val="3687627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sp>
        <p:nvSpPr>
          <p:cNvPr id="3" name="Frame 2"/>
          <p:cNvSpPr/>
          <p:nvPr/>
        </p:nvSpPr>
        <p:spPr>
          <a:xfrm>
            <a:off x="0" y="0"/>
            <a:ext cx="12192000" cy="6858000"/>
          </a:xfrm>
          <a:prstGeom prst="frame">
            <a:avLst>
              <a:gd name="adj1" fmla="val 2108"/>
            </a:avLst>
          </a:prstGeom>
          <a:pattFill prst="pct75">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wn Ribbon 3"/>
          <p:cNvSpPr/>
          <p:nvPr/>
        </p:nvSpPr>
        <p:spPr>
          <a:xfrm>
            <a:off x="2993185" y="342266"/>
            <a:ext cx="6205630" cy="1034305"/>
          </a:xfrm>
          <a:prstGeom prst="ribbon">
            <a:avLst>
              <a:gd name="adj1" fmla="val 16667"/>
              <a:gd name="adj2" fmla="val 63043"/>
            </a:avLst>
          </a:prstGeom>
          <a:solidFill>
            <a:schemeClr val="bg1"/>
          </a:solidFill>
          <a:ln w="381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0000"/>
                </a:solidFill>
                <a:latin typeface="NikoshBAN" panose="02000000000000000000" pitchFamily="2" charset="0"/>
                <a:cs typeface="NikoshBAN" panose="02000000000000000000" pitchFamily="2" charset="0"/>
              </a:rPr>
              <a:t>শিখন</a:t>
            </a:r>
            <a:r>
              <a:rPr lang="en-US" sz="4000" dirty="0" smtClean="0">
                <a:solidFill>
                  <a:srgbClr val="000000"/>
                </a:solidFill>
                <a:latin typeface="NikoshBAN" panose="02000000000000000000" pitchFamily="2" charset="0"/>
                <a:cs typeface="NikoshBAN" panose="02000000000000000000" pitchFamily="2" charset="0"/>
              </a:rPr>
              <a:t> </a:t>
            </a:r>
            <a:r>
              <a:rPr lang="en-US" sz="4000" dirty="0" err="1" smtClean="0">
                <a:solidFill>
                  <a:srgbClr val="000000"/>
                </a:solidFill>
                <a:latin typeface="NikoshBAN" panose="02000000000000000000" pitchFamily="2" charset="0"/>
                <a:cs typeface="NikoshBAN" panose="02000000000000000000" pitchFamily="2" charset="0"/>
              </a:rPr>
              <a:t>মূল্যায়ন</a:t>
            </a:r>
            <a:r>
              <a:rPr lang="en-US" sz="4000" dirty="0" smtClean="0">
                <a:solidFill>
                  <a:srgbClr val="000000"/>
                </a:solidFill>
                <a:latin typeface="NikoshBAN" panose="02000000000000000000" pitchFamily="2" charset="0"/>
                <a:cs typeface="NikoshBAN" panose="02000000000000000000" pitchFamily="2" charset="0"/>
              </a:rPr>
              <a:t> </a:t>
            </a:r>
            <a:endParaRPr lang="en-US" sz="4000" dirty="0">
              <a:solidFill>
                <a:srgbClr val="00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498300"/>
            <a:ext cx="2857500" cy="2409190"/>
          </a:xfrm>
          <a:prstGeom prst="ellipse">
            <a:avLst/>
          </a:prstGeom>
          <a:ln>
            <a:noFill/>
          </a:ln>
          <a:effectLst>
            <a:softEdge rad="112500"/>
          </a:effectLst>
        </p:spPr>
      </p:pic>
      <p:sp>
        <p:nvSpPr>
          <p:cNvPr id="7" name="Rectangle 6"/>
          <p:cNvSpPr/>
          <p:nvPr/>
        </p:nvSpPr>
        <p:spPr>
          <a:xfrm>
            <a:off x="691315" y="4029219"/>
            <a:ext cx="10809370" cy="2585323"/>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১. করোনা</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ভাইরাস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২.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এর</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প্রধান</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প্রধান</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লক্ষণগুলো</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লিখ</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৩. করোনাভাইরাস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প্রতিরোধের</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উপায়গুলো</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1192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sp>
        <p:nvSpPr>
          <p:cNvPr id="3" name="Frame 2"/>
          <p:cNvSpPr/>
          <p:nvPr/>
        </p:nvSpPr>
        <p:spPr>
          <a:xfrm>
            <a:off x="0" y="0"/>
            <a:ext cx="12192000" cy="6858000"/>
          </a:xfrm>
          <a:prstGeom prst="frame">
            <a:avLst>
              <a:gd name="adj1" fmla="val 2108"/>
            </a:avLst>
          </a:prstGeom>
          <a:pattFill prst="pct75">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wn Ribbon 3"/>
          <p:cNvSpPr/>
          <p:nvPr/>
        </p:nvSpPr>
        <p:spPr>
          <a:xfrm>
            <a:off x="3389671" y="469397"/>
            <a:ext cx="5412658" cy="748661"/>
          </a:xfrm>
          <a:prstGeom prst="ribb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বাড়ির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কাজ</a:t>
            </a:r>
            <a:endParaRPr lang="en-US" sz="36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705" y="1517140"/>
            <a:ext cx="2120189" cy="1963479"/>
          </a:xfrm>
          <a:prstGeom prst="rect">
            <a:avLst/>
          </a:prstGeom>
        </p:spPr>
      </p:pic>
      <p:sp>
        <p:nvSpPr>
          <p:cNvPr id="6" name="Double Wave 5"/>
          <p:cNvSpPr/>
          <p:nvPr/>
        </p:nvSpPr>
        <p:spPr>
          <a:xfrm>
            <a:off x="374334" y="3779702"/>
            <a:ext cx="11276892" cy="2735398"/>
          </a:xfrm>
          <a:prstGeom prst="doubleWave">
            <a:avLst>
              <a:gd name="adj1" fmla="val 12500"/>
              <a:gd name="adj2" fmla="val -7615"/>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571500" indent="-571500">
              <a:buFont typeface="Wingdings" panose="05000000000000000000" pitchFamily="2" charset="2"/>
              <a:buChar char="v"/>
            </a:pPr>
            <a:r>
              <a:rPr lang="en-US" sz="3600" dirty="0" err="1" smtClean="0">
                <a:latin typeface="NikoshBAN" panose="02000000000000000000" pitchFamily="2" charset="0"/>
                <a:cs typeface="NikoshBAN" panose="02000000000000000000" pitchFamily="2" charset="0"/>
              </a:rPr>
              <a:t>করোনাভাইরাসের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হাত</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কার্যাবলী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অত্যাবশ্যকীয়</a:t>
            </a:r>
            <a:r>
              <a:rPr lang="en-US" sz="3600" dirty="0" smtClean="0">
                <a:latin typeface="NikoshBAN" panose="02000000000000000000" pitchFamily="2" charset="0"/>
                <a:cs typeface="NikoshBAN" panose="02000000000000000000" pitchFamily="2" charset="0"/>
              </a:rPr>
              <a:t> ১০টি </a:t>
            </a:r>
            <a:r>
              <a:rPr lang="en-US" sz="3600" dirty="0" err="1" smtClean="0">
                <a:latin typeface="NikoshBAN" panose="02000000000000000000" pitchFamily="2" charset="0"/>
                <a:cs typeface="NikoshBAN" panose="02000000000000000000" pitchFamily="2" charset="0"/>
              </a:rPr>
              <a:t>বাক্যে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আনবে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18031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4" y="314327"/>
            <a:ext cx="885824" cy="885824"/>
          </a:xfrm>
          <a:prstGeom prst="rect">
            <a:avLst/>
          </a:prstGeom>
        </p:spPr>
      </p:pic>
      <p:sp>
        <p:nvSpPr>
          <p:cNvPr id="5" name="Rectangle 4"/>
          <p:cNvSpPr/>
          <p:nvPr/>
        </p:nvSpPr>
        <p:spPr>
          <a:xfrm>
            <a:off x="1695528" y="314327"/>
            <a:ext cx="8800939" cy="144655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মাল্টিমিডিয়া</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ক্লাসে</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সবাইকে</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শুভেচ্ছা</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জানাচ্ছি</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কেমন</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আছ</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তোমরা</a:t>
            </a:r>
            <a:r>
              <a:rPr lang="en-US" sz="44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44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585" y="1890486"/>
            <a:ext cx="6126823" cy="4595117"/>
          </a:xfrm>
          <a:prstGeom prst="ellipse">
            <a:avLst/>
          </a:prstGeom>
          <a:ln>
            <a:noFill/>
          </a:ln>
          <a:effectLst>
            <a:softEdge rad="112500"/>
          </a:effectLst>
        </p:spPr>
      </p:pic>
    </p:spTree>
    <p:extLst>
      <p:ext uri="{BB962C8B-B14F-4D97-AF65-F5344CB8AC3E}">
        <p14:creationId xmlns:p14="http://schemas.microsoft.com/office/powerpoint/2010/main" val="21944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sp>
        <p:nvSpPr>
          <p:cNvPr id="3" name="Frame 2"/>
          <p:cNvSpPr/>
          <p:nvPr/>
        </p:nvSpPr>
        <p:spPr>
          <a:xfrm>
            <a:off x="0" y="0"/>
            <a:ext cx="12192000" cy="6858000"/>
          </a:xfrm>
          <a:prstGeom prst="frame">
            <a:avLst>
              <a:gd name="adj1" fmla="val 2108"/>
            </a:avLst>
          </a:prstGeom>
          <a:pattFill prst="pct75">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435" y="1944166"/>
            <a:ext cx="7549635" cy="424667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386781" y="446005"/>
            <a:ext cx="741843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ধন্যবাদসহ</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শুভ</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সকলের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জন্য</a:t>
            </a:r>
            <a:endParaRPr lang="en-US" sz="4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87" y="1944166"/>
            <a:ext cx="3304561" cy="4246670"/>
          </a:xfrm>
          <a:prstGeom prst="rect">
            <a:avLst/>
          </a:prstGeom>
        </p:spPr>
      </p:pic>
    </p:spTree>
    <p:extLst>
      <p:ext uri="{BB962C8B-B14F-4D97-AF65-F5344CB8AC3E}">
        <p14:creationId xmlns:p14="http://schemas.microsoft.com/office/powerpoint/2010/main" val="690243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424515" y="2096466"/>
            <a:ext cx="1047137" cy="341632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txBody>
          <a:bodyPr wrap="square" lIns="91440" tIns="45720" rIns="91440" bIns="45720">
            <a:spAutoFit/>
          </a:bodyPr>
          <a:lstStyle/>
          <a:p>
            <a:pPr algn="ctr"/>
            <a:r>
              <a:rPr lang="en-US" sz="5400" dirty="0" smtClean="0">
                <a:ln w="0"/>
                <a:solidFill>
                  <a:srgbClr val="07111B"/>
                </a:solidFill>
                <a:latin typeface="NikoshBAN" panose="02000000000000000000" pitchFamily="2" charset="0"/>
                <a:cs typeface="NikoshBAN" panose="02000000000000000000" pitchFamily="2" charset="0"/>
              </a:rPr>
              <a:t> প</a:t>
            </a:r>
          </a:p>
          <a:p>
            <a:pPr algn="ctr"/>
            <a:r>
              <a:rPr lang="en-US" sz="5400" dirty="0" err="1" smtClean="0">
                <a:ln w="0"/>
                <a:solidFill>
                  <a:srgbClr val="07111B"/>
                </a:solidFill>
                <a:latin typeface="NikoshBAN" panose="02000000000000000000" pitchFamily="2" charset="0"/>
                <a:cs typeface="NikoshBAN" panose="02000000000000000000" pitchFamily="2" charset="0"/>
              </a:rPr>
              <a:t>রি</a:t>
            </a:r>
            <a:endParaRPr lang="en-US" sz="5400" dirty="0" smtClean="0">
              <a:ln w="0"/>
              <a:solidFill>
                <a:srgbClr val="07111B"/>
              </a:solidFill>
              <a:latin typeface="NikoshBAN" panose="02000000000000000000" pitchFamily="2" charset="0"/>
              <a:cs typeface="NikoshBAN" panose="02000000000000000000" pitchFamily="2" charset="0"/>
            </a:endParaRPr>
          </a:p>
          <a:p>
            <a:pPr algn="ctr"/>
            <a:r>
              <a:rPr lang="en-US" sz="5400" dirty="0" err="1" smtClean="0">
                <a:ln w="0"/>
                <a:solidFill>
                  <a:srgbClr val="07111B"/>
                </a:solidFill>
                <a:latin typeface="NikoshBAN" panose="02000000000000000000" pitchFamily="2" charset="0"/>
                <a:cs typeface="NikoshBAN" panose="02000000000000000000" pitchFamily="2" charset="0"/>
              </a:rPr>
              <a:t>চি</a:t>
            </a:r>
            <a:endParaRPr lang="en-US" sz="5400" dirty="0" smtClean="0">
              <a:ln w="0"/>
              <a:solidFill>
                <a:srgbClr val="07111B"/>
              </a:solidFill>
              <a:latin typeface="NikoshBAN" panose="02000000000000000000" pitchFamily="2" charset="0"/>
              <a:cs typeface="NikoshBAN" panose="02000000000000000000" pitchFamily="2" charset="0"/>
            </a:endParaRPr>
          </a:p>
          <a:p>
            <a:pPr algn="ctr"/>
            <a:r>
              <a:rPr lang="en-US" sz="5400" dirty="0" smtClean="0">
                <a:ln w="0"/>
                <a:solidFill>
                  <a:srgbClr val="07111B"/>
                </a:solidFill>
                <a:latin typeface="NikoshBAN" panose="02000000000000000000" pitchFamily="2" charset="0"/>
                <a:cs typeface="NikoshBAN" panose="02000000000000000000" pitchFamily="2" charset="0"/>
              </a:rPr>
              <a:t> </a:t>
            </a:r>
            <a:r>
              <a:rPr lang="en-US" sz="5400" dirty="0" err="1" smtClean="0">
                <a:ln w="0"/>
                <a:solidFill>
                  <a:srgbClr val="07111B"/>
                </a:solidFill>
                <a:latin typeface="NikoshBAN" panose="02000000000000000000" pitchFamily="2" charset="0"/>
                <a:cs typeface="NikoshBAN" panose="02000000000000000000" pitchFamily="2" charset="0"/>
              </a:rPr>
              <a:t>তি</a:t>
            </a:r>
            <a:r>
              <a:rPr lang="en-US" sz="5400" dirty="0" smtClean="0">
                <a:ln w="0"/>
                <a:solidFill>
                  <a:srgbClr val="07111B"/>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5400" b="0" cap="none" spc="0" dirty="0">
              <a:ln w="0"/>
              <a:solidFill>
                <a:srgbClr val="07111B"/>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870209" y="1529919"/>
            <a:ext cx="5346115" cy="261610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err="1" smtClean="0">
                <a:solidFill>
                  <a:srgbClr val="000000"/>
                </a:solidFill>
                <a:latin typeface="NikoshBAN" panose="02000000000000000000" pitchFamily="2" charset="0"/>
                <a:cs typeface="NikoshBAN" panose="02000000000000000000" pitchFamily="2" charset="0"/>
              </a:rPr>
              <a:t>মোঃ</a:t>
            </a:r>
            <a:r>
              <a:rPr lang="en-US" sz="3600" b="1" dirty="0" smtClean="0">
                <a:solidFill>
                  <a:srgbClr val="000000"/>
                </a:solidFill>
                <a:latin typeface="NikoshBAN" panose="02000000000000000000" pitchFamily="2" charset="0"/>
                <a:cs typeface="NikoshBAN" panose="02000000000000000000" pitchFamily="2" charset="0"/>
              </a:rPr>
              <a:t> </a:t>
            </a:r>
            <a:r>
              <a:rPr lang="en-US" sz="3600" b="1" dirty="0" err="1" smtClean="0">
                <a:solidFill>
                  <a:srgbClr val="000000"/>
                </a:solidFill>
                <a:latin typeface="NikoshBAN" panose="02000000000000000000" pitchFamily="2" charset="0"/>
                <a:cs typeface="NikoshBAN" panose="02000000000000000000" pitchFamily="2" charset="0"/>
              </a:rPr>
              <a:t>আবু</a:t>
            </a:r>
            <a:r>
              <a:rPr lang="en-US" sz="3600" b="1" dirty="0" smtClean="0">
                <a:solidFill>
                  <a:srgbClr val="000000"/>
                </a:solidFill>
                <a:latin typeface="NikoshBAN" panose="02000000000000000000" pitchFamily="2" charset="0"/>
                <a:cs typeface="NikoshBAN" panose="02000000000000000000" pitchFamily="2" charset="0"/>
              </a:rPr>
              <a:t> </a:t>
            </a:r>
            <a:r>
              <a:rPr lang="en-US" sz="3600" b="1" dirty="0" err="1" smtClean="0">
                <a:solidFill>
                  <a:srgbClr val="000000"/>
                </a:solidFill>
                <a:latin typeface="NikoshBAN" panose="02000000000000000000" pitchFamily="2" charset="0"/>
                <a:cs typeface="NikoshBAN" panose="02000000000000000000" pitchFamily="2" charset="0"/>
              </a:rPr>
              <a:t>আব্দুর</a:t>
            </a:r>
            <a:r>
              <a:rPr lang="en-US" sz="3600" b="1" dirty="0" smtClean="0">
                <a:solidFill>
                  <a:srgbClr val="000000"/>
                </a:solidFill>
                <a:latin typeface="NikoshBAN" panose="02000000000000000000" pitchFamily="2" charset="0"/>
                <a:cs typeface="NikoshBAN" panose="02000000000000000000" pitchFamily="2" charset="0"/>
              </a:rPr>
              <a:t> </a:t>
            </a:r>
            <a:r>
              <a:rPr lang="en-US" sz="3600" b="1" dirty="0" err="1" smtClean="0">
                <a:solidFill>
                  <a:srgbClr val="000000"/>
                </a:solidFill>
                <a:latin typeface="NikoshBAN" panose="02000000000000000000" pitchFamily="2" charset="0"/>
                <a:cs typeface="NikoshBAN" panose="02000000000000000000" pitchFamily="2" charset="0"/>
              </a:rPr>
              <a:t>রহমান</a:t>
            </a:r>
            <a:r>
              <a:rPr lang="en-US" sz="3600" b="1" dirty="0" smtClean="0">
                <a:solidFill>
                  <a:srgbClr val="000000"/>
                </a:solidFill>
                <a:latin typeface="NikoshBAN" panose="02000000000000000000" pitchFamily="2" charset="0"/>
                <a:cs typeface="NikoshBAN" panose="02000000000000000000" pitchFamily="2" charset="0"/>
              </a:rPr>
              <a:t> </a:t>
            </a:r>
            <a:r>
              <a:rPr lang="en-US" sz="3600" b="1" dirty="0" err="1" smtClean="0">
                <a:solidFill>
                  <a:srgbClr val="000000"/>
                </a:solidFill>
                <a:latin typeface="NikoshBAN" panose="02000000000000000000" pitchFamily="2" charset="0"/>
                <a:cs typeface="NikoshBAN" panose="02000000000000000000" pitchFamily="2" charset="0"/>
              </a:rPr>
              <a:t>সিদ্দিকী</a:t>
            </a:r>
            <a:endParaRPr lang="en-US" sz="3600" b="1" dirty="0" smtClean="0">
              <a:solidFill>
                <a:srgbClr val="000000"/>
              </a:solidFill>
              <a:latin typeface="NikoshBAN" panose="02000000000000000000" pitchFamily="2" charset="0"/>
              <a:cs typeface="NikoshBAN" panose="02000000000000000000" pitchFamily="2" charset="0"/>
            </a:endParaRPr>
          </a:p>
          <a:p>
            <a:pPr algn="ctr"/>
            <a:r>
              <a:rPr lang="en-US" sz="3200" dirty="0" err="1" smtClean="0">
                <a:solidFill>
                  <a:srgbClr val="000000"/>
                </a:solidFill>
                <a:latin typeface="NikoshBAN" panose="02000000000000000000" pitchFamily="2" charset="0"/>
                <a:cs typeface="NikoshBAN" panose="02000000000000000000" pitchFamily="2" charset="0"/>
              </a:rPr>
              <a:t>সিনিয়র</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সহকারী</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শিক্ষক</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ইংরেজি</a:t>
            </a:r>
            <a:r>
              <a:rPr lang="en-US" sz="3200" dirty="0" smtClean="0">
                <a:solidFill>
                  <a:srgbClr val="000000"/>
                </a:solidFill>
                <a:latin typeface="NikoshBAN" panose="02000000000000000000" pitchFamily="2" charset="0"/>
                <a:cs typeface="NikoshBAN" panose="02000000000000000000" pitchFamily="2" charset="0"/>
              </a:rPr>
              <a:t>)</a:t>
            </a:r>
          </a:p>
          <a:p>
            <a:pPr algn="ctr"/>
            <a:r>
              <a:rPr lang="en-US" sz="3200" dirty="0" err="1" smtClean="0">
                <a:solidFill>
                  <a:srgbClr val="000000"/>
                </a:solidFill>
                <a:latin typeface="NikoshBAN" panose="02000000000000000000" pitchFamily="2" charset="0"/>
                <a:cs typeface="NikoshBAN" panose="02000000000000000000" pitchFamily="2" charset="0"/>
              </a:rPr>
              <a:t>জাগরণী</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বহুমুখী</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বালিকা</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উচ্চ</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বিদ্যাবীথি</a:t>
            </a:r>
            <a:r>
              <a:rPr lang="en-US" sz="3200" dirty="0" smtClean="0">
                <a:solidFill>
                  <a:srgbClr val="000000"/>
                </a:solidFill>
                <a:latin typeface="NikoshBAN" panose="02000000000000000000" pitchFamily="2" charset="0"/>
                <a:cs typeface="NikoshBAN" panose="02000000000000000000" pitchFamily="2" charset="0"/>
              </a:rPr>
              <a:t> </a:t>
            </a:r>
          </a:p>
          <a:p>
            <a:pPr algn="ct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নেওয়াশী</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নাগেশ্বরী</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কুড়িগ্রাম</a:t>
            </a:r>
            <a:r>
              <a:rPr lang="en-US" sz="3200" dirty="0" smtClean="0">
                <a:solidFill>
                  <a:srgbClr val="000000"/>
                </a:solidFill>
                <a:latin typeface="NikoshBAN" panose="02000000000000000000" pitchFamily="2" charset="0"/>
                <a:cs typeface="NikoshBAN" panose="02000000000000000000" pitchFamily="2" charset="0"/>
              </a:rPr>
              <a:t>।</a:t>
            </a:r>
          </a:p>
          <a:p>
            <a:pPr algn="ctr"/>
            <a:r>
              <a:rPr lang="en-US" sz="3200" dirty="0" err="1" smtClean="0">
                <a:solidFill>
                  <a:srgbClr val="000000"/>
                </a:solidFill>
                <a:latin typeface="NikoshBAN" panose="02000000000000000000" pitchFamily="2" charset="0"/>
                <a:cs typeface="NikoshBAN" panose="02000000000000000000" pitchFamily="2" charset="0"/>
              </a:rPr>
              <a:t>মোবাইল</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নং</a:t>
            </a:r>
            <a:r>
              <a:rPr lang="en-US" sz="3200" dirty="0" smtClean="0">
                <a:solidFill>
                  <a:srgbClr val="000000"/>
                </a:solidFill>
                <a:latin typeface="NikoshBAN" panose="02000000000000000000" pitchFamily="2" charset="0"/>
                <a:cs typeface="NikoshBAN" panose="02000000000000000000" pitchFamily="2" charset="0"/>
              </a:rPr>
              <a:t>- ০১৭৪৩৯৪৩১১৩</a:t>
            </a:r>
            <a:endParaRPr lang="en-US" sz="3200" dirty="0">
              <a:solidFill>
                <a:srgbClr val="000000"/>
              </a:solidFill>
              <a:latin typeface="NikoshBAN" panose="02000000000000000000" pitchFamily="2" charset="0"/>
              <a:cs typeface="NikoshBAN" panose="02000000000000000000" pitchFamily="2" charset="0"/>
            </a:endParaRPr>
          </a:p>
        </p:txBody>
      </p:sp>
      <p:sp>
        <p:nvSpPr>
          <p:cNvPr id="8" name="TextBox 7"/>
          <p:cNvSpPr txBox="1"/>
          <p:nvPr/>
        </p:nvSpPr>
        <p:spPr>
          <a:xfrm>
            <a:off x="5870210" y="4299282"/>
            <a:ext cx="5346115" cy="181588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অস্টম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শ্রেণি</a:t>
            </a:r>
            <a:endParaRPr lang="en-US" sz="2800" dirty="0" smtClean="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বিষয়ঃ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বাংলাদেশ</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বিশ্বপরিচয়</a:t>
            </a:r>
            <a:endParaRPr lang="en-US" sz="2800" dirty="0" smtClean="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৫০ </a:t>
            </a:r>
            <a:r>
              <a:rPr lang="en-US" sz="2800" dirty="0" err="1" smtClean="0">
                <a:latin typeface="NikoshBAN" panose="02000000000000000000" pitchFamily="2" charset="0"/>
                <a:cs typeface="NikoshBAN" panose="02000000000000000000" pitchFamily="2" charset="0"/>
              </a:rPr>
              <a:t>মি</a:t>
            </a:r>
            <a:r>
              <a:rPr lang="en-US" sz="2800" dirty="0" err="1">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pPr algn="ctr"/>
            <a:r>
              <a:rPr lang="en-US" sz="2800" dirty="0" err="1" smtClean="0">
                <a:solidFill>
                  <a:srgbClr val="000000"/>
                </a:solidFill>
                <a:latin typeface="NikoshBAN" panose="02000000000000000000" pitchFamily="2" charset="0"/>
                <a:cs typeface="NikoshBAN" panose="02000000000000000000" pitchFamily="2" charset="0"/>
              </a:rPr>
              <a:t>তারিখঃ</a:t>
            </a:r>
            <a:r>
              <a:rPr lang="en-US" sz="2800" dirty="0" smtClean="0">
                <a:solidFill>
                  <a:srgbClr val="000000"/>
                </a:solidFill>
                <a:latin typeface="NikoshBAN" panose="02000000000000000000" pitchFamily="2" charset="0"/>
                <a:cs typeface="NikoshBAN" panose="02000000000000000000" pitchFamily="2" charset="0"/>
              </a:rPr>
              <a:t> ০২/০৯/২০20 </a:t>
            </a:r>
            <a:r>
              <a:rPr lang="en-US" sz="2800" dirty="0" err="1" smtClean="0">
                <a:solidFill>
                  <a:srgbClr val="000000"/>
                </a:solidFill>
                <a:latin typeface="NikoshBAN" panose="02000000000000000000" pitchFamily="2" charset="0"/>
                <a:cs typeface="NikoshBAN" panose="02000000000000000000" pitchFamily="2" charset="0"/>
              </a:rPr>
              <a:t>খ্রিঃ</a:t>
            </a:r>
            <a:r>
              <a:rPr lang="en-US" sz="2800" dirty="0" smtClean="0">
                <a:solidFill>
                  <a:srgbClr val="000000"/>
                </a:solidFill>
                <a:latin typeface="NikoshBAN" panose="02000000000000000000" pitchFamily="2" charset="0"/>
                <a:cs typeface="NikoshBAN" panose="02000000000000000000" pitchFamily="2" charset="0"/>
              </a:rPr>
              <a:t>         </a:t>
            </a:r>
            <a:endParaRPr lang="en-US" sz="2800" dirty="0">
              <a:solidFill>
                <a:srgbClr val="00000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56" y="1529920"/>
            <a:ext cx="2522908" cy="255454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903" y="4317071"/>
            <a:ext cx="2487561" cy="1858943"/>
          </a:xfrm>
          <a:prstGeom prst="rect">
            <a:avLst/>
          </a:prstGeom>
        </p:spPr>
      </p:pic>
    </p:spTree>
    <p:extLst>
      <p:ext uri="{BB962C8B-B14F-4D97-AF65-F5344CB8AC3E}">
        <p14:creationId xmlns:p14="http://schemas.microsoft.com/office/powerpoint/2010/main" val="3231489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7" y="1354072"/>
            <a:ext cx="4930632" cy="50603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201" y="1354072"/>
            <a:ext cx="5026057" cy="5060323"/>
          </a:xfrm>
          <a:prstGeom prst="rect">
            <a:avLst/>
          </a:prstGeom>
        </p:spPr>
      </p:pic>
      <p:sp>
        <p:nvSpPr>
          <p:cNvPr id="5" name="TextBox 4"/>
          <p:cNvSpPr txBox="1"/>
          <p:nvPr/>
        </p:nvSpPr>
        <p:spPr>
          <a:xfrm>
            <a:off x="3812361" y="314327"/>
            <a:ext cx="475645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ছবিগুলোর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লক্ষ্য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7075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pattFill prst="pct75">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51" b="3010"/>
          <a:stretch/>
        </p:blipFill>
        <p:spPr>
          <a:xfrm>
            <a:off x="1206832" y="772984"/>
            <a:ext cx="9778335" cy="53120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34" y="314327"/>
            <a:ext cx="614821" cy="614821"/>
          </a:xfrm>
          <a:prstGeom prst="rect">
            <a:avLst/>
          </a:prstGeom>
        </p:spPr>
      </p:pic>
    </p:spTree>
    <p:extLst>
      <p:ext uri="{BB962C8B-B14F-4D97-AF65-F5344CB8AC3E}">
        <p14:creationId xmlns:p14="http://schemas.microsoft.com/office/powerpoint/2010/main" val="34169560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pattFill prst="pct75">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193" y="516193"/>
            <a:ext cx="5825613" cy="5825613"/>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34" y="314327"/>
            <a:ext cx="885824" cy="885824"/>
          </a:xfrm>
          <a:prstGeom prst="rect">
            <a:avLst/>
          </a:prstGeom>
        </p:spPr>
      </p:pic>
    </p:spTree>
    <p:extLst>
      <p:ext uri="{BB962C8B-B14F-4D97-AF65-F5344CB8AC3E}">
        <p14:creationId xmlns:p14="http://schemas.microsoft.com/office/powerpoint/2010/main" val="2861026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1"/>
            <a:ext cx="12192000" cy="6858000"/>
          </a:xfrm>
          <a:prstGeom prst="frame">
            <a:avLst>
              <a:gd name="adj1" fmla="val 2108"/>
            </a:avLst>
          </a:prstGeom>
          <a:pattFill prst="narHorz">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wn Ribbon 5"/>
          <p:cNvSpPr/>
          <p:nvPr/>
        </p:nvSpPr>
        <p:spPr>
          <a:xfrm>
            <a:off x="1844040" y="426720"/>
            <a:ext cx="8427720" cy="1219200"/>
          </a:xfrm>
          <a:prstGeom prst="ribbon">
            <a:avLst>
              <a:gd name="adj1" fmla="val 28764"/>
              <a:gd name="adj2" fmla="val 60692"/>
            </a:avLst>
          </a:prstGeom>
          <a:solidFill>
            <a:schemeClr val="bg1"/>
          </a:solidFill>
          <a:ln w="38100">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anose="02000000000000000000" pitchFamily="2" charset="0"/>
                <a:cs typeface="NikoshBAN" panose="02000000000000000000" pitchFamily="2" charset="0"/>
              </a:rPr>
              <a:t>শিখনফল</a:t>
            </a:r>
            <a:r>
              <a:rPr lang="en-US" sz="4800" dirty="0" smtClean="0">
                <a:solidFill>
                  <a:schemeClr val="tx1"/>
                </a:solidFill>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495300" y="2056046"/>
            <a:ext cx="11125200" cy="31700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এই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করোনাভাইরাস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করোনাভাইরাসের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লক্ষণসমুহ</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করোনাভাইরাস </a:t>
            </a:r>
            <a:r>
              <a:rPr lang="en-US" sz="4000" dirty="0" err="1" smtClean="0">
                <a:latin typeface="NikoshBAN" panose="02000000000000000000" pitchFamily="2" charset="0"/>
                <a:cs typeface="NikoshBAN" panose="02000000000000000000" pitchFamily="2" charset="0"/>
              </a:rPr>
              <a:t>থেকে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করণীয়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উল্লেখ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4" y="314327"/>
            <a:ext cx="725418" cy="725418"/>
          </a:xfrm>
          <a:prstGeom prst="rect">
            <a:avLst/>
          </a:prstGeom>
        </p:spPr>
      </p:pic>
    </p:spTree>
    <p:extLst>
      <p:ext uri="{BB962C8B-B14F-4D97-AF65-F5344CB8AC3E}">
        <p14:creationId xmlns:p14="http://schemas.microsoft.com/office/powerpoint/2010/main" val="26080267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4273" y="294813"/>
            <a:ext cx="6923454" cy="707886"/>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করোনাভাইরাস </a:t>
            </a:r>
            <a:r>
              <a:rPr lang="as-IN" sz="4000" dirty="0">
                <a:latin typeface="NikoshBAN" panose="02000000000000000000" pitchFamily="2" charset="0"/>
                <a:cs typeface="NikoshBAN" panose="02000000000000000000" pitchFamily="2" charset="0"/>
              </a:rPr>
              <a:t>কী এবং কীভাবে </a:t>
            </a:r>
            <a:r>
              <a:rPr lang="as-IN" sz="4000" dirty="0" smtClean="0">
                <a:latin typeface="NikoshBAN" panose="02000000000000000000" pitchFamily="2" charset="0"/>
                <a:cs typeface="NikoshBAN" panose="02000000000000000000" pitchFamily="2" charset="0"/>
              </a:rPr>
              <a:t>ছ</a:t>
            </a:r>
            <a:r>
              <a:rPr lang="en-US" sz="4000" dirty="0" err="1" smtClean="0">
                <a:latin typeface="NikoshBAN" panose="02000000000000000000" pitchFamily="2" charset="0"/>
                <a:cs typeface="NikoshBAN" panose="02000000000000000000" pitchFamily="2" charset="0"/>
              </a:rPr>
              <a:t>ড়ায়</a:t>
            </a:r>
            <a:r>
              <a:rPr lang="as-IN" sz="4000" dirty="0" smtClean="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490" y="3429000"/>
            <a:ext cx="3852847" cy="2566879"/>
          </a:xfrm>
          <a:prstGeom prst="rect">
            <a:avLst/>
          </a:prstGeom>
        </p:spPr>
      </p:pic>
      <p:sp>
        <p:nvSpPr>
          <p:cNvPr id="6" name="Rectangle 5"/>
          <p:cNvSpPr/>
          <p:nvPr/>
        </p:nvSpPr>
        <p:spPr>
          <a:xfrm>
            <a:off x="286425" y="1163787"/>
            <a:ext cx="7589213" cy="4832092"/>
          </a:xfrm>
          <a:prstGeom prst="rect">
            <a:avLst/>
          </a:prstGeom>
          <a:solidFill>
            <a:schemeClr val="accent4">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s-IN" sz="2800" b="1" dirty="0">
                <a:latin typeface="NikoshBAN" panose="02000000000000000000" pitchFamily="2" charset="0"/>
                <a:cs typeface="NikoshBAN" panose="02000000000000000000" pitchFamily="2" charset="0"/>
              </a:rPr>
              <a:t>করোনাভাইরাস</a:t>
            </a:r>
            <a:r>
              <a:rPr lang="as-IN" sz="2800" dirty="0">
                <a:latin typeface="NikoshBAN" panose="02000000000000000000" pitchFamily="2" charset="0"/>
                <a:cs typeface="NikoshBAN" panose="02000000000000000000" pitchFamily="2" charset="0"/>
              </a:rPr>
              <a:t> বলতে ভাইরাসের একটি শ্রেণিকে বোঝায় যেগুলি </a:t>
            </a:r>
            <a:r>
              <a:rPr lang="as-IN" sz="2800" dirty="0">
                <a:latin typeface="NikoshBAN" panose="02000000000000000000" pitchFamily="2" charset="0"/>
                <a:cs typeface="NikoshBAN" panose="02000000000000000000" pitchFamily="2" charset="0"/>
                <a:hlinkClick r:id="rId3" tooltip="স্তন্যপায়ী প্রাণী"/>
              </a:rPr>
              <a:t>স্তন্যপায়ী প্রাণী</a:t>
            </a:r>
            <a:r>
              <a:rPr lang="as-IN" sz="2800" dirty="0">
                <a:latin typeface="NikoshBAN" panose="02000000000000000000" pitchFamily="2" charset="0"/>
                <a:cs typeface="NikoshBAN" panose="02000000000000000000" pitchFamily="2" charset="0"/>
              </a:rPr>
              <a:t> এবং </a:t>
            </a:r>
            <a:r>
              <a:rPr lang="as-IN" sz="2800" dirty="0">
                <a:latin typeface="NikoshBAN" panose="02000000000000000000" pitchFamily="2" charset="0"/>
                <a:cs typeface="NikoshBAN" panose="02000000000000000000" pitchFamily="2" charset="0"/>
                <a:hlinkClick r:id="rId4" tooltip="পাখি"/>
              </a:rPr>
              <a:t>পাখিদেরকে</a:t>
            </a:r>
            <a:r>
              <a:rPr lang="as-IN" sz="2800" dirty="0">
                <a:latin typeface="NikoshBAN" panose="02000000000000000000" pitchFamily="2" charset="0"/>
                <a:cs typeface="NikoshBAN" panose="02000000000000000000" pitchFamily="2" charset="0"/>
              </a:rPr>
              <a:t> আক্রান্ত করে। মানুষের মধ্যে করোনাভাইরাস </a:t>
            </a:r>
            <a:r>
              <a:rPr lang="as-IN" sz="2800" dirty="0">
                <a:latin typeface="NikoshBAN" panose="02000000000000000000" pitchFamily="2" charset="0"/>
                <a:cs typeface="NikoshBAN" panose="02000000000000000000" pitchFamily="2" charset="0"/>
                <a:hlinkClick r:id="rId5" tooltip="শ্বাসনালীর সংক্রমণ (পাতার অস্তিত্ব নেই)"/>
              </a:rPr>
              <a:t>শ্বাসনালীর সংক্রমণ</a:t>
            </a:r>
            <a:r>
              <a:rPr lang="as-IN" sz="2800" dirty="0">
                <a:latin typeface="NikoshBAN" panose="02000000000000000000" pitchFamily="2" charset="0"/>
                <a:cs typeface="NikoshBAN" panose="02000000000000000000" pitchFamily="2" charset="0"/>
              </a:rPr>
              <a:t> ঘটায়। এই সংক্রমণের লক্ষণ মৃদু হতে পারে, অনেকসময় যা </a:t>
            </a:r>
            <a:r>
              <a:rPr lang="as-IN" sz="2800" dirty="0">
                <a:latin typeface="NikoshBAN" panose="02000000000000000000" pitchFamily="2" charset="0"/>
                <a:cs typeface="NikoshBAN" panose="02000000000000000000" pitchFamily="2" charset="0"/>
                <a:hlinkClick r:id="rId6" tooltip="সর্দি-কাশি"/>
              </a:rPr>
              <a:t>সাধারণ সর্দিকাশির</a:t>
            </a:r>
            <a:r>
              <a:rPr lang="as-IN" sz="2800" dirty="0">
                <a:latin typeface="NikoshBAN" panose="02000000000000000000" pitchFamily="2" charset="0"/>
                <a:cs typeface="NikoshBAN" panose="02000000000000000000" pitchFamily="2" charset="0"/>
              </a:rPr>
              <a:t> ন্যায় মনে হয় (এছাড়া অন্য কিছুও হতে পারে, যেমন </a:t>
            </a:r>
            <a:r>
              <a:rPr lang="as-IN" sz="2800" dirty="0">
                <a:latin typeface="NikoshBAN" panose="02000000000000000000" pitchFamily="2" charset="0"/>
                <a:cs typeface="NikoshBAN" panose="02000000000000000000" pitchFamily="2" charset="0"/>
                <a:hlinkClick r:id="rId7" tooltip="রাইনোভাইরাস"/>
              </a:rPr>
              <a:t>রাইনোভাইরাস</a:t>
            </a:r>
            <a:r>
              <a:rPr lang="as-IN" sz="2800" dirty="0">
                <a:latin typeface="NikoshBAN" panose="02000000000000000000" pitchFamily="2" charset="0"/>
                <a:cs typeface="NikoshBAN" panose="02000000000000000000" pitchFamily="2" charset="0"/>
              </a:rPr>
              <a:t>), কিছু ক্ষেত্রে তা অন্যান্য মারাত্মক ভাইরাসের জন্য হয়ে থাকে, যেমন </a:t>
            </a:r>
            <a:r>
              <a:rPr lang="as-IN" sz="2800" dirty="0">
                <a:latin typeface="NikoshBAN" panose="02000000000000000000" pitchFamily="2" charset="0"/>
                <a:cs typeface="NikoshBAN" panose="02000000000000000000" pitchFamily="2" charset="0"/>
                <a:hlinkClick r:id="rId8" tooltip="সিভিয়ার এ্যাকিউট রেসপিরেটরি সিনড্রোম"/>
              </a:rPr>
              <a:t>সার্স</a:t>
            </a:r>
            <a:r>
              <a:rPr lang="as-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hlinkClick r:id="rId9" tooltip="মিডল ইস্ট রেসপিরেটরি সিনড্রোম (পাতার অস্তিত্ব নেই)"/>
              </a:rPr>
              <a:t>মার্স</a:t>
            </a:r>
            <a:r>
              <a:rPr lang="as-IN" sz="2800" dirty="0">
                <a:latin typeface="NikoshBAN" panose="02000000000000000000" pitchFamily="2" charset="0"/>
                <a:cs typeface="NikoshBAN" panose="02000000000000000000" pitchFamily="2" charset="0"/>
              </a:rPr>
              <a:t> এবং </a:t>
            </a:r>
            <a:r>
              <a:rPr lang="as-IN" sz="2800" dirty="0">
                <a:latin typeface="NikoshBAN" panose="02000000000000000000" pitchFamily="2" charset="0"/>
                <a:cs typeface="NikoshBAN" panose="02000000000000000000" pitchFamily="2" charset="0"/>
                <a:hlinkClick r:id="rId10" tooltip="করোনাভাইরাস রোগ ২০১৯"/>
              </a:rPr>
              <a:t>কোভিড-১৯</a:t>
            </a:r>
            <a:r>
              <a:rPr lang="as-IN" sz="2800" dirty="0">
                <a:latin typeface="NikoshBAN" panose="02000000000000000000" pitchFamily="2" charset="0"/>
                <a:cs typeface="NikoshBAN" panose="02000000000000000000" pitchFamily="2" charset="0"/>
              </a:rPr>
              <a:t>। অন্যান্য প্রজাতিতে এই লক্ষণের তারতম্য দেখা যায়। যেমন মুরগির মধ্যে এটা </a:t>
            </a:r>
            <a:r>
              <a:rPr lang="as-IN" sz="2800" dirty="0">
                <a:latin typeface="NikoshBAN" panose="02000000000000000000" pitchFamily="2" charset="0"/>
                <a:cs typeface="NikoshBAN" panose="02000000000000000000" pitchFamily="2" charset="0"/>
                <a:hlinkClick r:id="rId11" tooltip="উর্ধ্ব শ্বাসনালী সংক্রমণ (পাতার অস্তিত্ব নেই)"/>
              </a:rPr>
              <a:t>উর্ধ্ব শ্বাসনালী সংক্রমণ</a:t>
            </a:r>
            <a:r>
              <a:rPr lang="as-IN" sz="2800" dirty="0">
                <a:latin typeface="NikoshBAN" panose="02000000000000000000" pitchFamily="2" charset="0"/>
                <a:cs typeface="NikoshBAN" panose="02000000000000000000" pitchFamily="2" charset="0"/>
              </a:rPr>
              <a:t> ঘটায়, আবার গরু ও শূকরে এটি </a:t>
            </a:r>
            <a:r>
              <a:rPr lang="as-IN" sz="2800" dirty="0">
                <a:latin typeface="NikoshBAN" panose="02000000000000000000" pitchFamily="2" charset="0"/>
                <a:cs typeface="NikoshBAN" panose="02000000000000000000" pitchFamily="2" charset="0"/>
                <a:hlinkClick r:id="rId12" tooltip="ডায়রিয়া"/>
              </a:rPr>
              <a:t>ডায়রিয়া</a:t>
            </a:r>
            <a:r>
              <a:rPr lang="as-IN" sz="2800" dirty="0">
                <a:latin typeface="NikoshBAN" panose="02000000000000000000" pitchFamily="2" charset="0"/>
                <a:cs typeface="NikoshBAN" panose="02000000000000000000" pitchFamily="2" charset="0"/>
              </a:rPr>
              <a:t> সৃষ্টি করে। মানবদেহে সৃষ্ট করোনাভাইরাস সংক্রমণ এড়ানোর মত কোনো </a:t>
            </a:r>
            <a:r>
              <a:rPr lang="as-IN" sz="2800" dirty="0">
                <a:latin typeface="NikoshBAN" panose="02000000000000000000" pitchFamily="2" charset="0"/>
                <a:cs typeface="NikoshBAN" panose="02000000000000000000" pitchFamily="2" charset="0"/>
                <a:hlinkClick r:id="rId13" tooltip="টিকা"/>
              </a:rPr>
              <a:t>টিকা</a:t>
            </a:r>
            <a:r>
              <a:rPr lang="as-IN" sz="2800" dirty="0">
                <a:latin typeface="NikoshBAN" panose="02000000000000000000" pitchFamily="2" charset="0"/>
                <a:cs typeface="NikoshBAN" panose="02000000000000000000" pitchFamily="2" charset="0"/>
              </a:rPr>
              <a:t> বা </a:t>
            </a:r>
            <a:r>
              <a:rPr lang="as-IN" sz="2800" dirty="0">
                <a:latin typeface="NikoshBAN" panose="02000000000000000000" pitchFamily="2" charset="0"/>
                <a:cs typeface="NikoshBAN" panose="02000000000000000000" pitchFamily="2" charset="0"/>
                <a:hlinkClick r:id="rId14" tooltip="অ্যান্টিভাইরাল ওষুধ"/>
              </a:rPr>
              <a:t>অ্যান্টিভাইরাল ওষুধ</a:t>
            </a:r>
            <a:r>
              <a:rPr lang="as-IN" sz="2800" dirty="0">
                <a:latin typeface="NikoshBAN" panose="02000000000000000000" pitchFamily="2" charset="0"/>
                <a:cs typeface="NikoshBAN" panose="02000000000000000000" pitchFamily="2" charset="0"/>
              </a:rPr>
              <a:t> আজও আবিষ্কৃত হয়নি। তবে বৃটেন একটি ভ্যাকসিন আবিষ্কার করেছে। </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76490" y="1163787"/>
            <a:ext cx="3852846" cy="2060191"/>
          </a:xfrm>
          <a:prstGeom prst="rect">
            <a:avLst/>
          </a:prstGeom>
        </p:spPr>
      </p:pic>
    </p:spTree>
    <p:extLst>
      <p:ext uri="{BB962C8B-B14F-4D97-AF65-F5344CB8AC3E}">
        <p14:creationId xmlns:p14="http://schemas.microsoft.com/office/powerpoint/2010/main" val="2706198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1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198" y="2146888"/>
            <a:ext cx="2552619" cy="2564222"/>
          </a:xfrm>
          <a:prstGeom prst="rect">
            <a:avLst/>
          </a:prstGeom>
        </p:spPr>
      </p:pic>
      <p:sp>
        <p:nvSpPr>
          <p:cNvPr id="5" name="Rectangle 4"/>
          <p:cNvSpPr/>
          <p:nvPr/>
        </p:nvSpPr>
        <p:spPr>
          <a:xfrm>
            <a:off x="324467" y="797510"/>
            <a:ext cx="8878528" cy="5262979"/>
          </a:xfrm>
          <a:prstGeom prst="rect">
            <a:avLst/>
          </a:prstGeom>
          <a:solidFill>
            <a:schemeClr val="accent3">
              <a:lumMod val="20000"/>
              <a:lumOff val="80000"/>
            </a:schemeClr>
          </a:solidFill>
          <a:ln w="28575">
            <a:solidFill>
              <a:schemeClr val="tx1"/>
            </a:solidFill>
          </a:ln>
        </p:spPr>
        <p:txBody>
          <a:bodyPr wrap="square">
            <a:spAutoFit/>
          </a:bodyPr>
          <a:lstStyle/>
          <a:p>
            <a:pPr algn="just"/>
            <a:r>
              <a:rPr lang="as-IN" sz="2800" dirty="0">
                <a:latin typeface="NikoshBAN" panose="02000000000000000000" pitchFamily="2" charset="0"/>
                <a:cs typeface="NikoshBAN" panose="02000000000000000000" pitchFamily="2" charset="0"/>
              </a:rPr>
              <a:t>করোনাভাইরাস </a:t>
            </a:r>
            <a:r>
              <a:rPr lang="as-IN" sz="2800" dirty="0">
                <a:latin typeface="NikoshBAN" panose="02000000000000000000" pitchFamily="2" charset="0"/>
                <a:cs typeface="NikoshBAN" panose="02000000000000000000" pitchFamily="2" charset="0"/>
                <a:hlinkClick r:id="rId4" tooltip="রাইবোভিরিয়া (পাতার অস্তিত্ব নেই)"/>
              </a:rPr>
              <a:t>রাইবোভিরিয়া</a:t>
            </a:r>
            <a:r>
              <a:rPr lang="as-IN" sz="2800" dirty="0">
                <a:latin typeface="NikoshBAN" panose="02000000000000000000" pitchFamily="2" charset="0"/>
                <a:cs typeface="NikoshBAN" panose="02000000000000000000" pitchFamily="2" charset="0"/>
              </a:rPr>
              <a:t> পর্বের </a:t>
            </a:r>
            <a:r>
              <a:rPr lang="as-IN" sz="2800" dirty="0">
                <a:latin typeface="NikoshBAN" panose="02000000000000000000" pitchFamily="2" charset="0"/>
                <a:cs typeface="NikoshBAN" panose="02000000000000000000" pitchFamily="2" charset="0"/>
                <a:hlinkClick r:id="rId5" tooltip="নিদুভাইরাস (পাতার অস্তিত্ব নেই)"/>
              </a:rPr>
              <a:t>নিদুভাইরাস</a:t>
            </a:r>
            <a:r>
              <a:rPr lang="as-IN" sz="2800" dirty="0">
                <a:latin typeface="NikoshBAN" panose="02000000000000000000" pitchFamily="2" charset="0"/>
                <a:cs typeface="NikoshBAN" panose="02000000000000000000" pitchFamily="2" charset="0"/>
              </a:rPr>
              <a:t> বর্গের </a:t>
            </a:r>
            <a:r>
              <a:rPr lang="as-IN" sz="2800" dirty="0">
                <a:latin typeface="NikoshBAN" panose="02000000000000000000" pitchFamily="2" charset="0"/>
                <a:cs typeface="NikoshBAN" panose="02000000000000000000" pitchFamily="2" charset="0"/>
                <a:hlinkClick r:id="rId6" tooltip="করোনাভিরিডি (পাতার অস্তিত্ব নেই)"/>
              </a:rPr>
              <a:t>করোনাভিরিডি</a:t>
            </a:r>
            <a:r>
              <a:rPr lang="as-IN" sz="2800" dirty="0">
                <a:latin typeface="NikoshBAN" panose="02000000000000000000" pitchFamily="2" charset="0"/>
                <a:cs typeface="NikoshBAN" panose="02000000000000000000" pitchFamily="2" charset="0"/>
              </a:rPr>
              <a:t> গোত্রের </a:t>
            </a:r>
            <a:r>
              <a:rPr lang="as-IN" sz="2800" b="1" dirty="0">
                <a:latin typeface="NikoshBAN" panose="02000000000000000000" pitchFamily="2" charset="0"/>
                <a:cs typeface="NikoshBAN" panose="02000000000000000000" pitchFamily="2" charset="0"/>
              </a:rPr>
              <a:t>অর্থোকরোনাভিরিন্যা</a:t>
            </a:r>
            <a:r>
              <a:rPr lang="as-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hlinkClick r:id="rId7" tooltip="উপ-গোত্র (পাতার অস্তিত্ব নেই)"/>
              </a:rPr>
              <a:t>উপ-গোত্রের</a:t>
            </a:r>
            <a:r>
              <a:rPr lang="as-IN" sz="2800" dirty="0">
                <a:latin typeface="NikoshBAN" panose="02000000000000000000" pitchFamily="2" charset="0"/>
                <a:cs typeface="NikoshBAN" panose="02000000000000000000" pitchFamily="2" charset="0"/>
              </a:rPr>
              <a:t> সদস্য</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তারা </a:t>
            </a:r>
            <a:r>
              <a:rPr lang="as-IN" sz="2800" dirty="0">
                <a:latin typeface="NikoshBAN" panose="02000000000000000000" pitchFamily="2" charset="0"/>
                <a:cs typeface="NikoshBAN" panose="02000000000000000000" pitchFamily="2" charset="0"/>
                <a:hlinkClick r:id="rId8" tooltip="পজিটিভ সেন্স একক সূত্রবিশিষ্ট আরএনএ ভাইরাস (পাতার অস্তিত্ব নেই)"/>
              </a:rPr>
              <a:t>পজিটিভ সেন্স একক সূত্রবিশিষ্ট</a:t>
            </a:r>
            <a:r>
              <a:rPr lang="as-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hlinkClick r:id="rId9" tooltip="আবরণীবদ্ধ ভাইরাস (পাতার অস্তিত্ব নেই)"/>
              </a:rPr>
              <a:t>আবরণীবদ্ধ বা এনভেলপড ভাইরাস</a:t>
            </a:r>
            <a:r>
              <a:rPr lang="as-IN" sz="2800" dirty="0">
                <a:latin typeface="NikoshBAN" panose="02000000000000000000" pitchFamily="2" charset="0"/>
                <a:cs typeface="NikoshBAN" panose="02000000000000000000" pitchFamily="2" charset="0"/>
              </a:rPr>
              <a:t>। তাদের </a:t>
            </a:r>
            <a:r>
              <a:rPr lang="as-IN" sz="2800" dirty="0">
                <a:latin typeface="NikoshBAN" panose="02000000000000000000" pitchFamily="2" charset="0"/>
                <a:cs typeface="NikoshBAN" panose="02000000000000000000" pitchFamily="2" charset="0"/>
                <a:hlinkClick r:id="rId10" tooltip="নিউক্লিওক্যাপসিড (পাতার অস্তিত্ব নেই)"/>
              </a:rPr>
              <a:t>নিউক্লিওক্যাপসিড</a:t>
            </a:r>
            <a:r>
              <a:rPr lang="as-IN" sz="2800" dirty="0">
                <a:latin typeface="NikoshBAN" panose="02000000000000000000" pitchFamily="2" charset="0"/>
                <a:cs typeface="NikoshBAN" panose="02000000000000000000" pitchFamily="2" charset="0"/>
              </a:rPr>
              <a:t> সর্পিলাকৃতির। এর জিনোমের আকার সাধারণত ২৭ থেকে ৩৪ </a:t>
            </a:r>
            <a:r>
              <a:rPr lang="as-IN" sz="2800" dirty="0">
                <a:latin typeface="NikoshBAN" panose="02000000000000000000" pitchFamily="2" charset="0"/>
                <a:cs typeface="NikoshBAN" panose="02000000000000000000" pitchFamily="2" charset="0"/>
                <a:hlinkClick r:id="rId11" tooltip="কিলো (পাতার অস্তিত্ব নেই)"/>
              </a:rPr>
              <a:t>কিলো বেস-পেয়ার</a:t>
            </a:r>
            <a:r>
              <a:rPr lang="as-IN" sz="2800" dirty="0">
                <a:latin typeface="NikoshBAN" panose="02000000000000000000" pitchFamily="2" charset="0"/>
                <a:cs typeface="NikoshBAN" panose="02000000000000000000" pitchFamily="2" charset="0"/>
              </a:rPr>
              <a:t> </a:t>
            </a:r>
            <a:r>
              <a:rPr lang="as-IN" sz="2800" dirty="0">
                <a:latin typeface="Times New Roman" panose="02020603050405020304" pitchFamily="18" charset="0"/>
                <a:cs typeface="NikoshBAN" panose="02000000000000000000" pitchFamily="2" charset="0"/>
              </a:rPr>
              <a:t>(</a:t>
            </a:r>
            <a:r>
              <a:rPr lang="en-US" sz="2800" dirty="0">
                <a:latin typeface="Times New Roman" panose="02020603050405020304" pitchFamily="18" charset="0"/>
                <a:cs typeface="Times New Roman" panose="02020603050405020304" pitchFamily="18" charset="0"/>
              </a:rPr>
              <a:t>kilo base-pair) </a:t>
            </a:r>
            <a:r>
              <a:rPr lang="as-IN" sz="2800" dirty="0">
                <a:latin typeface="NikoshBAN" panose="02000000000000000000" pitchFamily="2" charset="0"/>
                <a:cs typeface="NikoshBAN" panose="02000000000000000000" pitchFamily="2" charset="0"/>
              </a:rPr>
              <a:t>এর মধ্যে হয়ে থাকে যা এ ধরনের </a:t>
            </a:r>
            <a:r>
              <a:rPr lang="as-IN" sz="2800" dirty="0">
                <a:latin typeface="NikoshBAN" panose="02000000000000000000" pitchFamily="2" charset="0"/>
                <a:cs typeface="NikoshBAN" panose="02000000000000000000" pitchFamily="2" charset="0"/>
                <a:hlinkClick r:id="rId12" tooltip="আরএনএ ভাইরাস (পাতার অস্তিত্ব নেই)"/>
              </a:rPr>
              <a:t>আরএনএ ভাইরাসের</a:t>
            </a:r>
            <a:r>
              <a:rPr lang="as-IN" sz="2800" dirty="0">
                <a:latin typeface="NikoshBAN" panose="02000000000000000000" pitchFamily="2" charset="0"/>
                <a:cs typeface="NikoshBAN" panose="02000000000000000000" pitchFamily="2" charset="0"/>
              </a:rPr>
              <a:t> মধ্যে সর্ববৃহৎ</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করোনাভাইরাস শব্দটি ল্যাটিন ভাষার </a:t>
            </a:r>
            <a:r>
              <a:rPr lang="as-IN" sz="2800" i="1" dirty="0">
                <a:latin typeface="NikoshBAN" panose="02000000000000000000" pitchFamily="2" charset="0"/>
                <a:cs typeface="NikoshBAN" panose="02000000000000000000" pitchFamily="2" charset="0"/>
              </a:rPr>
              <a:t>করোনা</a:t>
            </a:r>
            <a:r>
              <a:rPr lang="as-IN" sz="2800" dirty="0">
                <a:latin typeface="NikoshBAN" panose="02000000000000000000" pitchFamily="2" charset="0"/>
                <a:cs typeface="NikoshBAN" panose="02000000000000000000" pitchFamily="2" charset="0"/>
              </a:rPr>
              <a:t> থেকে নেওয়া হয়েছে যার অর্থ "মুকুট"। কারণ দ্বিমাত্রিক </a:t>
            </a:r>
            <a:r>
              <a:rPr lang="as-IN" sz="2800" dirty="0">
                <a:latin typeface="NikoshBAN" panose="02000000000000000000" pitchFamily="2" charset="0"/>
                <a:cs typeface="NikoshBAN" panose="02000000000000000000" pitchFamily="2" charset="0"/>
                <a:hlinkClick r:id="rId13" tooltip="সঞ্চালন ইলেকট্রন অণুবীক্ষণ যন্ত্র (পাতার অস্তিত্ব নেই)"/>
              </a:rPr>
              <a:t>সঞ্চালন ইলেকট্রন অণুবীক্ষণ যন্ত্রে</a:t>
            </a:r>
            <a:r>
              <a:rPr lang="as-IN" sz="2800" dirty="0">
                <a:latin typeface="NikoshBAN" panose="02000000000000000000" pitchFamily="2" charset="0"/>
                <a:cs typeface="NikoshBAN" panose="02000000000000000000" pitchFamily="2" charset="0"/>
              </a:rPr>
              <a:t> ভাইরাসটির আবরণ থেকে গদা-আকৃতির প্রোটিনের কাঁটাগুলির কারণে এটিকে অনেকটা মুকুট বা </a:t>
            </a:r>
            <a:r>
              <a:rPr lang="as-IN" sz="2800" dirty="0">
                <a:latin typeface="NikoshBAN" panose="02000000000000000000" pitchFamily="2" charset="0"/>
                <a:cs typeface="NikoshBAN" panose="02000000000000000000" pitchFamily="2" charset="0"/>
                <a:hlinkClick r:id="rId14" tooltip="সৌর করোনা (পাতার অস্তিত্ব নেই)"/>
              </a:rPr>
              <a:t>সৌর করোনার</a:t>
            </a:r>
            <a:r>
              <a:rPr lang="as-IN" sz="2800" dirty="0">
                <a:latin typeface="NikoshBAN" panose="02000000000000000000" pitchFamily="2" charset="0"/>
                <a:cs typeface="NikoshBAN" panose="02000000000000000000" pitchFamily="2" charset="0"/>
              </a:rPr>
              <a:t> মত দেখায়। ভাইরাসের উপরিভাগ </a:t>
            </a:r>
            <a:r>
              <a:rPr lang="as-IN" sz="2800" dirty="0">
                <a:latin typeface="NikoshBAN" panose="02000000000000000000" pitchFamily="2" charset="0"/>
                <a:cs typeface="NikoshBAN" panose="02000000000000000000" pitchFamily="2" charset="0"/>
                <a:hlinkClick r:id="rId15" tooltip="প্রোটিন"/>
              </a:rPr>
              <a:t>প্রোটিন</a:t>
            </a:r>
            <a:r>
              <a:rPr lang="as-IN" sz="2800" dirty="0">
                <a:latin typeface="NikoshBAN" panose="02000000000000000000" pitchFamily="2" charset="0"/>
                <a:cs typeface="NikoshBAN" panose="02000000000000000000" pitchFamily="2" charset="0"/>
              </a:rPr>
              <a:t> সমৃদ্ধ থাকে যা ভাইরাল স্পাইক পেপলোমার দ্বারা এর </a:t>
            </a:r>
            <a:r>
              <a:rPr lang="as-IN" sz="2800" dirty="0">
                <a:latin typeface="NikoshBAN" panose="02000000000000000000" pitchFamily="2" charset="0"/>
                <a:cs typeface="NikoshBAN" panose="02000000000000000000" pitchFamily="2" charset="0"/>
                <a:hlinkClick r:id="rId16" tooltip="অঙ্গসংস্থান"/>
              </a:rPr>
              <a:t>অঙ্গসংস্থান</a:t>
            </a:r>
            <a:r>
              <a:rPr lang="as-IN" sz="2800" dirty="0">
                <a:latin typeface="NikoshBAN" panose="02000000000000000000" pitchFamily="2" charset="0"/>
                <a:cs typeface="NikoshBAN" panose="02000000000000000000" pitchFamily="2" charset="0"/>
              </a:rPr>
              <a:t> গঠন করে। এ প্রোটিন সংক্রমিত হওয়া টিস্যু বিনষ্ট করে। ভাইরাসটি ডাইমরফিজম রূপ প্রকাশ করে। ধারনা করা হয়, প্রাণীর দেহ থেকে এই ভাইরাস প্রথম মানবদেহে প্রবেশ করে।অনেকে।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77681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855</Words>
  <Application>Microsoft Office PowerPoint</Application>
  <PresentationFormat>Widescreen</PresentationFormat>
  <Paragraphs>65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SIDDIQUEE</dc:creator>
  <cp:lastModifiedBy>SIDDIQUEE</cp:lastModifiedBy>
  <cp:revision>157</cp:revision>
  <dcterms:created xsi:type="dcterms:W3CDTF">2019-01-21T10:03:16Z</dcterms:created>
  <dcterms:modified xsi:type="dcterms:W3CDTF">2020-09-02T02:15:06Z</dcterms:modified>
</cp:coreProperties>
</file>