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6" r:id="rId9"/>
    <p:sldId id="263" r:id="rId10"/>
    <p:sldId id="267" r:id="rId11"/>
    <p:sldId id="264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2" y="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C76FF-2BF9-4312-90AD-40004B07F5F7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8F28B-3DC8-4F6D-B2C6-ED998386E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131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8F28B-3DC8-4F6D-B2C6-ED998386E4A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2868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C1-E67F-47D5-999C-34A0AF439BEE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754-E353-40E4-BB71-89E7E2314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969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C1-E67F-47D5-999C-34A0AF439BEE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754-E353-40E4-BB71-89E7E2314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615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C1-E67F-47D5-999C-34A0AF439BEE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754-E353-40E4-BB71-89E7E2314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242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C1-E67F-47D5-999C-34A0AF439BEE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754-E353-40E4-BB71-89E7E2314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3618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C1-E67F-47D5-999C-34A0AF439BEE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754-E353-40E4-BB71-89E7E2314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392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C1-E67F-47D5-999C-34A0AF439BEE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754-E353-40E4-BB71-89E7E2314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116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C1-E67F-47D5-999C-34A0AF439BEE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754-E353-40E4-BB71-89E7E2314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11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C1-E67F-47D5-999C-34A0AF439BEE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754-E353-40E4-BB71-89E7E2314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697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C1-E67F-47D5-999C-34A0AF439BEE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754-E353-40E4-BB71-89E7E2314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299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C1-E67F-47D5-999C-34A0AF439BEE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754-E353-40E4-BB71-89E7E2314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740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C1-E67F-47D5-999C-34A0AF439BEE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D754-E353-40E4-BB71-89E7E2314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86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3DFC1-E67F-47D5-999C-34A0AF439BEE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0D754-E353-40E4-BB71-89E7E2314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62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jpeg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6756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1232" y="3581400"/>
            <a:ext cx="8429368" cy="182880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bn-BD" sz="19900" dirty="0" smtClean="0">
                <a:solidFill>
                  <a:srgbClr val="002060"/>
                </a:solidFill>
              </a:rPr>
              <a:t>স্বাগতম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39869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96805476"/>
              </p:ext>
            </p:extLst>
          </p:nvPr>
        </p:nvGraphicFramePr>
        <p:xfrm>
          <a:off x="4495800" y="3213100"/>
          <a:ext cx="152400" cy="431800"/>
        </p:xfrm>
        <a:graphic>
          <a:graphicData uri="http://schemas.openxmlformats.org/presentationml/2006/ole">
            <p:oleObj spid="_x0000_s1080" name="Equation" r:id="rId3" imgW="152280" imgH="4316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66459352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81" name="Equation" r:id="rId4" imgW="114120" imgH="215640" progId="Equation.3">
              <p:embed/>
            </p:oleObj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2819400" cy="228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81000"/>
            <a:ext cx="2819400" cy="2209800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76200" y="2590800"/>
            <a:ext cx="3276600" cy="6858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ক্রয়মূল্য </a:t>
            </a:r>
            <a: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৬০০ </a:t>
            </a:r>
            <a:r>
              <a:rPr lang="bn-BD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টাকা </a:t>
            </a:r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>
            <a:off x="1371600" y="1905000"/>
            <a:ext cx="304800" cy="83820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181600" y="2590800"/>
            <a:ext cx="3276600" cy="6858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বিক্রয়মূল্য </a:t>
            </a:r>
            <a: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৫৫২ </a:t>
            </a:r>
            <a:r>
              <a:rPr lang="bn-BD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টাকা </a:t>
            </a:r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>
            <a:off x="6934200" y="1905000"/>
            <a:ext cx="304800" cy="838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85725" y="3699510"/>
            <a:ext cx="3276600" cy="6858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rgbClr val="FFFF00"/>
                </a:solidFill>
              </a:rPr>
              <a:t>ক্ষতি </a:t>
            </a:r>
            <a:r>
              <a:rPr lang="bn-BD" b="1" dirty="0">
                <a:solidFill>
                  <a:srgbClr val="FFFF00"/>
                </a:solidFill>
              </a:rPr>
              <a:t>কত 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95250" y="4572000"/>
            <a:ext cx="3276600" cy="6858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১ টাকায় </a:t>
            </a:r>
            <a: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ক্ষতি </a:t>
            </a:r>
            <a:r>
              <a:rPr lang="bn-BD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কত? 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76200" y="5562600"/>
            <a:ext cx="3276600" cy="685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rgbClr val="002060"/>
                </a:solidFill>
              </a:rPr>
              <a:t>১০০ টাকায় </a:t>
            </a:r>
            <a:r>
              <a:rPr lang="bn-BD" b="1" dirty="0" smtClean="0">
                <a:solidFill>
                  <a:srgbClr val="002060"/>
                </a:solidFill>
              </a:rPr>
              <a:t>ক্ষতি </a:t>
            </a:r>
            <a:r>
              <a:rPr lang="bn-BD" b="1" dirty="0">
                <a:solidFill>
                  <a:srgbClr val="002060"/>
                </a:solidFill>
              </a:rPr>
              <a:t>কত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4114800" y="6019800"/>
            <a:ext cx="3581400" cy="68580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আরও একটি সমস্যা </a:t>
            </a:r>
            <a:r>
              <a:rPr lang="bn-BD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সমধান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63112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repeatCount="indefinite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8600"/>
            <a:ext cx="5181600" cy="101566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দলীয় কাজ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80391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bn-BD" sz="3600" b="1" dirty="0" smtClean="0"/>
              <a:t>এক জন দোকান্দার ৬০০ টাকা দিয়ে একটি জামা ক্রয় করে জামাটি ৬৬০ টাকা দিয়ে বিক্রি করল। শতকরা কত লাভ বা ক্ষতি  হল ?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09875" y="137743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28985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66610"/>
            <a:ext cx="5791200" cy="120032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মূল্যায়ন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19200" y="1466939"/>
            <a:ext cx="6248400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7175" y="1752600"/>
            <a:ext cx="8534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bn-BD" sz="2000" b="1" dirty="0" smtClean="0"/>
              <a:t>শতকরা অর্থ  কি?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bn-BD" sz="2000" b="1" dirty="0" smtClean="0"/>
              <a:t>লাভ = কি?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bn-BD" sz="2000" b="1" dirty="0" smtClean="0"/>
              <a:t>ক্ষতি = কি?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bn-BD" sz="2000" b="1" dirty="0" smtClean="0"/>
              <a:t>একটি জামা ৫৫০ টাকায় ক্রয় করে ৫৮৩ টাকায় বিক্রয় করলে কত টাকা লাভ হবে?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bn-BD" sz="2000" b="1" dirty="0" smtClean="0"/>
              <a:t>১ কেজি আপেল ২৪৫ টাকায় ক্রয় করে প্রতি কেজি ২৩০ টাকায় বিক্রয় করলে কত ক্ষতি হবে?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68484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BD" sz="2000" b="1" dirty="0" smtClean="0"/>
              <a:t>উত্তরঃ-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bn-BD" sz="2000" b="1" dirty="0" smtClean="0"/>
              <a:t>প্রতি শত 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bn-BD" sz="2000" b="1" dirty="0" smtClean="0"/>
              <a:t>বিক্রয়মূল্য – ক্রয়মূল্য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bn-BD" sz="2000" b="1" dirty="0" smtClean="0"/>
              <a:t>ক্রয়মূল্য – বিক্রয়মূল্য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bn-BD" sz="2000" b="1" dirty="0" smtClean="0"/>
              <a:t>৩৩ টাকা লাভ হবে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bn-BD" sz="2000" b="1" dirty="0" smtClean="0"/>
              <a:t>৫ টাকা ক্ষতি হবে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60834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525"/>
            <a:ext cx="5943600" cy="120032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বাড়ীর কাজ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000" b="1" dirty="0" smtClean="0"/>
              <a:t>একজন ব্যক্তি ৭৫০ টাকা মন দরে ধান ক্রয় করে ৮০০ টাকায় বিক্রয় হল।</a:t>
            </a:r>
          </a:p>
          <a:p>
            <a:pPr algn="just"/>
            <a:endParaRPr lang="bn-BD" sz="2000" b="1" dirty="0"/>
          </a:p>
          <a:p>
            <a:pPr algn="just"/>
            <a:r>
              <a:rPr lang="bn-BD" sz="2000" b="1" dirty="0" smtClean="0"/>
              <a:t>ক) এক মন ধানে কত লাভ হবে?</a:t>
            </a:r>
          </a:p>
          <a:p>
            <a:pPr algn="just"/>
            <a:r>
              <a:rPr lang="bn-BD" sz="2000" b="1" dirty="0" smtClean="0"/>
              <a:t>খ) শতকরা কত লাভ হবে?</a:t>
            </a:r>
          </a:p>
          <a:p>
            <a:pPr algn="just"/>
            <a:r>
              <a:rPr lang="bn-BD" sz="2000" b="1" dirty="0" smtClean="0"/>
              <a:t>গ) উক্ত ধান ৭০০ টাকায় বিক্রয় করলে শতকরা কত লাভ বা ক্ষতি হবে?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90333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839200" cy="6705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4724400"/>
            <a:ext cx="7772399" cy="2133600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bn-BD" sz="16600" b="1" dirty="0" smtClean="0">
                <a:ln w="57150"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ধন্যবাদ</a:t>
            </a:r>
            <a:endParaRPr lang="en-US" sz="16600" b="1" dirty="0">
              <a:ln w="57150">
                <a:solidFill>
                  <a:srgbClr val="002060"/>
                </a:solidFill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221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9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0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57400" y="0"/>
            <a:ext cx="4495800" cy="762000"/>
          </a:xfrm>
          <a:prstGeom prst="rect">
            <a:avLst/>
          </a:prstGeom>
          <a:noFill/>
        </p:spPr>
        <p:txBody>
          <a:bodyPr wrap="square" rtlCol="0">
            <a:prstTxWarp prst="textCurveDown">
              <a:avLst/>
            </a:prstTxWarp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পরিচিতি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371600"/>
            <a:ext cx="396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আব্দুর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রাজ্জাক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রুবেল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/>
              <a:t>   </a:t>
            </a:r>
            <a:r>
              <a:rPr lang="en-US" sz="1400" b="1" dirty="0" err="1" smtClean="0">
                <a:solidFill>
                  <a:srgbClr val="00B0F0"/>
                </a:solidFill>
              </a:rPr>
              <a:t>সহকারী</a:t>
            </a:r>
            <a:r>
              <a:rPr lang="en-US" sz="1400" b="1" dirty="0" smtClean="0">
                <a:solidFill>
                  <a:srgbClr val="00B0F0"/>
                </a:solidFill>
              </a:rPr>
              <a:t> </a:t>
            </a:r>
            <a:r>
              <a:rPr lang="en-US" sz="1400" b="1" dirty="0" err="1" smtClean="0">
                <a:solidFill>
                  <a:srgbClr val="00B0F0"/>
                </a:solidFill>
              </a:rPr>
              <a:t>শিক্ষক</a:t>
            </a:r>
            <a:r>
              <a:rPr lang="en-US" sz="1400" b="1" dirty="0" smtClean="0">
                <a:solidFill>
                  <a:srgbClr val="00B0F0"/>
                </a:solidFill>
              </a:rPr>
              <a:t>(</a:t>
            </a:r>
            <a:r>
              <a:rPr lang="en-US" sz="1400" b="1" dirty="0" err="1" smtClean="0">
                <a:solidFill>
                  <a:srgbClr val="00B0F0"/>
                </a:solidFill>
              </a:rPr>
              <a:t>গণিত</a:t>
            </a:r>
            <a:r>
              <a:rPr lang="en-US" sz="1400" b="1" dirty="0" smtClean="0">
                <a:solidFill>
                  <a:srgbClr val="00B0F0"/>
                </a:solidFill>
              </a:rPr>
              <a:t>)</a:t>
            </a:r>
          </a:p>
          <a:p>
            <a:r>
              <a:rPr lang="en-US" sz="1400" b="1" dirty="0" err="1" smtClean="0">
                <a:solidFill>
                  <a:srgbClr val="FF0000"/>
                </a:solidFill>
              </a:rPr>
              <a:t>আলহাজ্ব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সমসের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উদ্দিন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উচচ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1400" b="1" dirty="0" err="1" smtClean="0">
                <a:solidFill>
                  <a:srgbClr val="FF0000"/>
                </a:solidFill>
              </a:rPr>
              <a:t>হাতীবান্ধা,লালমনিরহাট</a:t>
            </a:r>
            <a:r>
              <a:rPr lang="en-US" sz="1400" b="1" dirty="0" smtClean="0">
                <a:solidFill>
                  <a:srgbClr val="FF0000"/>
                </a:solidFill>
              </a:rPr>
              <a:t> ।</a:t>
            </a:r>
          </a:p>
          <a:p>
            <a:r>
              <a:rPr lang="en-US" sz="1400" b="1" dirty="0" smtClean="0"/>
              <a:t>ফোনঃ01714861832</a:t>
            </a:r>
          </a:p>
          <a:p>
            <a:r>
              <a:rPr lang="en-US" sz="1600" b="1" dirty="0" smtClean="0"/>
              <a:t>Email:razzaque832@gmail.com</a:t>
            </a:r>
            <a:endParaRPr lang="bn-BD" sz="1600" b="1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13716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বিষয়ঃ গণিত </a:t>
            </a:r>
          </a:p>
          <a:p>
            <a:r>
              <a:rPr lang="bn-B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শ্রেণীঃ অষ্টম </a:t>
            </a:r>
          </a:p>
          <a:p>
            <a:r>
              <a:rPr lang="bn-B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অধ্যায়ঃ ২য়,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আলোচ্য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বিষয়ঃ</a:t>
            </a:r>
            <a:r>
              <a:rPr lang="bn-B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লাভ-ক্ষতি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1295400"/>
            <a:ext cx="82296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2533650" y="2800350"/>
            <a:ext cx="3657600" cy="381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145067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0"/>
            <a:ext cx="5791200" cy="114300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bn-BD" sz="9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শিখনফল</a:t>
            </a:r>
            <a:endParaRPr lang="en-US" sz="9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1" y="1219201"/>
            <a:ext cx="876299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এই পাঠ শেষে-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লাভ বা ক্ষতি কাকে বলে তা বলতে পারবে।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লাভ ক্ষতির সূত্র বলতে  পারবে।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লাভ- ক্ষতির গাণিতিক সমাধান করতে পারবে।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লাভ- ক্ষতির শতকরা হার নির্ণয় করতে পারবে।</a:t>
            </a:r>
          </a:p>
        </p:txBody>
      </p:sp>
    </p:spTree>
    <p:extLst>
      <p:ext uri="{BB962C8B-B14F-4D97-AF65-F5344CB8AC3E}">
        <p14:creationId xmlns="" xmlns:p14="http://schemas.microsoft.com/office/powerpoint/2010/main" val="41874906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212469"/>
            <a:ext cx="4088429" cy="31685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9700" y="1395339"/>
            <a:ext cx="1943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C000"/>
                </a:solidFill>
              </a:rPr>
              <a:t>বেদেনা</a:t>
            </a:r>
            <a:endParaRPr lang="en-US" sz="3200" b="1" dirty="0">
              <a:solidFill>
                <a:srgbClr val="FFC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6" y="212469"/>
            <a:ext cx="4129546" cy="32003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05600" y="1395339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rgbClr val="FFC000"/>
                </a:solidFill>
              </a:rPr>
              <a:t>বেদেনা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397480"/>
            <a:ext cx="3162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b="1" dirty="0" smtClean="0"/>
              <a:t>ক্রয় মুল্য ২৫০টাকা প্রতি কেজি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95850" y="3479660"/>
            <a:ext cx="2971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400" b="1" dirty="0" smtClean="0"/>
              <a:t>বিক্রয় মুল্য ২৬০ টাকা প্রতি কেজি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37439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চিত্র -১ 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19225" y="6356866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b="1" dirty="0" smtClean="0"/>
              <a:t>উপরের চিত্রটি লক্ষ্য কর 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42672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/>
              <a:t>এখানে ১০ টাকা লাভ হল</a:t>
            </a:r>
          </a:p>
          <a:p>
            <a:r>
              <a:rPr lang="bn-BD" b="1" dirty="0" smtClean="0"/>
              <a:t>লাভ = বিক্রয়মূল্য – ক্রয়মূল্য</a:t>
            </a:r>
          </a:p>
          <a:p>
            <a:r>
              <a:rPr lang="bn-BD" b="1" dirty="0" smtClean="0"/>
              <a:t>      = (২৬০ – ২৫০) টাকা  </a:t>
            </a:r>
          </a:p>
          <a:p>
            <a:r>
              <a:rPr lang="bn-BD" b="1" dirty="0" smtClean="0"/>
              <a:t>      = ১০ টাকা 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2438993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"/>
            <a:ext cx="3124200" cy="30826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1" y="76201"/>
            <a:ext cx="3124200" cy="28601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200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/>
              <a:t>ক্রয় মুল্য ৫০টাকা প্রতি ডজন</a:t>
            </a:r>
            <a:endParaRPr lang="en-US" b="1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1" y="3048000"/>
            <a:ext cx="3778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/>
              <a:t>বিক্রয় মুল্য ৪৫ টাকা প্রতি ডজন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1312307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/>
              <a:t>চিত্র -২  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46560" y="287869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>
                <a:solidFill>
                  <a:srgbClr val="FFFF00"/>
                </a:solidFill>
              </a:rPr>
              <a:t>কলা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2438400"/>
            <a:ext cx="2232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>
                <a:solidFill>
                  <a:srgbClr val="FFFF00"/>
                </a:solidFill>
              </a:rPr>
              <a:t>কলা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3810000"/>
            <a:ext cx="5768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b="1" dirty="0"/>
              <a:t>এখানে ৫</a:t>
            </a:r>
            <a:r>
              <a:rPr lang="bn-BD" sz="1600" b="1" dirty="0" smtClean="0"/>
              <a:t> </a:t>
            </a:r>
            <a:r>
              <a:rPr lang="bn-BD" sz="1600" b="1" dirty="0"/>
              <a:t>টাকা </a:t>
            </a:r>
            <a:r>
              <a:rPr lang="bn-BD" sz="1600" b="1" dirty="0" smtClean="0"/>
              <a:t>ক্ষতি </a:t>
            </a:r>
            <a:r>
              <a:rPr lang="bn-BD" sz="1600" b="1" dirty="0"/>
              <a:t>হল</a:t>
            </a:r>
          </a:p>
          <a:p>
            <a:r>
              <a:rPr lang="bn-BD" sz="1600" b="1" dirty="0"/>
              <a:t>লাভ = </a:t>
            </a:r>
            <a:r>
              <a:rPr lang="bn-BD" sz="1600" b="1" dirty="0" smtClean="0"/>
              <a:t>ক্রয়মূল্য –বিক্রয়মূল্য</a:t>
            </a:r>
            <a:endParaRPr lang="bn-BD" sz="1600" b="1" dirty="0"/>
          </a:p>
          <a:p>
            <a:r>
              <a:rPr lang="bn-BD" sz="1600" b="1" dirty="0"/>
              <a:t>      = </a:t>
            </a:r>
            <a:r>
              <a:rPr lang="bn-BD" sz="1600" b="1" dirty="0" smtClean="0"/>
              <a:t>(৫০ </a:t>
            </a:r>
            <a:r>
              <a:rPr lang="bn-BD" sz="1600" b="1" dirty="0"/>
              <a:t>– </a:t>
            </a:r>
            <a:r>
              <a:rPr lang="bn-BD" sz="1600" b="1" dirty="0" smtClean="0"/>
              <a:t>৪৫) </a:t>
            </a:r>
            <a:r>
              <a:rPr lang="bn-BD" sz="1600" b="1" dirty="0"/>
              <a:t>টাকা  </a:t>
            </a:r>
          </a:p>
          <a:p>
            <a:r>
              <a:rPr lang="bn-BD" sz="1600" b="1" dirty="0"/>
              <a:t>      = ৫</a:t>
            </a:r>
            <a:r>
              <a:rPr lang="bn-BD" sz="1600" b="1" dirty="0" smtClean="0"/>
              <a:t> </a:t>
            </a:r>
            <a:r>
              <a:rPr lang="bn-BD" sz="1600" b="1" dirty="0"/>
              <a:t>টাকা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0" y="4648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b="1" dirty="0"/>
              <a:t>উপরের চিত্রটি লক্ষ্য কর 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6033225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04950"/>
            <a:ext cx="7515225" cy="2819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48479"/>
              </a:avLst>
            </a:prstTxWarp>
            <a:spAutoFit/>
          </a:bodyPr>
          <a:lstStyle/>
          <a:p>
            <a:pPr algn="ctr"/>
            <a:r>
              <a:rPr lang="bn-BD" sz="8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লাভ-ক্ষতি</a:t>
            </a:r>
            <a:endParaRPr lang="en-US" sz="8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00163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915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ক্রয়মূল্যের চেয়ে বিক্রয়মূল্য বেশি হলে লাভ বা মুনাফা হয়।</a:t>
            </a:r>
          </a:p>
          <a:p>
            <a:endParaRPr lang="bn-BD" sz="2000" b="1" dirty="0"/>
          </a:p>
          <a:p>
            <a:endParaRPr lang="bn-BD" sz="2000" b="1" dirty="0" smtClean="0"/>
          </a:p>
          <a:p>
            <a:r>
              <a:rPr lang="bn-BD" sz="2000" b="1" dirty="0"/>
              <a:t>ক্রয়মূল্যের চেয়ে বিক্রয়মূল্য </a:t>
            </a:r>
            <a:r>
              <a:rPr lang="bn-BD" sz="2000" b="1" dirty="0" smtClean="0"/>
              <a:t>কম হলে লোকসান বা ক্ষতি </a:t>
            </a:r>
            <a:r>
              <a:rPr lang="bn-BD" sz="2000" b="1" dirty="0"/>
              <a:t>হয়।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676400"/>
            <a:ext cx="6934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লাভ = বিক্রয়মূল্য – ক্রয়মূল্য</a:t>
            </a:r>
          </a:p>
          <a:p>
            <a:endParaRPr lang="bn-BD" sz="3600" b="1" dirty="0" smtClean="0"/>
          </a:p>
          <a:p>
            <a:r>
              <a:rPr lang="bn-BD" b="1" dirty="0" smtClean="0"/>
              <a:t>ক্ষতি = ক্রয়মূল্য - বিক্রয়মূল্য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6502455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23850" y="4876800"/>
                <a:ext cx="8229600" cy="1965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bn-BD" sz="2800" b="1" dirty="0" smtClean="0"/>
                  <a:t>শতকরা</a:t>
                </a:r>
                <a:r>
                  <a:rPr lang="en-US" sz="2800" b="1" dirty="0" smtClean="0"/>
                  <a:t/>
                </a:r>
                <a:r>
                  <a:rPr lang="bn-BD" sz="2800" b="1" dirty="0" smtClean="0"/>
                  <a:t>মুনাফা অর্থ প্রতি শত বা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n-BD" sz="2800" b="1" i="1" smtClean="0">
                            <a:latin typeface="Cambria Math"/>
                          </a:rPr>
                          <m:t>১</m:t>
                        </m:r>
                      </m:num>
                      <m:den>
                        <m:r>
                          <a:rPr lang="bn-BD" sz="2800" b="1" i="1" smtClean="0">
                            <a:latin typeface="Cambria Math"/>
                          </a:rPr>
                          <m:t>১০০</m:t>
                        </m:r>
                      </m:den>
                    </m:f>
                  </m:oMath>
                </a14:m>
                <a:r>
                  <a:rPr lang="bn-BD" sz="2800" b="1" dirty="0" smtClean="0"/>
                  <a:t> অংশ। শতকরা কে </a:t>
                </a:r>
                <a14:m>
                  <m:oMath xmlns:m="http://schemas.openxmlformats.org/officeDocument/2006/math">
                    <m:r>
                      <a:rPr lang="bn-BD" sz="2800" b="1" i="1" smtClean="0">
                        <a:latin typeface="Cambria Math"/>
                      </a:rPr>
                      <m:t>%</m:t>
                    </m:r>
                  </m:oMath>
                </a14:m>
                <a:r>
                  <a:rPr lang="bn-BD" sz="2800" b="1" dirty="0" smtClean="0"/>
                  <a:t> চিহ্ন দ্বারা প্রকাশ করা হয়।</a:t>
                </a:r>
              </a:p>
              <a:p>
                <a:pPr algn="just"/>
                <a:r>
                  <a:rPr lang="bn-BD" sz="2800" b="1" dirty="0" smtClean="0"/>
                  <a:t>১০০ টাকায় ১০ টাকা মুনাফা অর্থ ১০</a:t>
                </a:r>
                <a:r>
                  <a:rPr lang="en-US" sz="2800" b="1" dirty="0" smtClean="0"/>
                  <a:t>%</a:t>
                </a:r>
                <a:r>
                  <a:rPr lang="bn-BD" sz="2800" b="1" dirty="0" smtClean="0"/>
                  <a:t> ।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4876800"/>
                <a:ext cx="8229600" cy="1965731"/>
              </a:xfrm>
              <a:prstGeom prst="rect">
                <a:avLst/>
              </a:prstGeom>
              <a:blipFill rotWithShape="1">
                <a:blip r:embed="rId2"/>
                <a:stretch>
                  <a:fillRect l="-1481" r="-3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1"/>
            <a:ext cx="9086850" cy="37169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0050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0"/>
            <a:ext cx="3810000" cy="222157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75" y="152400"/>
            <a:ext cx="3724466" cy="21717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Up Arrow 6"/>
          <p:cNvSpPr/>
          <p:nvPr/>
        </p:nvSpPr>
        <p:spPr>
          <a:xfrm>
            <a:off x="2133600" y="1314449"/>
            <a:ext cx="381000" cy="1381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7010400" y="1371600"/>
            <a:ext cx="4572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81000" y="3276600"/>
            <a:ext cx="3429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FFFF00"/>
                </a:solidFill>
              </a:rPr>
              <a:t>লাভ কত ?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47650" y="4191000"/>
            <a:ext cx="3505200" cy="6858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১ টাকায় লাভ কত? 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81000" y="5105400"/>
            <a:ext cx="3276600" cy="6858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rgbClr val="002060"/>
                </a:solidFill>
              </a:rPr>
              <a:t>১০০ টাকায় লাভ কত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14600" y="6019800"/>
            <a:ext cx="3733800" cy="685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সমস্যা সমধান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333375" y="2619375"/>
            <a:ext cx="3248025" cy="45720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১ হালির ক্রয়মূল্য ২৫ টাকা 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5095875" y="2695575"/>
            <a:ext cx="3352800" cy="3810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২ হালির বিক্রয়মূল্য ৫৬ টাকা 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15852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repeatCount="indefinite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363</Words>
  <Application>Microsoft Office PowerPoint</Application>
  <PresentationFormat>On-screen Show (4:3)</PresentationFormat>
  <Paragraphs>81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Tanvir Rahman</dc:creator>
  <cp:lastModifiedBy>HP</cp:lastModifiedBy>
  <cp:revision>81</cp:revision>
  <dcterms:created xsi:type="dcterms:W3CDTF">2015-01-06T15:54:43Z</dcterms:created>
  <dcterms:modified xsi:type="dcterms:W3CDTF">2020-09-20T06:03:15Z</dcterms:modified>
</cp:coreProperties>
</file>