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9" r:id="rId2"/>
    <p:sldId id="258" r:id="rId3"/>
    <p:sldId id="257" r:id="rId4"/>
    <p:sldId id="259" r:id="rId5"/>
    <p:sldId id="260" r:id="rId6"/>
    <p:sldId id="261" r:id="rId7"/>
    <p:sldId id="268" r:id="rId8"/>
    <p:sldId id="263" r:id="rId9"/>
    <p:sldId id="264" r:id="rId10"/>
    <p:sldId id="282" r:id="rId11"/>
    <p:sldId id="283" r:id="rId12"/>
    <p:sldId id="284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574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3A1C6-6FA0-4574-8346-94860357FED0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B6931-82EA-4853-A4B2-63FE7E55E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18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08D97-B926-450E-B12E-BD402BB751E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BD12A-5E12-4BFC-9A38-DDADFE75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5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Hasan-mfhasan219@gmail.com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BD12A-5E12-4BFC-9A38-DDADFE75C2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41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Hasan-mfhasan219@gmail.com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BD12A-5E12-4BFC-9A38-DDADFE75C2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51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Hasan-mfhasan219@gmail.com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BD12A-5E12-4BFC-9A38-DDADFE75C2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75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Hasan-mfhasan219@gmail.com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BD12A-5E12-4BFC-9A38-DDADFE75C2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7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Hasan-mfhasan219@gmail.com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BD12A-5E12-4BFC-9A38-DDADFE75C2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09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Hasan-mfhasan219@gmail.com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BD12A-5E12-4BFC-9A38-DDADFE75C2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7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Hasan-mfhasan219@gmail.com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BD12A-5E12-4BFC-9A38-DDADFE75C2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44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Hasan-mfhasan219@gmail.com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BD12A-5E12-4BFC-9A38-DDADFE75C2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91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Hasan-mfhasan219@gmail.com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BD12A-5E12-4BFC-9A38-DDADFE75C2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47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Hasan-mfhasan219@gmail.com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BD12A-5E12-4BFC-9A38-DDADFE75C2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78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Hasan-mfhasan219@gmail.com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BD12A-5E12-4BFC-9A38-DDADFE75C2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8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শিক্ষক শিক্ষার্থীদের শুভেচ্ছা জানাবেন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আপনাদের নিজস্ব কলাকৌশল প্রয়োগ করে সুন্দর ভাবে ক্লাসটি উপস্থাপন করতে পারেন</a:t>
            </a:r>
            <a:endParaRPr lang="en-US" dirty="0" smtClean="0"/>
          </a:p>
          <a:p>
            <a:pPr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BD12A-5E12-4BFC-9A38-DDADFE75C2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43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Hasan-mfhasan219@gmail.com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BD12A-5E12-4BFC-9A38-DDADFE75C2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5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Hasan-mfhasan219@gmail.com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BD12A-5E12-4BFC-9A38-DDADFE75C2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41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Hasan-mfhasan219@gmail.com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BD12A-5E12-4BFC-9A38-DDADFE75C2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70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Hasan-mfhasan219@gmail.com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BD12A-5E12-4BFC-9A38-DDADFE75C2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94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শ্রদ্ধেয়</a:t>
            </a:r>
            <a:r>
              <a:rPr lang="bn-BD" baseline="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শিক্ষকবৃন্দ, স্লাইডে উল্লেখিত </a:t>
            </a:r>
            <a:r>
              <a:rPr lang="bn-IN" baseline="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bn-BD" baseline="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দেখিয়ে  ছবিগুলো সম্পর্কে পর্যবেক্ষণ বা চিন্তা করার কথা বলা যেতে পারে  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BD12A-5E12-4BFC-9A38-DDADFE75C2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72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2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bn-BD" sz="2400" baseline="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ঘোষনা 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BD12A-5E12-4BFC-9A38-DDADFE75C2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20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Hasan-mfhasan219@gmail.com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BD12A-5E12-4BFC-9A38-DDADFE75C2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09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এই স্লাইডে ক্লিক</a:t>
            </a:r>
            <a:r>
              <a:rPr lang="bn-BD" baseline="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করলে এক একটি করে উত্তর আসবে।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BD12A-5E12-4BFC-9A38-DDADFE75C2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59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এককভাবে   প্রশ্ন করে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</a:t>
            </a: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BD12A-5E12-4BFC-9A38-DDADFE75C2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82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Hasan-mfhasan219@gmail.com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BD12A-5E12-4BFC-9A38-DDADFE75C2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0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E2A-4AED-4680-89DF-4910226B818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4DD-5341-4065-82B4-C8452456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6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E2A-4AED-4680-89DF-4910226B818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4DD-5341-4065-82B4-C8452456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0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E2A-4AED-4680-89DF-4910226B818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4DD-5341-4065-82B4-C8452456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7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E2A-4AED-4680-89DF-4910226B818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4DD-5341-4065-82B4-C8452456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6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E2A-4AED-4680-89DF-4910226B818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4DD-5341-4065-82B4-C8452456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8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E2A-4AED-4680-89DF-4910226B818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4DD-5341-4065-82B4-C8452456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8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E2A-4AED-4680-89DF-4910226B818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4DD-5341-4065-82B4-C8452456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0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E2A-4AED-4680-89DF-4910226B818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4DD-5341-4065-82B4-C8452456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E2A-4AED-4680-89DF-4910226B818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4DD-5341-4065-82B4-C8452456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1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E2A-4AED-4680-89DF-4910226B818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4DD-5341-4065-82B4-C8452456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8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DE2A-4AED-4680-89DF-4910226B818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14DD-5341-4065-82B4-C8452456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1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20000" r="-3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5DE2A-4AED-4680-89DF-4910226B818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E14DD-5341-4065-82B4-C8452456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8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42535"/>
            <a:ext cx="9144000" cy="1350498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bn-BD" sz="4800" dirty="0">
                <a:latin typeface="Kalpurush" panose="02000600000000000000" pitchFamily="2" charset="0"/>
                <a:cs typeface="Kalpurush" panose="02000600000000000000" pitchFamily="2" charset="0"/>
              </a:rPr>
              <a:t>এই স্লাইডটি সম্মানিত শিক্ষকবৃন্দের জন্য তাই 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Slide </a:t>
            </a:r>
            <a:r>
              <a:rPr lang="bn-BD" sz="4800" dirty="0"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 Hide </a:t>
            </a:r>
            <a:r>
              <a:rPr lang="bn-BD" sz="4800" dirty="0">
                <a:latin typeface="Kalpurush" panose="02000600000000000000" pitchFamily="2" charset="0"/>
                <a:cs typeface="Kalpurush" panose="02000600000000000000" pitchFamily="2" charset="0"/>
              </a:rPr>
              <a:t>করে রাখা হয়েছে। 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algn="just"/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পাঠ উপস্থাপনের ক্ষেত্রে নিজস্ব কৌশল প্রয়োগ করতে পারেন। প্রেজেন্টেশনটি </a:t>
            </a:r>
            <a:r>
              <a:rPr lang="en-AU" dirty="0">
                <a:latin typeface="Kalpurush" panose="02000600000000000000" pitchFamily="2" charset="0"/>
                <a:cs typeface="Kalpurush" panose="02000600000000000000" pitchFamily="2" charset="0"/>
              </a:rPr>
              <a:t>F5 Key 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চেপে শুরু করতে পারেন। তাহলে </a:t>
            </a:r>
            <a:r>
              <a:rPr lang="en-AU" dirty="0">
                <a:latin typeface="Kalpurush" panose="02000600000000000000" pitchFamily="2" charset="0"/>
                <a:cs typeface="Kalpurush" panose="02000600000000000000" pitchFamily="2" charset="0"/>
              </a:rPr>
              <a:t>Hide Slide Show </a:t>
            </a:r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করবে না।</a:t>
            </a:r>
            <a:endParaRPr lang="en-AU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1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49250" y="1210614"/>
            <a:ext cx="9517487" cy="4790941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07994" y="1210614"/>
            <a:ext cx="2021248" cy="7125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430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228691"/>
              </p:ext>
            </p:extLst>
          </p:nvPr>
        </p:nvGraphicFramePr>
        <p:xfrm>
          <a:off x="831273" y="316861"/>
          <a:ext cx="10571017" cy="597452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11220">
                  <a:extLst>
                    <a:ext uri="{9D8B030D-6E8A-4147-A177-3AD203B41FA5}">
                      <a16:colId xmlns:a16="http://schemas.microsoft.com/office/drawing/2014/main" val="3646899733"/>
                    </a:ext>
                  </a:extLst>
                </a:gridCol>
                <a:gridCol w="3724504">
                  <a:extLst>
                    <a:ext uri="{9D8B030D-6E8A-4147-A177-3AD203B41FA5}">
                      <a16:colId xmlns:a16="http://schemas.microsoft.com/office/drawing/2014/main" val="3230260765"/>
                    </a:ext>
                  </a:extLst>
                </a:gridCol>
                <a:gridCol w="4135293">
                  <a:extLst>
                    <a:ext uri="{9D8B030D-6E8A-4147-A177-3AD203B41FA5}">
                      <a16:colId xmlns:a16="http://schemas.microsoft.com/office/drawing/2014/main" val="526210349"/>
                    </a:ext>
                  </a:extLst>
                </a:gridCol>
              </a:tblGrid>
              <a:tr h="18617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7904" marR="87904" marT="43952" marB="43952"/>
                </a:tc>
                <a:tc>
                  <a:txBody>
                    <a:bodyPr/>
                    <a:lstStyle/>
                    <a:p>
                      <a:endParaRPr lang="en-US" sz="1700" dirty="0" smtClean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endParaRPr lang="en-US" sz="1700" dirty="0" smtClean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87904" marR="87904" marT="43952" marB="43952"/>
                </a:tc>
                <a:extLst>
                  <a:ext uri="{0D108BD9-81ED-4DB2-BD59-A6C34878D82A}">
                    <a16:rowId xmlns:a16="http://schemas.microsoft.com/office/drawing/2014/main" val="2077121277"/>
                  </a:ext>
                </a:extLst>
              </a:tr>
              <a:tr h="2122736">
                <a:tc>
                  <a:txBody>
                    <a:bodyPr/>
                    <a:lstStyle/>
                    <a:p>
                      <a:endParaRPr lang="en-US" sz="17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sz="17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7904" marR="87904" marT="43952" marB="43952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7904" marR="87904" marT="43952" marB="439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 smtClean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endParaRPr lang="en-US" sz="1700" dirty="0"/>
                    </a:p>
                  </a:txBody>
                  <a:tcPr marL="87904" marR="87904" marT="43952" marB="43952"/>
                </a:tc>
                <a:extLst>
                  <a:ext uri="{0D108BD9-81ED-4DB2-BD59-A6C34878D82A}">
                    <a16:rowId xmlns:a16="http://schemas.microsoft.com/office/drawing/2014/main" val="2949484663"/>
                  </a:ext>
                </a:extLst>
              </a:tr>
              <a:tr h="199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 smtClean="0"/>
                    </a:p>
                    <a:p>
                      <a:endParaRPr lang="en-US" sz="1700" dirty="0"/>
                    </a:p>
                  </a:txBody>
                  <a:tcPr marL="87904" marR="87904" marT="43952" marB="43952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7904" marR="87904" marT="43952" marB="43952"/>
                </a:tc>
                <a:tc>
                  <a:txBody>
                    <a:bodyPr/>
                    <a:lstStyle/>
                    <a:p>
                      <a:endParaRPr lang="en-US" sz="1700" dirty="0" smtClean="0"/>
                    </a:p>
                    <a:p>
                      <a:pPr algn="ctr"/>
                      <a:endParaRPr lang="en-US" sz="1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7904" marR="87904" marT="43952" marB="43952"/>
                </a:tc>
                <a:extLst>
                  <a:ext uri="{0D108BD9-81ED-4DB2-BD59-A6C34878D82A}">
                    <a16:rowId xmlns:a16="http://schemas.microsoft.com/office/drawing/2014/main" val="3365082149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614474" y="316861"/>
            <a:ext cx="3645307" cy="1876328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614473" y="2248607"/>
            <a:ext cx="3645308" cy="2008767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614472" y="4396010"/>
            <a:ext cx="3645309" cy="1832016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85456" y="637310"/>
            <a:ext cx="364840" cy="45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51748" y="831090"/>
            <a:ext cx="31585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Kalpurush" panose="02000600000000000000" pitchFamily="2" charset="0"/>
                <a:cs typeface="Kalpurush" panose="02000600000000000000" pitchFamily="2" charset="0"/>
              </a:rPr>
              <a:t>মৌমাছি</a:t>
            </a:r>
            <a:r>
              <a:rPr lang="bn-BD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85456" y="825351"/>
            <a:ext cx="119455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ভোমর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01110" y="2877710"/>
            <a:ext cx="151035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শালিধান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57233" y="2896542"/>
            <a:ext cx="31261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একপ্রকার </a:t>
            </a:r>
            <a:r>
              <a:rPr lang="bn-BD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আমন</a:t>
            </a:r>
            <a:endParaRPr lang="en-US" sz="40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ধান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201110" y="5004205"/>
            <a:ext cx="1846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কবরী কলা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57233" y="4556168"/>
            <a:ext cx="3440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স্বাদের জন্য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একপ্রকার কলা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6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895196"/>
              </p:ext>
            </p:extLst>
          </p:nvPr>
        </p:nvGraphicFramePr>
        <p:xfrm>
          <a:off x="810491" y="384752"/>
          <a:ext cx="10571017" cy="597452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11220">
                  <a:extLst>
                    <a:ext uri="{9D8B030D-6E8A-4147-A177-3AD203B41FA5}">
                      <a16:colId xmlns:a16="http://schemas.microsoft.com/office/drawing/2014/main" val="1260917778"/>
                    </a:ext>
                  </a:extLst>
                </a:gridCol>
                <a:gridCol w="3627234">
                  <a:extLst>
                    <a:ext uri="{9D8B030D-6E8A-4147-A177-3AD203B41FA5}">
                      <a16:colId xmlns:a16="http://schemas.microsoft.com/office/drawing/2014/main" val="800382556"/>
                    </a:ext>
                  </a:extLst>
                </a:gridCol>
                <a:gridCol w="4232563">
                  <a:extLst>
                    <a:ext uri="{9D8B030D-6E8A-4147-A177-3AD203B41FA5}">
                      <a16:colId xmlns:a16="http://schemas.microsoft.com/office/drawing/2014/main" val="1442081444"/>
                    </a:ext>
                  </a:extLst>
                </a:gridCol>
              </a:tblGrid>
              <a:tr h="18617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7904" marR="87904" marT="43952" marB="43952"/>
                </a:tc>
                <a:tc>
                  <a:txBody>
                    <a:bodyPr/>
                    <a:lstStyle/>
                    <a:p>
                      <a:endParaRPr lang="en-US" sz="1700" dirty="0" smtClean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endParaRPr lang="en-US" sz="1700" dirty="0" smtClean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87904" marR="87904" marT="43952" marB="43952"/>
                </a:tc>
                <a:extLst>
                  <a:ext uri="{0D108BD9-81ED-4DB2-BD59-A6C34878D82A}">
                    <a16:rowId xmlns:a16="http://schemas.microsoft.com/office/drawing/2014/main" val="1469441204"/>
                  </a:ext>
                </a:extLst>
              </a:tr>
              <a:tr h="2122736">
                <a:tc>
                  <a:txBody>
                    <a:bodyPr/>
                    <a:lstStyle/>
                    <a:p>
                      <a:endParaRPr lang="en-US" sz="17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sz="17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7904" marR="87904" marT="43952" marB="43952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7904" marR="87904" marT="43952" marB="439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 smtClean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endParaRPr lang="en-US" sz="1700" dirty="0"/>
                    </a:p>
                  </a:txBody>
                  <a:tcPr marL="87904" marR="87904" marT="43952" marB="43952"/>
                </a:tc>
                <a:extLst>
                  <a:ext uri="{0D108BD9-81ED-4DB2-BD59-A6C34878D82A}">
                    <a16:rowId xmlns:a16="http://schemas.microsoft.com/office/drawing/2014/main" val="837714357"/>
                  </a:ext>
                </a:extLst>
              </a:tr>
              <a:tr h="199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 smtClean="0"/>
                    </a:p>
                    <a:p>
                      <a:endParaRPr lang="en-US" sz="1700" dirty="0"/>
                    </a:p>
                  </a:txBody>
                  <a:tcPr marL="87904" marR="87904" marT="43952" marB="43952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7904" marR="87904" marT="43952" marB="43952"/>
                </a:tc>
                <a:tc>
                  <a:txBody>
                    <a:bodyPr/>
                    <a:lstStyle/>
                    <a:p>
                      <a:endParaRPr lang="en-US" sz="1700" dirty="0" smtClean="0"/>
                    </a:p>
                    <a:p>
                      <a:pPr algn="ctr"/>
                      <a:endParaRPr lang="en-US" sz="1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7904" marR="87904" marT="43952" marB="43952"/>
                </a:tc>
                <a:extLst>
                  <a:ext uri="{0D108BD9-81ED-4DB2-BD59-A6C34878D82A}">
                    <a16:rowId xmlns:a16="http://schemas.microsoft.com/office/drawing/2014/main" val="167284244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0491" y="936060"/>
            <a:ext cx="264207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গামছা –বাঁধা দই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71738" y="406693"/>
            <a:ext cx="3535643" cy="1782325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1854" y="3095151"/>
            <a:ext cx="258596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শুয়ো আঁচল পাতি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83273" y="2241261"/>
            <a:ext cx="3524108" cy="2043662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73098" y="2981797"/>
            <a:ext cx="362631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আঁচল পেতে শুয়ে থেকো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491" y="4998936"/>
            <a:ext cx="251222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দোহনের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65721" y="4378731"/>
            <a:ext cx="3541659" cy="1980545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74326" y="4998935"/>
            <a:ext cx="382508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গাভীর দুধ দোহনের শব্দ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6764" y="384752"/>
            <a:ext cx="3899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অধিক ঘনত্বের ফলে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গামছায় রাখলেও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রস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গড়িয়ে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পরে না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8" grpId="0" animBg="1"/>
      <p:bldP spid="9" grpId="0"/>
      <p:bldP spid="10" grpId="0"/>
      <p:bldP spid="11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774" y="4172755"/>
            <a:ext cx="11050176" cy="195758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ভোমর, 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বসতে দেব পিঁড়ে 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জলপান যে করতে দিব 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শালিধানের চিঁড়ে।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1488" y="254002"/>
            <a:ext cx="2912013" cy="88548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bn-BD" dirty="0" smtClean="0"/>
              <a:t>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 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-জসীম উদ্দিন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775" y="2152357"/>
            <a:ext cx="3882683" cy="18850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6774" y="182881"/>
            <a:ext cx="3882684" cy="1885071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34181" y="182881"/>
            <a:ext cx="3720905" cy="1885071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06046" y="2152356"/>
            <a:ext cx="3720904" cy="188507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78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7243" y="4003964"/>
            <a:ext cx="7588757" cy="244690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শালি ধানের চিঁড়ে দেব ,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বিন্নি ধানের খই ,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গাছের কবরী কলা ,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গামছা - বাঁধা দই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99049" y="393895"/>
            <a:ext cx="3579056" cy="3474720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197447" y="393895"/>
            <a:ext cx="3773659" cy="347472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004516" y="393895"/>
            <a:ext cx="3882684" cy="347472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85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9178" y="4059595"/>
            <a:ext cx="9069008" cy="196947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 কাঁঠালের বনের ধারে 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শুয়ো আঁচল পাতি ,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 শাখায় দুলিয়ে বাতাস 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করব সারা রাতি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9177" y="499107"/>
            <a:ext cx="2996418" cy="319336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36628" y="499107"/>
            <a:ext cx="2829951" cy="319336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77612" y="499107"/>
            <a:ext cx="2820573" cy="319336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24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0755" y="4267201"/>
            <a:ext cx="8340436" cy="21541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 মুখে তোর চাঁদের চুমো 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মাখিয়ে দেব সুখে,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ফুলের মালা গাঁথি ,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জড়িয়ে দেব বুকে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625" y="534573"/>
            <a:ext cx="2909667" cy="354505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47293" y="534573"/>
            <a:ext cx="2773680" cy="354505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20974" y="534573"/>
            <a:ext cx="3019864" cy="3545058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0837" y="534573"/>
            <a:ext cx="2867465" cy="354505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45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0099" y="534573"/>
            <a:ext cx="2909667" cy="354505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11282" y="534573"/>
            <a:ext cx="2909667" cy="354505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85344" y="534573"/>
            <a:ext cx="2909667" cy="354505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50099" y="4211782"/>
            <a:ext cx="8844913" cy="219860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গাই দোহনের শব্দ শুনি 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জেগো সকাল বেলা 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সারাটা দিন তোমায় লয়ে ,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করব আমি খেলা।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36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2115" y="399344"/>
            <a:ext cx="2909667" cy="354505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21782" y="399344"/>
            <a:ext cx="2909667" cy="354505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27000">
                  <a:schemeClr val="accent1">
                    <a:alpha val="78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31449" y="399344"/>
            <a:ext cx="2909667" cy="354505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12115" y="4045527"/>
            <a:ext cx="8729001" cy="235722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বাড়ির ডালিম গাছে 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ডালিম ফুলের হাসি ,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কাজলা দিঘির কাজল জলে 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হাঁসগুলি যায় ভাসি</a:t>
            </a:r>
            <a:r>
              <a:rPr lang="bn-BD" dirty="0" smtClean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79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885" y="3366655"/>
            <a:ext cx="9581483" cy="296838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 ,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এই বরাবর পথ,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মৌরি ফুলের গন্ধ শুঁকে 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থামিও তব রথ 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862885" y="721218"/>
            <a:ext cx="3142047" cy="248152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82603" y="721218"/>
            <a:ext cx="3142047" cy="248152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02321" y="721218"/>
            <a:ext cx="3142047" cy="248152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25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198512" y="1976904"/>
            <a:ext cx="3412901" cy="325835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81825" y="1107583"/>
            <a:ext cx="9723550" cy="7212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6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অনেক অনেক</a:t>
            </a:r>
            <a:r>
              <a:rPr lang="en-US" sz="36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3302" y="5563379"/>
            <a:ext cx="1202771" cy="8827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6073" y="5569527"/>
            <a:ext cx="1422834" cy="90854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7544" y="5434881"/>
            <a:ext cx="1809178" cy="113978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চ্ছা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30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2956" y="947488"/>
            <a:ext cx="2039816" cy="7033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/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389" y="2812473"/>
            <a:ext cx="11197883" cy="133353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/>
              <a:t>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প্রসিদ্ধ ও ঐতিহ্যবাহী খাবারসমূহের অঞ্চল ভিত্তিক তালিকা তৈরি কর।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8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5805" y="189914"/>
            <a:ext cx="1318343" cy="49237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82819" y="404948"/>
            <a:ext cx="3034601" cy="314689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অপশন গুলোর উপর ক্লিক করুন            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151" y="1069145"/>
            <a:ext cx="11437034" cy="721024"/>
          </a:xfrm>
          <a:prstGeom prst="rect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আমার বাড়ি কবিতায় কবি বন্ধুকে কোন ধানের চিঁড়া খেতে দিবেন?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4025" y="2772709"/>
            <a:ext cx="2912012" cy="6330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শালি ধান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4025" y="1927274"/>
            <a:ext cx="2912012" cy="5803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আমন ধান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250" y="2797796"/>
            <a:ext cx="2912012" cy="576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বোরো ধান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250" y="1992823"/>
            <a:ext cx="2912012" cy="5627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বিন্নি ধান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151" y="3490175"/>
            <a:ext cx="11437034" cy="619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থামিও তব রথ–দ্বারা কী বোঝানো হয়েছে ?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250" y="4459171"/>
            <a:ext cx="2912012" cy="6330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যাত্রাবিরতি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250" y="5408740"/>
            <a:ext cx="2912012" cy="6330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গন্তব্যে পৌঁছানো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4025" y="5408740"/>
            <a:ext cx="2912012" cy="6330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রথ চালনা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4025" y="4459171"/>
            <a:ext cx="2912012" cy="6330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রথ দেখা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265765" y="2445358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279295" y="2443101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258731" y="2437709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43012" y="2472851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265765" y="2437709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243012" y="2449913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279295" y="2457976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255716" y="2451164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43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7205" y="175524"/>
            <a:ext cx="1577591" cy="60139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36037" y="160598"/>
            <a:ext cx="2781383" cy="275501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সঠিক উত্তরের উপর টিক চিহ্ন     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209" y="1920304"/>
            <a:ext cx="11437034" cy="7210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 উদ্দীপকটি তোমার পাঠ্য বইয়ের কোন কবিতাটিকে নির্দেশ করে 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250" y="2797796"/>
            <a:ext cx="2912012" cy="576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বোরো ধান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4025" y="2797796"/>
            <a:ext cx="2658794" cy="5627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বিন্নি ধান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209" y="4200950"/>
            <a:ext cx="11437034" cy="321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উক্ত কবিতায় উল্লেখ্য আছে-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139" y="4695752"/>
            <a:ext cx="4449948" cy="4112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i.শালি ধানের চিঁড়ের কথা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0627" y="4674598"/>
            <a:ext cx="3062680" cy="426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 .শিউলি ফুলের কথা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8313" y="2765483"/>
            <a:ext cx="2912012" cy="6330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নতুন দেশ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24025" y="2758895"/>
            <a:ext cx="2658794" cy="5803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আমার বাড়ি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250" y="3489122"/>
            <a:ext cx="2912012" cy="576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গরবিনী মা জননী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24025" y="3449838"/>
            <a:ext cx="2658794" cy="5627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কুলি-মজুর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63229" y="4657998"/>
            <a:ext cx="3456493" cy="4264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iii. কাজলা দিঘির কথা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7483" y="838752"/>
            <a:ext cx="11437034" cy="92333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উদ্দীপকটি পড়ে ২ ও ৩ নম্বর প্রশ্নের উত্তর দাওঃ উড়কি ধানের মুড়কি দেব বিন্নি ধানের খই 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 পাকা কলা দেব হাঁড়ি ভরা দই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8313" y="5572168"/>
            <a:ext cx="1992431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i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66162" y="5572168"/>
            <a:ext cx="1747543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ii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35413" y="5572168"/>
            <a:ext cx="1782888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i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57788" y="5572168"/>
            <a:ext cx="2318108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i , ii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036609" y="3151727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023546" y="3151727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036608" y="3155272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049670" y="3153053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023546" y="3151280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043138" y="3169339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036609" y="3151727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049667" y="3155272"/>
            <a:ext cx="2180237" cy="410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56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5" y="-93233"/>
            <a:ext cx="5594627" cy="4195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362715" y="1508343"/>
            <a:ext cx="669012" cy="50059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4478" y="1412354"/>
            <a:ext cx="416882" cy="63955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4612" y="1567940"/>
            <a:ext cx="412512" cy="43681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85162" y="1508343"/>
            <a:ext cx="527459" cy="60317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25873" y="1580370"/>
            <a:ext cx="464564" cy="53114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869" y="4532243"/>
            <a:ext cx="10084903" cy="9806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b="1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অতিথি এলে তুমি কিভাবে তাঁর যত্ন নিবে তা নিজের ভাষায় লিখ ? </a:t>
            </a:r>
            <a:endParaRPr lang="en-US" b="1" dirty="0">
              <a:ln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7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1284" y="2433619"/>
            <a:ext cx="9535885" cy="129679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 সহযোগিতা করার জন্য তোমাদেরকে অনেক অনেক ধন্যবাদ </a:t>
            </a:r>
            <a:endParaRPr lang="en-US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04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84909" y="1122217"/>
            <a:ext cx="3899984" cy="463713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84893" y="1448972"/>
            <a:ext cx="4267564" cy="4203023"/>
          </a:xfrm>
          <a:prstGeom prst="rect">
            <a:avLst/>
          </a:prstGeom>
          <a:noFill/>
        </p:spPr>
        <p:txBody>
          <a:bodyPr wrap="square">
            <a:prstTxWarp prst="textPlain">
              <a:avLst>
                <a:gd name="adj" fmla="val 50394"/>
              </a:avLst>
            </a:prstTxWarp>
            <a:spAutoFit/>
          </a:bodyPr>
          <a:lstStyle/>
          <a:p>
            <a:pPr algn="ctr"/>
            <a:r>
              <a:rPr lang="en-US" sz="4400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মোঃহাসান</a:t>
            </a:r>
            <a:r>
              <a:rPr lang="en-US" sz="44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44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spc="50" dirty="0" smtClean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সহকারী  শিক্ষক</a:t>
            </a:r>
          </a:p>
          <a:p>
            <a:pPr algn="ctr"/>
            <a:r>
              <a:rPr lang="en-US" sz="2400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mfhasan219@gmail.com</a:t>
            </a:r>
          </a:p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সাঙ্গিশ্বর</a:t>
            </a:r>
            <a:r>
              <a:rPr lang="en-US" sz="36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spc="5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চৌদ্দগ্রাম,কুমিল্লা</a:t>
            </a:r>
            <a:r>
              <a:rPr lang="en-US" sz="36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3600" spc="50" dirty="0" smtClean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99737" y="1448972"/>
            <a:ext cx="2464157" cy="3606084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52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4875" y="558297"/>
            <a:ext cx="2169413" cy="63099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কিসের ছবি 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0358" y="614725"/>
            <a:ext cx="1544367" cy="51813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/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ছবি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10" y="0"/>
            <a:ext cx="2406481" cy="2060138"/>
          </a:xfrm>
          <a:custGeom>
            <a:avLst/>
            <a:gdLst>
              <a:gd name="connsiteX0" fmla="*/ 0 w 2406481"/>
              <a:gd name="connsiteY0" fmla="*/ 0 h 2060138"/>
              <a:gd name="connsiteX1" fmla="*/ 2059687 w 2406481"/>
              <a:gd name="connsiteY1" fmla="*/ 0 h 2060138"/>
              <a:gd name="connsiteX2" fmla="*/ 2059687 w 2406481"/>
              <a:gd name="connsiteY2" fmla="*/ 683035 h 2060138"/>
              <a:gd name="connsiteX3" fmla="*/ 2406481 w 2406481"/>
              <a:gd name="connsiteY3" fmla="*/ 1029829 h 2060138"/>
              <a:gd name="connsiteX4" fmla="*/ 2059687 w 2406481"/>
              <a:gd name="connsiteY4" fmla="*/ 1376623 h 2060138"/>
              <a:gd name="connsiteX5" fmla="*/ 2059687 w 2406481"/>
              <a:gd name="connsiteY5" fmla="*/ 2060138 h 2060138"/>
              <a:gd name="connsiteX6" fmla="*/ 1376170 w 2406481"/>
              <a:gd name="connsiteY6" fmla="*/ 2060138 h 2060138"/>
              <a:gd name="connsiteX7" fmla="*/ 1029376 w 2406481"/>
              <a:gd name="connsiteY7" fmla="*/ 1713344 h 2060138"/>
              <a:gd name="connsiteX8" fmla="*/ 682582 w 2406481"/>
              <a:gd name="connsiteY8" fmla="*/ 2060138 h 2060138"/>
              <a:gd name="connsiteX9" fmla="*/ 0 w 2406481"/>
              <a:gd name="connsiteY9" fmla="*/ 2060138 h 206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6481" h="2060138">
                <a:moveTo>
                  <a:pt x="0" y="0"/>
                </a:moveTo>
                <a:lnTo>
                  <a:pt x="2059687" y="0"/>
                </a:lnTo>
                <a:lnTo>
                  <a:pt x="2059687" y="683035"/>
                </a:lnTo>
                <a:cubicBezTo>
                  <a:pt x="2251216" y="683035"/>
                  <a:pt x="2406481" y="838300"/>
                  <a:pt x="2406481" y="1029829"/>
                </a:cubicBezTo>
                <a:cubicBezTo>
                  <a:pt x="2406481" y="1221358"/>
                  <a:pt x="2251216" y="1376623"/>
                  <a:pt x="2059687" y="1376623"/>
                </a:cubicBezTo>
                <a:lnTo>
                  <a:pt x="2059687" y="2060138"/>
                </a:lnTo>
                <a:lnTo>
                  <a:pt x="1376170" y="2060138"/>
                </a:lnTo>
                <a:cubicBezTo>
                  <a:pt x="1376170" y="1868609"/>
                  <a:pt x="1220905" y="1713344"/>
                  <a:pt x="1029376" y="1713344"/>
                </a:cubicBezTo>
                <a:cubicBezTo>
                  <a:pt x="837847" y="1713344"/>
                  <a:pt x="682582" y="1868609"/>
                  <a:pt x="682582" y="2060138"/>
                </a:cubicBezTo>
                <a:lnTo>
                  <a:pt x="0" y="206013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6"/>
          <a:stretch/>
        </p:blipFill>
        <p:spPr>
          <a:xfrm>
            <a:off x="9726393" y="4061243"/>
            <a:ext cx="2407414" cy="2060620"/>
          </a:xfrm>
          <a:custGeom>
            <a:avLst/>
            <a:gdLst>
              <a:gd name="connsiteX0" fmla="*/ 346794 w 2407414"/>
              <a:gd name="connsiteY0" fmla="*/ 0 h 2060620"/>
              <a:gd name="connsiteX1" fmla="*/ 1030311 w 2407414"/>
              <a:gd name="connsiteY1" fmla="*/ 0 h 2060620"/>
              <a:gd name="connsiteX2" fmla="*/ 1377105 w 2407414"/>
              <a:gd name="connsiteY2" fmla="*/ 346794 h 2060620"/>
              <a:gd name="connsiteX3" fmla="*/ 1723899 w 2407414"/>
              <a:gd name="connsiteY3" fmla="*/ 0 h 2060620"/>
              <a:gd name="connsiteX4" fmla="*/ 2407414 w 2407414"/>
              <a:gd name="connsiteY4" fmla="*/ 0 h 2060620"/>
              <a:gd name="connsiteX5" fmla="*/ 2407414 w 2407414"/>
              <a:gd name="connsiteY5" fmla="*/ 2060620 h 2060620"/>
              <a:gd name="connsiteX6" fmla="*/ 346794 w 2407414"/>
              <a:gd name="connsiteY6" fmla="*/ 2060620 h 2060620"/>
              <a:gd name="connsiteX7" fmla="*/ 346794 w 2407414"/>
              <a:gd name="connsiteY7" fmla="*/ 1377103 h 2060620"/>
              <a:gd name="connsiteX8" fmla="*/ 0 w 2407414"/>
              <a:gd name="connsiteY8" fmla="*/ 1030309 h 2060620"/>
              <a:gd name="connsiteX9" fmla="*/ 346794 w 2407414"/>
              <a:gd name="connsiteY9" fmla="*/ 683515 h 206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7414" h="2060620">
                <a:moveTo>
                  <a:pt x="346794" y="0"/>
                </a:moveTo>
                <a:lnTo>
                  <a:pt x="1030311" y="0"/>
                </a:lnTo>
                <a:cubicBezTo>
                  <a:pt x="1030311" y="191529"/>
                  <a:pt x="1185576" y="346794"/>
                  <a:pt x="1377105" y="346794"/>
                </a:cubicBezTo>
                <a:cubicBezTo>
                  <a:pt x="1568634" y="346794"/>
                  <a:pt x="1723899" y="191529"/>
                  <a:pt x="1723899" y="0"/>
                </a:cubicBezTo>
                <a:lnTo>
                  <a:pt x="2407414" y="0"/>
                </a:lnTo>
                <a:lnTo>
                  <a:pt x="2407414" y="2060620"/>
                </a:lnTo>
                <a:lnTo>
                  <a:pt x="346794" y="2060620"/>
                </a:lnTo>
                <a:lnTo>
                  <a:pt x="346794" y="1377103"/>
                </a:lnTo>
                <a:cubicBezTo>
                  <a:pt x="155265" y="1377103"/>
                  <a:pt x="0" y="1221838"/>
                  <a:pt x="0" y="1030309"/>
                </a:cubicBezTo>
                <a:cubicBezTo>
                  <a:pt x="0" y="838780"/>
                  <a:pt x="155265" y="683515"/>
                  <a:pt x="346794" y="683515"/>
                </a:cubicBezTo>
                <a:close/>
              </a:path>
            </a:pathLst>
          </a:cu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5"/>
          <a:stretch/>
        </p:blipFill>
        <p:spPr>
          <a:xfrm>
            <a:off x="10131380" y="0"/>
            <a:ext cx="2060620" cy="2407414"/>
          </a:xfrm>
          <a:custGeom>
            <a:avLst/>
            <a:gdLst>
              <a:gd name="connsiteX0" fmla="*/ 0 w 2060620"/>
              <a:gd name="connsiteY0" fmla="*/ 0 h 2407414"/>
              <a:gd name="connsiteX1" fmla="*/ 2060620 w 2060620"/>
              <a:gd name="connsiteY1" fmla="*/ 0 h 2407414"/>
              <a:gd name="connsiteX2" fmla="*/ 2060620 w 2060620"/>
              <a:gd name="connsiteY2" fmla="*/ 2060620 h 2407414"/>
              <a:gd name="connsiteX3" fmla="*/ 1377103 w 2060620"/>
              <a:gd name="connsiteY3" fmla="*/ 2060620 h 2407414"/>
              <a:gd name="connsiteX4" fmla="*/ 1030309 w 2060620"/>
              <a:gd name="connsiteY4" fmla="*/ 2407414 h 2407414"/>
              <a:gd name="connsiteX5" fmla="*/ 683515 w 2060620"/>
              <a:gd name="connsiteY5" fmla="*/ 2060620 h 2407414"/>
              <a:gd name="connsiteX6" fmla="*/ 0 w 2060620"/>
              <a:gd name="connsiteY6" fmla="*/ 2060620 h 2407414"/>
              <a:gd name="connsiteX7" fmla="*/ 0 w 2060620"/>
              <a:gd name="connsiteY7" fmla="*/ 1377103 h 2407414"/>
              <a:gd name="connsiteX8" fmla="*/ 346794 w 2060620"/>
              <a:gd name="connsiteY8" fmla="*/ 1030309 h 2407414"/>
              <a:gd name="connsiteX9" fmla="*/ 0 w 2060620"/>
              <a:gd name="connsiteY9" fmla="*/ 683515 h 240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0620" h="2407414">
                <a:moveTo>
                  <a:pt x="0" y="0"/>
                </a:moveTo>
                <a:lnTo>
                  <a:pt x="2060620" y="0"/>
                </a:lnTo>
                <a:lnTo>
                  <a:pt x="2060620" y="2060620"/>
                </a:lnTo>
                <a:lnTo>
                  <a:pt x="1377103" y="2060620"/>
                </a:lnTo>
                <a:cubicBezTo>
                  <a:pt x="1377103" y="2252149"/>
                  <a:pt x="1221838" y="2407414"/>
                  <a:pt x="1030309" y="2407414"/>
                </a:cubicBezTo>
                <a:cubicBezTo>
                  <a:pt x="838780" y="2407414"/>
                  <a:pt x="683515" y="2252149"/>
                  <a:pt x="683515" y="2060620"/>
                </a:cubicBezTo>
                <a:lnTo>
                  <a:pt x="0" y="2060620"/>
                </a:lnTo>
                <a:lnTo>
                  <a:pt x="0" y="1377103"/>
                </a:lnTo>
                <a:cubicBezTo>
                  <a:pt x="191529" y="1377103"/>
                  <a:pt x="346794" y="1221838"/>
                  <a:pt x="346794" y="1030309"/>
                </a:cubicBezTo>
                <a:cubicBezTo>
                  <a:pt x="346794" y="838780"/>
                  <a:pt x="191529" y="683515"/>
                  <a:pt x="0" y="683515"/>
                </a:cubicBezTo>
                <a:close/>
              </a:path>
            </a:pathLst>
          </a:cu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10" y="4525782"/>
            <a:ext cx="2056644" cy="2407414"/>
          </a:xfrm>
          <a:custGeom>
            <a:avLst/>
            <a:gdLst>
              <a:gd name="connsiteX0" fmla="*/ 1026335 w 2056644"/>
              <a:gd name="connsiteY0" fmla="*/ 0 h 2407414"/>
              <a:gd name="connsiteX1" fmla="*/ 1373129 w 2056644"/>
              <a:gd name="connsiteY1" fmla="*/ 346794 h 2407414"/>
              <a:gd name="connsiteX2" fmla="*/ 2056644 w 2056644"/>
              <a:gd name="connsiteY2" fmla="*/ 346794 h 2407414"/>
              <a:gd name="connsiteX3" fmla="*/ 2056644 w 2056644"/>
              <a:gd name="connsiteY3" fmla="*/ 1030311 h 2407414"/>
              <a:gd name="connsiteX4" fmla="*/ 1709850 w 2056644"/>
              <a:gd name="connsiteY4" fmla="*/ 1377105 h 2407414"/>
              <a:gd name="connsiteX5" fmla="*/ 2056644 w 2056644"/>
              <a:gd name="connsiteY5" fmla="*/ 1723899 h 2407414"/>
              <a:gd name="connsiteX6" fmla="*/ 2056644 w 2056644"/>
              <a:gd name="connsiteY6" fmla="*/ 2407414 h 2407414"/>
              <a:gd name="connsiteX7" fmla="*/ 0 w 2056644"/>
              <a:gd name="connsiteY7" fmla="*/ 2407414 h 2407414"/>
              <a:gd name="connsiteX8" fmla="*/ 0 w 2056644"/>
              <a:gd name="connsiteY8" fmla="*/ 346794 h 2407414"/>
              <a:gd name="connsiteX9" fmla="*/ 679541 w 2056644"/>
              <a:gd name="connsiteY9" fmla="*/ 346794 h 2407414"/>
              <a:gd name="connsiteX10" fmla="*/ 1026335 w 2056644"/>
              <a:gd name="connsiteY10" fmla="*/ 0 h 240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6644" h="2407414">
                <a:moveTo>
                  <a:pt x="1026335" y="0"/>
                </a:moveTo>
                <a:cubicBezTo>
                  <a:pt x="1217864" y="0"/>
                  <a:pt x="1373129" y="155265"/>
                  <a:pt x="1373129" y="346794"/>
                </a:cubicBezTo>
                <a:lnTo>
                  <a:pt x="2056644" y="346794"/>
                </a:lnTo>
                <a:lnTo>
                  <a:pt x="2056644" y="1030311"/>
                </a:lnTo>
                <a:cubicBezTo>
                  <a:pt x="1865115" y="1030311"/>
                  <a:pt x="1709850" y="1185576"/>
                  <a:pt x="1709850" y="1377105"/>
                </a:cubicBezTo>
                <a:cubicBezTo>
                  <a:pt x="1709850" y="1568634"/>
                  <a:pt x="1865115" y="1723899"/>
                  <a:pt x="2056644" y="1723899"/>
                </a:cubicBezTo>
                <a:lnTo>
                  <a:pt x="2056644" y="2407414"/>
                </a:lnTo>
                <a:lnTo>
                  <a:pt x="0" y="2407414"/>
                </a:lnTo>
                <a:lnTo>
                  <a:pt x="0" y="346794"/>
                </a:lnTo>
                <a:lnTo>
                  <a:pt x="679541" y="346794"/>
                </a:lnTo>
                <a:cubicBezTo>
                  <a:pt x="679541" y="155265"/>
                  <a:pt x="834806" y="0"/>
                  <a:pt x="1026335" y="0"/>
                </a:cubicBezTo>
                <a:close/>
              </a:path>
            </a:pathLst>
          </a:custGeom>
        </p:spPr>
      </p:pic>
      <p:sp>
        <p:nvSpPr>
          <p:cNvPr id="38" name="Rectangle 37"/>
          <p:cNvSpPr/>
          <p:nvPr/>
        </p:nvSpPr>
        <p:spPr>
          <a:xfrm>
            <a:off x="3986011" y="2006619"/>
            <a:ext cx="4103249" cy="41092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2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1.48148E-6 L 0.3276 0.29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76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2.96296E-6 L -0.33658 0.294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4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186 L 0.32865 -0.118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185 L -0.33125 -0.00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992026" y="4124865"/>
            <a:ext cx="3131645" cy="6040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lIns="91440" tIns="45720" rIns="91440" bIns="45720">
            <a:prstTxWarp prst="textPlain">
              <a:avLst/>
            </a:prstTxWarp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bn-BD" sz="4000" b="1" cap="none" spc="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-জসীম উদ্দিন</a:t>
            </a:r>
            <a:endParaRPr lang="en-US" sz="4000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9065" y="2657419"/>
            <a:ext cx="3418450" cy="113948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বাড়ি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1092" y="207818"/>
            <a:ext cx="2604654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সপ্তম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বিষয়ঃ বাংলা ১ম পত্র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সময়ঃ  ৪০ মিনিট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তারিখঃ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960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717" y="1113184"/>
            <a:ext cx="11653014" cy="462845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নতুন শব্দের অর্থসহ বাক্য রচনা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শুদ্ধরুপে আবৃত্তি করতে পারবে। 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বাঙালির অতিথিপরায়ন মানসিকতার স্বরুপ বর্ণনা করতে পারবে ।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57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828378" y="1978445"/>
            <a:ext cx="1983545" cy="1983545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73506" y="1291137"/>
            <a:ext cx="2651960" cy="12495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জন্মঃ </a:t>
            </a:r>
          </a:p>
          <a:p>
            <a:pPr lvl="0"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১৯০৩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73505" y="4590679"/>
            <a:ext cx="2598759" cy="1519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কাব্যগ্রন্থঃ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রাখালী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,বালুচর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0"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কান্না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4046" y="2805422"/>
            <a:ext cx="2701420" cy="1519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শিশুতোষ গ্রন্থঃ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হাসু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,একপয়সার বাশি,ডালিম কুমার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1923" y="4921471"/>
            <a:ext cx="3199392" cy="1519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কাহিনী কাব্যঃ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নক্সীকাঁথার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মাঠ,সোজন বাদিয়ার ঘাট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93759" y="4576221"/>
            <a:ext cx="2905873" cy="1519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মৃত্যুঃ </a:t>
            </a:r>
          </a:p>
          <a:p>
            <a:pPr lvl="0"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১৯৭৬ খ্রিস্টাব্দে ,ঢাকায়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6696" y="4032788"/>
            <a:ext cx="17652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জসীম উদ্দিন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4193" y="1043888"/>
            <a:ext cx="2771913" cy="7694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32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32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547146" y="509900"/>
            <a:ext cx="4350326" cy="40614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 সাধনাঃ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 জীবন থেকেই তিনি কবিতা লিখতে শুরু করেন। বিশ্ববিদ্যালয়ের ছাত্র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তাঁর“কবর”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কবিতাতটি বিশেষভাবে প্রশংসিত হয়। তার কবিতায় পল্লির মানুষ ও প্রকৃতির সহজ –সুন্দর রুপটি ফুটে ওঠে।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/>
      <p:bldP spid="1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20485" y="347730"/>
            <a:ext cx="2838230" cy="786855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cap="none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4913" y="4992403"/>
            <a:ext cx="9144000" cy="70833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জসীম উদ্দিনের জীবনী সম্পর্কে ৩টি বাক্য লিখ।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76503" y="1520881"/>
            <a:ext cx="3095897" cy="308522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75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19" y="592969"/>
            <a:ext cx="10058400" cy="5603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48599" y="1167281"/>
            <a:ext cx="3292348" cy="959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6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Kalpurush"/>
        <a:ea typeface=""/>
        <a:cs typeface=""/>
      </a:majorFont>
      <a:minorFont>
        <a:latin typeface="Kalpurus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775</Words>
  <Application>Microsoft Office PowerPoint</Application>
  <PresentationFormat>Widescreen</PresentationFormat>
  <Paragraphs>195</Paragraphs>
  <Slides>24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Kalpurush</vt:lpstr>
      <vt:lpstr>NikoshBAN</vt:lpstr>
      <vt:lpstr>Times New Roman</vt:lpstr>
      <vt:lpstr>Vrinda</vt:lpstr>
      <vt:lpstr>Wingdings</vt:lpstr>
      <vt:lpstr>Office Theme</vt:lpstr>
      <vt:lpstr>এই স্লাইডটি সম্মানিত শিক্ষকবৃন্দের জন্য তাই Slide টি Hide করে রাখা হয়েছে।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Hasan</dc:creator>
  <cp:lastModifiedBy>Hasan</cp:lastModifiedBy>
  <cp:revision>134</cp:revision>
  <dcterms:created xsi:type="dcterms:W3CDTF">2019-09-17T16:20:52Z</dcterms:created>
  <dcterms:modified xsi:type="dcterms:W3CDTF">2020-09-20T14:29:05Z</dcterms:modified>
</cp:coreProperties>
</file>