
<file path=[Content_Types].xml><?xml version="1.0" encoding="utf-8"?>
<Types xmlns="http://schemas.openxmlformats.org/package/2006/content-types">
  <Default Extension="bin" ContentType="application/vnd.openxmlformats-officedocument.oleObject"/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4"/>
  </p:notesMasterIdLst>
  <p:sldIdLst>
    <p:sldId id="270" r:id="rId2"/>
    <p:sldId id="271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82" r:id="rId11"/>
    <p:sldId id="277" r:id="rId12"/>
    <p:sldId id="293" r:id="rId13"/>
    <p:sldId id="301" r:id="rId14"/>
    <p:sldId id="302" r:id="rId15"/>
    <p:sldId id="303" r:id="rId16"/>
    <p:sldId id="305" r:id="rId17"/>
    <p:sldId id="273" r:id="rId18"/>
    <p:sldId id="272" r:id="rId19"/>
    <p:sldId id="306" r:id="rId20"/>
    <p:sldId id="307" r:id="rId21"/>
    <p:sldId id="274" r:id="rId22"/>
    <p:sldId id="275" r:id="rId2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7C687CB-8835-4057-BE7E-9767815B8143}" type="doc">
      <dgm:prSet loTypeId="urn:microsoft.com/office/officeart/2005/8/layout/hierarchy3" loCatId="hierarchy" qsTypeId="urn:microsoft.com/office/officeart/2005/8/quickstyle/simple5" qsCatId="simple" csTypeId="urn:microsoft.com/office/officeart/2005/8/colors/accent2_2" csCatId="accent2" phldr="1"/>
      <dgm:spPr/>
      <dgm:t>
        <a:bodyPr/>
        <a:lstStyle/>
        <a:p>
          <a:endParaRPr lang="en-US"/>
        </a:p>
      </dgm:t>
    </dgm:pt>
    <dgm:pt modelId="{B776722A-1751-40BF-9F0F-FBF816D9CA20}">
      <dgm:prSet phldrT="[Text]" custT="1"/>
      <dgm:spPr/>
      <dgm:t>
        <a:bodyPr/>
        <a:lstStyle/>
        <a:p>
          <a:r>
            <a:rPr lang="en-US" sz="3600" dirty="0" err="1">
              <a:latin typeface="NikoshBAN" pitchFamily="2" charset="0"/>
              <a:cs typeface="NikoshBAN" pitchFamily="2" charset="0"/>
            </a:rPr>
            <a:t>স্যাটেলাইটে</a:t>
          </a:r>
          <a:r>
            <a:rPr lang="en-US" sz="3600" dirty="0">
              <a:latin typeface="NikoshBAN" pitchFamily="2" charset="0"/>
              <a:cs typeface="NikoshBAN" pitchFamily="2" charset="0"/>
            </a:rPr>
            <a:t> </a:t>
          </a:r>
          <a:r>
            <a:rPr lang="en-US" sz="3600" dirty="0" err="1">
              <a:latin typeface="NikoshBAN" pitchFamily="2" charset="0"/>
              <a:cs typeface="NikoshBAN" pitchFamily="2" charset="0"/>
            </a:rPr>
            <a:t>দুইটি</a:t>
          </a:r>
          <a:r>
            <a:rPr lang="en-US" sz="3600" dirty="0">
              <a:latin typeface="NikoshBAN" pitchFamily="2" charset="0"/>
              <a:cs typeface="NikoshBAN" pitchFamily="2" charset="0"/>
            </a:rPr>
            <a:t> </a:t>
          </a:r>
          <a:r>
            <a:rPr lang="en-US" sz="3600" dirty="0" err="1">
              <a:latin typeface="NikoshBAN" pitchFamily="2" charset="0"/>
              <a:cs typeface="NikoshBAN" pitchFamily="2" charset="0"/>
            </a:rPr>
            <a:t>সমস্যা</a:t>
          </a:r>
          <a:r>
            <a:rPr lang="en-US" sz="3600" dirty="0">
              <a:latin typeface="NikoshBAN" pitchFamily="2" charset="0"/>
              <a:cs typeface="NikoshBAN" pitchFamily="2" charset="0"/>
            </a:rPr>
            <a:t> </a:t>
          </a:r>
          <a:r>
            <a:rPr lang="en-US" sz="3600" dirty="0" err="1">
              <a:latin typeface="NikoshBAN" pitchFamily="2" charset="0"/>
              <a:cs typeface="NikoshBAN" pitchFamily="2" charset="0"/>
            </a:rPr>
            <a:t>রয়েছে</a:t>
          </a:r>
          <a:endParaRPr lang="en-US" sz="3600" dirty="0">
            <a:latin typeface="NikoshBAN" pitchFamily="2" charset="0"/>
            <a:cs typeface="NikoshBAN" pitchFamily="2" charset="0"/>
          </a:endParaRPr>
        </a:p>
      </dgm:t>
    </dgm:pt>
    <dgm:pt modelId="{82D69C93-83A1-4C9E-94B7-99755ACD816B}" type="parTrans" cxnId="{F0F88B51-BE3A-4C8B-875C-09C629A1567B}">
      <dgm:prSet/>
      <dgm:spPr/>
      <dgm:t>
        <a:bodyPr/>
        <a:lstStyle/>
        <a:p>
          <a:endParaRPr lang="en-US" sz="3600"/>
        </a:p>
      </dgm:t>
    </dgm:pt>
    <dgm:pt modelId="{F02E9119-EF1A-4B21-B553-44D031D98697}" type="sibTrans" cxnId="{F0F88B51-BE3A-4C8B-875C-09C629A1567B}">
      <dgm:prSet/>
      <dgm:spPr/>
      <dgm:t>
        <a:bodyPr/>
        <a:lstStyle/>
        <a:p>
          <a:endParaRPr lang="en-US" sz="3600"/>
        </a:p>
      </dgm:t>
    </dgm:pt>
    <dgm:pt modelId="{27B2A878-EF14-4B6F-A202-F017A9FA6C7B}">
      <dgm:prSet phldrT="[Text]" custT="1"/>
      <dgm:spPr/>
      <dgm:t>
        <a:bodyPr/>
        <a:lstStyle/>
        <a:p>
          <a:r>
            <a:rPr lang="en-US" sz="3600" dirty="0" err="1">
              <a:latin typeface="NikoshBAN" pitchFamily="2" charset="0"/>
              <a:cs typeface="NikoshBAN" pitchFamily="2" charset="0"/>
            </a:rPr>
            <a:t>উচুতে</a:t>
          </a:r>
          <a:r>
            <a:rPr lang="en-US" sz="3600" dirty="0">
              <a:latin typeface="NikoshBAN" pitchFamily="2" charset="0"/>
              <a:cs typeface="NikoshBAN" pitchFamily="2" charset="0"/>
            </a:rPr>
            <a:t> </a:t>
          </a:r>
          <a:r>
            <a:rPr lang="en-US" sz="3600" dirty="0" err="1">
              <a:latin typeface="NikoshBAN" pitchFamily="2" charset="0"/>
              <a:cs typeface="NikoshBAN" pitchFamily="2" charset="0"/>
            </a:rPr>
            <a:t>থাকার</a:t>
          </a:r>
          <a:r>
            <a:rPr lang="en-US" sz="3600" dirty="0">
              <a:latin typeface="NikoshBAN" pitchFamily="2" charset="0"/>
              <a:cs typeface="NikoshBAN" pitchFamily="2" charset="0"/>
            </a:rPr>
            <a:t> </a:t>
          </a:r>
          <a:r>
            <a:rPr lang="en-US" sz="3600" dirty="0" err="1">
              <a:latin typeface="NikoshBAN" pitchFamily="2" charset="0"/>
              <a:cs typeface="NikoshBAN" pitchFamily="2" charset="0"/>
            </a:rPr>
            <a:t>বড়</a:t>
          </a:r>
          <a:r>
            <a:rPr lang="en-US" sz="3600" dirty="0">
              <a:latin typeface="NikoshBAN" pitchFamily="2" charset="0"/>
              <a:cs typeface="NikoshBAN" pitchFamily="2" charset="0"/>
            </a:rPr>
            <a:t> </a:t>
          </a:r>
          <a:r>
            <a:rPr lang="en-US" sz="3600" dirty="0" err="1">
              <a:latin typeface="NikoshBAN" pitchFamily="2" charset="0"/>
              <a:cs typeface="NikoshBAN" pitchFamily="2" charset="0"/>
            </a:rPr>
            <a:t>এন্টিনা</a:t>
          </a:r>
          <a:r>
            <a:rPr lang="en-US" sz="3600" dirty="0">
              <a:latin typeface="NikoshBAN" pitchFamily="2" charset="0"/>
              <a:cs typeface="NikoshBAN" pitchFamily="2" charset="0"/>
            </a:rPr>
            <a:t> </a:t>
          </a:r>
          <a:r>
            <a:rPr lang="en-US" sz="3600" dirty="0" err="1">
              <a:latin typeface="NikoshBAN" pitchFamily="2" charset="0"/>
              <a:cs typeface="NikoshBAN" pitchFamily="2" charset="0"/>
            </a:rPr>
            <a:t>প্রয়োজন</a:t>
          </a:r>
          <a:endParaRPr lang="en-US" sz="3600" dirty="0">
            <a:latin typeface="NikoshBAN" pitchFamily="2" charset="0"/>
            <a:cs typeface="NikoshBAN" pitchFamily="2" charset="0"/>
          </a:endParaRPr>
        </a:p>
      </dgm:t>
    </dgm:pt>
    <dgm:pt modelId="{E07B937C-99A8-4542-89DB-CA79DADAF643}" type="parTrans" cxnId="{6ED5841F-38FA-441C-B07D-0F0D055DA11A}">
      <dgm:prSet/>
      <dgm:spPr/>
      <dgm:t>
        <a:bodyPr/>
        <a:lstStyle/>
        <a:p>
          <a:endParaRPr lang="en-US" sz="3600">
            <a:latin typeface="NikoshBAN" pitchFamily="2" charset="0"/>
            <a:cs typeface="NikoshBAN" pitchFamily="2" charset="0"/>
          </a:endParaRPr>
        </a:p>
      </dgm:t>
    </dgm:pt>
    <dgm:pt modelId="{F9F2B1F1-06AC-49D6-8D25-316687371DD9}" type="sibTrans" cxnId="{6ED5841F-38FA-441C-B07D-0F0D055DA11A}">
      <dgm:prSet/>
      <dgm:spPr/>
      <dgm:t>
        <a:bodyPr/>
        <a:lstStyle/>
        <a:p>
          <a:endParaRPr lang="en-US" sz="3600"/>
        </a:p>
      </dgm:t>
    </dgm:pt>
    <dgm:pt modelId="{8D50084A-CF89-4AF7-BCBD-66816497C758}">
      <dgm:prSet phldrT="[Text]" custT="1"/>
      <dgm:spPr/>
      <dgm:t>
        <a:bodyPr/>
        <a:lstStyle/>
        <a:p>
          <a:r>
            <a:rPr lang="en-US" sz="3600" dirty="0" err="1">
              <a:latin typeface="NikoshBAN" pitchFamily="2" charset="0"/>
              <a:cs typeface="NikoshBAN" pitchFamily="2" charset="0"/>
            </a:rPr>
            <a:t>অনেক</a:t>
          </a:r>
          <a:r>
            <a:rPr lang="en-US" sz="3600" dirty="0">
              <a:latin typeface="NikoshBAN" pitchFamily="2" charset="0"/>
              <a:cs typeface="NikoshBAN" pitchFamily="2" charset="0"/>
            </a:rPr>
            <a:t> </a:t>
          </a:r>
          <a:r>
            <a:rPr lang="en-US" sz="3600" dirty="0" err="1">
              <a:latin typeface="NikoshBAN" pitchFamily="2" charset="0"/>
              <a:cs typeface="NikoshBAN" pitchFamily="2" charset="0"/>
            </a:rPr>
            <a:t>দূরত্ব</a:t>
          </a:r>
          <a:r>
            <a:rPr lang="en-US" sz="3600" dirty="0">
              <a:latin typeface="NikoshBAN" pitchFamily="2" charset="0"/>
              <a:cs typeface="NikoshBAN" pitchFamily="2" charset="0"/>
            </a:rPr>
            <a:t> </a:t>
          </a:r>
          <a:r>
            <a:rPr lang="en-US" sz="3600" dirty="0" err="1">
              <a:latin typeface="NikoshBAN" pitchFamily="2" charset="0"/>
              <a:cs typeface="NikoshBAN" pitchFamily="2" charset="0"/>
            </a:rPr>
            <a:t>অতিক্রম</a:t>
          </a:r>
          <a:r>
            <a:rPr lang="en-US" sz="3600" dirty="0">
              <a:latin typeface="NikoshBAN" pitchFamily="2" charset="0"/>
              <a:cs typeface="NikoshBAN" pitchFamily="2" charset="0"/>
            </a:rPr>
            <a:t> </a:t>
          </a:r>
          <a:r>
            <a:rPr lang="en-US" sz="3600" dirty="0" err="1">
              <a:latin typeface="NikoshBAN" pitchFamily="2" charset="0"/>
              <a:cs typeface="NikoshBAN" pitchFamily="2" charset="0"/>
            </a:rPr>
            <a:t>করে</a:t>
          </a:r>
          <a:r>
            <a:rPr lang="en-US" sz="3600" dirty="0">
              <a:latin typeface="NikoshBAN" pitchFamily="2" charset="0"/>
              <a:cs typeface="NikoshBAN" pitchFamily="2" charset="0"/>
            </a:rPr>
            <a:t> </a:t>
          </a:r>
          <a:r>
            <a:rPr lang="en-US" sz="3600" dirty="0" err="1">
              <a:latin typeface="NikoshBAN" pitchFamily="2" charset="0"/>
              <a:cs typeface="NikoshBAN" pitchFamily="2" charset="0"/>
            </a:rPr>
            <a:t>আসতে</a:t>
          </a:r>
          <a:r>
            <a:rPr lang="en-US" sz="3600" dirty="0">
              <a:latin typeface="NikoshBAN" pitchFamily="2" charset="0"/>
              <a:cs typeface="NikoshBAN" pitchFamily="2" charset="0"/>
            </a:rPr>
            <a:t> </a:t>
          </a:r>
          <a:r>
            <a:rPr lang="en-US" sz="3600" dirty="0" err="1">
              <a:latin typeface="NikoshBAN" pitchFamily="2" charset="0"/>
              <a:cs typeface="NikoshBAN" pitchFamily="2" charset="0"/>
            </a:rPr>
            <a:t>হয়</a:t>
          </a:r>
          <a:r>
            <a:rPr lang="en-US" sz="3600" dirty="0">
              <a:latin typeface="NikoshBAN" pitchFamily="2" charset="0"/>
              <a:cs typeface="NikoshBAN" pitchFamily="2" charset="0"/>
            </a:rPr>
            <a:t> </a:t>
          </a:r>
          <a:r>
            <a:rPr lang="en-US" sz="3600" dirty="0" err="1">
              <a:latin typeface="NikoshBAN" pitchFamily="2" charset="0"/>
              <a:cs typeface="NikoshBAN" pitchFamily="2" charset="0"/>
            </a:rPr>
            <a:t>তাই</a:t>
          </a:r>
          <a:r>
            <a:rPr lang="en-US" sz="3600" dirty="0">
              <a:latin typeface="NikoshBAN" pitchFamily="2" charset="0"/>
              <a:cs typeface="NikoshBAN" pitchFamily="2" charset="0"/>
            </a:rPr>
            <a:t> </a:t>
          </a:r>
          <a:r>
            <a:rPr lang="en-US" sz="3600" dirty="0" err="1">
              <a:latin typeface="NikoshBAN" pitchFamily="2" charset="0"/>
              <a:cs typeface="NikoshBAN" pitchFamily="2" charset="0"/>
            </a:rPr>
            <a:t>সময়</a:t>
          </a:r>
          <a:r>
            <a:rPr lang="en-US" sz="3600" dirty="0">
              <a:latin typeface="NikoshBAN" pitchFamily="2" charset="0"/>
              <a:cs typeface="NikoshBAN" pitchFamily="2" charset="0"/>
            </a:rPr>
            <a:t> </a:t>
          </a:r>
          <a:r>
            <a:rPr lang="en-US" sz="3600" dirty="0" err="1">
              <a:latin typeface="NikoshBAN" pitchFamily="2" charset="0"/>
              <a:cs typeface="NikoshBAN" pitchFamily="2" charset="0"/>
            </a:rPr>
            <a:t>বেশি</a:t>
          </a:r>
          <a:r>
            <a:rPr lang="en-US" sz="3600" dirty="0">
              <a:latin typeface="NikoshBAN" pitchFamily="2" charset="0"/>
              <a:cs typeface="NikoshBAN" pitchFamily="2" charset="0"/>
            </a:rPr>
            <a:t> </a:t>
          </a:r>
          <a:r>
            <a:rPr lang="en-US" sz="3600" dirty="0" err="1">
              <a:latin typeface="NikoshBAN" pitchFamily="2" charset="0"/>
              <a:cs typeface="NikoshBAN" pitchFamily="2" charset="0"/>
            </a:rPr>
            <a:t>লাগে</a:t>
          </a:r>
          <a:endParaRPr lang="en-US" sz="3600" dirty="0">
            <a:latin typeface="NikoshBAN" pitchFamily="2" charset="0"/>
            <a:cs typeface="NikoshBAN" pitchFamily="2" charset="0"/>
          </a:endParaRPr>
        </a:p>
      </dgm:t>
    </dgm:pt>
    <dgm:pt modelId="{AE39033A-EBDF-4DEA-B5DF-73B263C44DA0}" type="parTrans" cxnId="{1BFD5D9C-8B4A-4A65-BA3A-6CC4D9ED35ED}">
      <dgm:prSet/>
      <dgm:spPr/>
      <dgm:t>
        <a:bodyPr/>
        <a:lstStyle/>
        <a:p>
          <a:endParaRPr lang="en-US" sz="3600">
            <a:latin typeface="NikoshBAN" pitchFamily="2" charset="0"/>
            <a:cs typeface="NikoshBAN" pitchFamily="2" charset="0"/>
          </a:endParaRPr>
        </a:p>
      </dgm:t>
    </dgm:pt>
    <dgm:pt modelId="{93426793-EC86-4CF8-9CEE-B7A5A1B728DF}" type="sibTrans" cxnId="{1BFD5D9C-8B4A-4A65-BA3A-6CC4D9ED35ED}">
      <dgm:prSet/>
      <dgm:spPr/>
      <dgm:t>
        <a:bodyPr/>
        <a:lstStyle/>
        <a:p>
          <a:endParaRPr lang="en-US" sz="3600"/>
        </a:p>
      </dgm:t>
    </dgm:pt>
    <dgm:pt modelId="{E3C40FFB-E0DE-4F52-873A-C42607F19CEC}" type="pres">
      <dgm:prSet presAssocID="{37C687CB-8835-4057-BE7E-9767815B8143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BC284CDA-585A-432C-8BE8-27358F72A509}" type="pres">
      <dgm:prSet presAssocID="{B776722A-1751-40BF-9F0F-FBF816D9CA20}" presName="root" presStyleCnt="0"/>
      <dgm:spPr/>
    </dgm:pt>
    <dgm:pt modelId="{97405C21-E129-4839-BC5A-4889E6C98617}" type="pres">
      <dgm:prSet presAssocID="{B776722A-1751-40BF-9F0F-FBF816D9CA20}" presName="rootComposite" presStyleCnt="0"/>
      <dgm:spPr/>
    </dgm:pt>
    <dgm:pt modelId="{3FF8E476-DC28-4D86-81DA-5F7E3E4A8F40}" type="pres">
      <dgm:prSet presAssocID="{B776722A-1751-40BF-9F0F-FBF816D9CA20}" presName="rootText" presStyleLbl="node1" presStyleIdx="0" presStyleCnt="1" custScaleX="202133"/>
      <dgm:spPr/>
    </dgm:pt>
    <dgm:pt modelId="{F9044BAC-8E2C-4AFA-9CE4-DDEBA4659E6F}" type="pres">
      <dgm:prSet presAssocID="{B776722A-1751-40BF-9F0F-FBF816D9CA20}" presName="rootConnector" presStyleLbl="node1" presStyleIdx="0" presStyleCnt="1"/>
      <dgm:spPr/>
    </dgm:pt>
    <dgm:pt modelId="{74B02678-64C8-44C1-B8F4-80FD327C9B68}" type="pres">
      <dgm:prSet presAssocID="{B776722A-1751-40BF-9F0F-FBF816D9CA20}" presName="childShape" presStyleCnt="0"/>
      <dgm:spPr/>
    </dgm:pt>
    <dgm:pt modelId="{BC978E1C-1A16-4908-97DF-18D352E8A687}" type="pres">
      <dgm:prSet presAssocID="{E07B937C-99A8-4542-89DB-CA79DADAF643}" presName="Name13" presStyleLbl="parChTrans1D2" presStyleIdx="0" presStyleCnt="2"/>
      <dgm:spPr/>
    </dgm:pt>
    <dgm:pt modelId="{60E96FC1-7298-4407-BEB7-EF013B16501A}" type="pres">
      <dgm:prSet presAssocID="{27B2A878-EF14-4B6F-A202-F017A9FA6C7B}" presName="childText" presStyleLbl="bgAcc1" presStyleIdx="0" presStyleCnt="2" custScaleX="235641">
        <dgm:presLayoutVars>
          <dgm:bulletEnabled val="1"/>
        </dgm:presLayoutVars>
      </dgm:prSet>
      <dgm:spPr/>
    </dgm:pt>
    <dgm:pt modelId="{C827B0D2-BFFF-4536-A16F-BD6144BA64A3}" type="pres">
      <dgm:prSet presAssocID="{AE39033A-EBDF-4DEA-B5DF-73B263C44DA0}" presName="Name13" presStyleLbl="parChTrans1D2" presStyleIdx="1" presStyleCnt="2"/>
      <dgm:spPr/>
    </dgm:pt>
    <dgm:pt modelId="{DF156A02-BFCC-493E-BA68-854A9869BDAF}" type="pres">
      <dgm:prSet presAssocID="{8D50084A-CF89-4AF7-BCBD-66816497C758}" presName="childText" presStyleLbl="bgAcc1" presStyleIdx="1" presStyleCnt="2" custScaleX="235642">
        <dgm:presLayoutVars>
          <dgm:bulletEnabled val="1"/>
        </dgm:presLayoutVars>
      </dgm:prSet>
      <dgm:spPr/>
    </dgm:pt>
  </dgm:ptLst>
  <dgm:cxnLst>
    <dgm:cxn modelId="{6ED5841F-38FA-441C-B07D-0F0D055DA11A}" srcId="{B776722A-1751-40BF-9F0F-FBF816D9CA20}" destId="{27B2A878-EF14-4B6F-A202-F017A9FA6C7B}" srcOrd="0" destOrd="0" parTransId="{E07B937C-99A8-4542-89DB-CA79DADAF643}" sibTransId="{F9F2B1F1-06AC-49D6-8D25-316687371DD9}"/>
    <dgm:cxn modelId="{F0F88B51-BE3A-4C8B-875C-09C629A1567B}" srcId="{37C687CB-8835-4057-BE7E-9767815B8143}" destId="{B776722A-1751-40BF-9F0F-FBF816D9CA20}" srcOrd="0" destOrd="0" parTransId="{82D69C93-83A1-4C9E-94B7-99755ACD816B}" sibTransId="{F02E9119-EF1A-4B21-B553-44D031D98697}"/>
    <dgm:cxn modelId="{5F966656-B6F4-49B9-8E9B-4A68CC011C07}" type="presOf" srcId="{B776722A-1751-40BF-9F0F-FBF816D9CA20}" destId="{F9044BAC-8E2C-4AFA-9CE4-DDEBA4659E6F}" srcOrd="1" destOrd="0" presId="urn:microsoft.com/office/officeart/2005/8/layout/hierarchy3"/>
    <dgm:cxn modelId="{1BFD5D9C-8B4A-4A65-BA3A-6CC4D9ED35ED}" srcId="{B776722A-1751-40BF-9F0F-FBF816D9CA20}" destId="{8D50084A-CF89-4AF7-BCBD-66816497C758}" srcOrd="1" destOrd="0" parTransId="{AE39033A-EBDF-4DEA-B5DF-73B263C44DA0}" sibTransId="{93426793-EC86-4CF8-9CEE-B7A5A1B728DF}"/>
    <dgm:cxn modelId="{A8BBF89D-FD74-47E2-9E7C-BA55969EB0F7}" type="presOf" srcId="{B776722A-1751-40BF-9F0F-FBF816D9CA20}" destId="{3FF8E476-DC28-4D86-81DA-5F7E3E4A8F40}" srcOrd="0" destOrd="0" presId="urn:microsoft.com/office/officeart/2005/8/layout/hierarchy3"/>
    <dgm:cxn modelId="{010C1DA1-1E2F-4A20-9512-F24FA2358F5B}" type="presOf" srcId="{8D50084A-CF89-4AF7-BCBD-66816497C758}" destId="{DF156A02-BFCC-493E-BA68-854A9869BDAF}" srcOrd="0" destOrd="0" presId="urn:microsoft.com/office/officeart/2005/8/layout/hierarchy3"/>
    <dgm:cxn modelId="{A72217CA-E737-45F4-B1F2-A2189A9CBA2C}" type="presOf" srcId="{27B2A878-EF14-4B6F-A202-F017A9FA6C7B}" destId="{60E96FC1-7298-4407-BEB7-EF013B16501A}" srcOrd="0" destOrd="0" presId="urn:microsoft.com/office/officeart/2005/8/layout/hierarchy3"/>
    <dgm:cxn modelId="{F8702CDE-68D1-484D-901E-300CE76CB56D}" type="presOf" srcId="{37C687CB-8835-4057-BE7E-9767815B8143}" destId="{E3C40FFB-E0DE-4F52-873A-C42607F19CEC}" srcOrd="0" destOrd="0" presId="urn:microsoft.com/office/officeart/2005/8/layout/hierarchy3"/>
    <dgm:cxn modelId="{942808E9-5797-48B2-BCD7-884109CC26AA}" type="presOf" srcId="{AE39033A-EBDF-4DEA-B5DF-73B263C44DA0}" destId="{C827B0D2-BFFF-4536-A16F-BD6144BA64A3}" srcOrd="0" destOrd="0" presId="urn:microsoft.com/office/officeart/2005/8/layout/hierarchy3"/>
    <dgm:cxn modelId="{931E92F6-4056-4609-9C89-093972447DD3}" type="presOf" srcId="{E07B937C-99A8-4542-89DB-CA79DADAF643}" destId="{BC978E1C-1A16-4908-97DF-18D352E8A687}" srcOrd="0" destOrd="0" presId="urn:microsoft.com/office/officeart/2005/8/layout/hierarchy3"/>
    <dgm:cxn modelId="{5A8DA161-7F9C-4937-967B-A58B5ABBC8EA}" type="presParOf" srcId="{E3C40FFB-E0DE-4F52-873A-C42607F19CEC}" destId="{BC284CDA-585A-432C-8BE8-27358F72A509}" srcOrd="0" destOrd="0" presId="urn:microsoft.com/office/officeart/2005/8/layout/hierarchy3"/>
    <dgm:cxn modelId="{0A1BF730-9E09-457C-A293-8C7D0D47F3BE}" type="presParOf" srcId="{BC284CDA-585A-432C-8BE8-27358F72A509}" destId="{97405C21-E129-4839-BC5A-4889E6C98617}" srcOrd="0" destOrd="0" presId="urn:microsoft.com/office/officeart/2005/8/layout/hierarchy3"/>
    <dgm:cxn modelId="{A6AA0ABF-B2BD-4625-B0B6-D65C35080BCF}" type="presParOf" srcId="{97405C21-E129-4839-BC5A-4889E6C98617}" destId="{3FF8E476-DC28-4D86-81DA-5F7E3E4A8F40}" srcOrd="0" destOrd="0" presId="urn:microsoft.com/office/officeart/2005/8/layout/hierarchy3"/>
    <dgm:cxn modelId="{CEBB9D1D-0373-45EA-B63C-0D476F06EDA5}" type="presParOf" srcId="{97405C21-E129-4839-BC5A-4889E6C98617}" destId="{F9044BAC-8E2C-4AFA-9CE4-DDEBA4659E6F}" srcOrd="1" destOrd="0" presId="urn:microsoft.com/office/officeart/2005/8/layout/hierarchy3"/>
    <dgm:cxn modelId="{B7DD6556-9E26-48AC-BBE4-A11194716E71}" type="presParOf" srcId="{BC284CDA-585A-432C-8BE8-27358F72A509}" destId="{74B02678-64C8-44C1-B8F4-80FD327C9B68}" srcOrd="1" destOrd="0" presId="urn:microsoft.com/office/officeart/2005/8/layout/hierarchy3"/>
    <dgm:cxn modelId="{647C9CB9-74FF-434D-8592-279E83F646D5}" type="presParOf" srcId="{74B02678-64C8-44C1-B8F4-80FD327C9B68}" destId="{BC978E1C-1A16-4908-97DF-18D352E8A687}" srcOrd="0" destOrd="0" presId="urn:microsoft.com/office/officeart/2005/8/layout/hierarchy3"/>
    <dgm:cxn modelId="{38A90B3A-2187-45C4-8E3E-6E7495628D8C}" type="presParOf" srcId="{74B02678-64C8-44C1-B8F4-80FD327C9B68}" destId="{60E96FC1-7298-4407-BEB7-EF013B16501A}" srcOrd="1" destOrd="0" presId="urn:microsoft.com/office/officeart/2005/8/layout/hierarchy3"/>
    <dgm:cxn modelId="{E08962FB-8DD3-4BB8-A9BA-DE7B4B9FD4C0}" type="presParOf" srcId="{74B02678-64C8-44C1-B8F4-80FD327C9B68}" destId="{C827B0D2-BFFF-4536-A16F-BD6144BA64A3}" srcOrd="2" destOrd="0" presId="urn:microsoft.com/office/officeart/2005/8/layout/hierarchy3"/>
    <dgm:cxn modelId="{80EFDB58-591C-4184-9730-C50A99D8ACDE}" type="presParOf" srcId="{74B02678-64C8-44C1-B8F4-80FD327C9B68}" destId="{DF156A02-BFCC-493E-BA68-854A9869BDAF}" srcOrd="3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FF8E476-DC28-4D86-81DA-5F7E3E4A8F40}">
      <dsp:nvSpPr>
        <dsp:cNvPr id="0" name=""/>
        <dsp:cNvSpPr/>
      </dsp:nvSpPr>
      <dsp:spPr>
        <a:xfrm>
          <a:off x="773191" y="595"/>
          <a:ext cx="5631551" cy="1393031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8580" tIns="45720" rIns="68580" bIns="4572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600" kern="1200" dirty="0" err="1">
              <a:latin typeface="NikoshBAN" pitchFamily="2" charset="0"/>
              <a:cs typeface="NikoshBAN" pitchFamily="2" charset="0"/>
            </a:rPr>
            <a:t>স্যাটেলাইটে</a:t>
          </a:r>
          <a:r>
            <a:rPr lang="en-US" sz="3600" kern="1200" dirty="0">
              <a:latin typeface="NikoshBAN" pitchFamily="2" charset="0"/>
              <a:cs typeface="NikoshBAN" pitchFamily="2" charset="0"/>
            </a:rPr>
            <a:t> </a:t>
          </a:r>
          <a:r>
            <a:rPr lang="en-US" sz="3600" kern="1200" dirty="0" err="1">
              <a:latin typeface="NikoshBAN" pitchFamily="2" charset="0"/>
              <a:cs typeface="NikoshBAN" pitchFamily="2" charset="0"/>
            </a:rPr>
            <a:t>দুইটি</a:t>
          </a:r>
          <a:r>
            <a:rPr lang="en-US" sz="3600" kern="1200" dirty="0">
              <a:latin typeface="NikoshBAN" pitchFamily="2" charset="0"/>
              <a:cs typeface="NikoshBAN" pitchFamily="2" charset="0"/>
            </a:rPr>
            <a:t> </a:t>
          </a:r>
          <a:r>
            <a:rPr lang="en-US" sz="3600" kern="1200" dirty="0" err="1">
              <a:latin typeface="NikoshBAN" pitchFamily="2" charset="0"/>
              <a:cs typeface="NikoshBAN" pitchFamily="2" charset="0"/>
            </a:rPr>
            <a:t>সমস্যা</a:t>
          </a:r>
          <a:r>
            <a:rPr lang="en-US" sz="3600" kern="1200" dirty="0">
              <a:latin typeface="NikoshBAN" pitchFamily="2" charset="0"/>
              <a:cs typeface="NikoshBAN" pitchFamily="2" charset="0"/>
            </a:rPr>
            <a:t> </a:t>
          </a:r>
          <a:r>
            <a:rPr lang="en-US" sz="3600" kern="1200" dirty="0" err="1">
              <a:latin typeface="NikoshBAN" pitchFamily="2" charset="0"/>
              <a:cs typeface="NikoshBAN" pitchFamily="2" charset="0"/>
            </a:rPr>
            <a:t>রয়েছে</a:t>
          </a:r>
          <a:endParaRPr lang="en-US" sz="3600" kern="1200" dirty="0">
            <a:latin typeface="NikoshBAN" pitchFamily="2" charset="0"/>
            <a:cs typeface="NikoshBAN" pitchFamily="2" charset="0"/>
          </a:endParaRPr>
        </a:p>
      </dsp:txBody>
      <dsp:txXfrm>
        <a:off x="813991" y="41395"/>
        <a:ext cx="5549951" cy="1311431"/>
      </dsp:txXfrm>
    </dsp:sp>
    <dsp:sp modelId="{BC978E1C-1A16-4908-97DF-18D352E8A687}">
      <dsp:nvSpPr>
        <dsp:cNvPr id="0" name=""/>
        <dsp:cNvSpPr/>
      </dsp:nvSpPr>
      <dsp:spPr>
        <a:xfrm>
          <a:off x="1336346" y="1393626"/>
          <a:ext cx="563155" cy="104477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044773"/>
              </a:lnTo>
              <a:lnTo>
                <a:pt x="563155" y="1044773"/>
              </a:lnTo>
            </a:path>
          </a:pathLst>
        </a:custGeom>
        <a:noFill/>
        <a:ln w="12700" cap="flat" cmpd="sng" algn="ctr">
          <a:solidFill>
            <a:schemeClr val="accent2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0E96FC1-7298-4407-BEB7-EF013B16501A}">
      <dsp:nvSpPr>
        <dsp:cNvPr id="0" name=""/>
        <dsp:cNvSpPr/>
      </dsp:nvSpPr>
      <dsp:spPr>
        <a:xfrm>
          <a:off x="1899501" y="1741884"/>
          <a:ext cx="5252084" cy="139303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68580" tIns="45720" rIns="68580" bIns="4572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600" kern="1200" dirty="0" err="1">
              <a:latin typeface="NikoshBAN" pitchFamily="2" charset="0"/>
              <a:cs typeface="NikoshBAN" pitchFamily="2" charset="0"/>
            </a:rPr>
            <a:t>উচুতে</a:t>
          </a:r>
          <a:r>
            <a:rPr lang="en-US" sz="3600" kern="1200" dirty="0">
              <a:latin typeface="NikoshBAN" pitchFamily="2" charset="0"/>
              <a:cs typeface="NikoshBAN" pitchFamily="2" charset="0"/>
            </a:rPr>
            <a:t> </a:t>
          </a:r>
          <a:r>
            <a:rPr lang="en-US" sz="3600" kern="1200" dirty="0" err="1">
              <a:latin typeface="NikoshBAN" pitchFamily="2" charset="0"/>
              <a:cs typeface="NikoshBAN" pitchFamily="2" charset="0"/>
            </a:rPr>
            <a:t>থাকার</a:t>
          </a:r>
          <a:r>
            <a:rPr lang="en-US" sz="3600" kern="1200" dirty="0">
              <a:latin typeface="NikoshBAN" pitchFamily="2" charset="0"/>
              <a:cs typeface="NikoshBAN" pitchFamily="2" charset="0"/>
            </a:rPr>
            <a:t> </a:t>
          </a:r>
          <a:r>
            <a:rPr lang="en-US" sz="3600" kern="1200" dirty="0" err="1">
              <a:latin typeface="NikoshBAN" pitchFamily="2" charset="0"/>
              <a:cs typeface="NikoshBAN" pitchFamily="2" charset="0"/>
            </a:rPr>
            <a:t>বড়</a:t>
          </a:r>
          <a:r>
            <a:rPr lang="en-US" sz="3600" kern="1200" dirty="0">
              <a:latin typeface="NikoshBAN" pitchFamily="2" charset="0"/>
              <a:cs typeface="NikoshBAN" pitchFamily="2" charset="0"/>
            </a:rPr>
            <a:t> </a:t>
          </a:r>
          <a:r>
            <a:rPr lang="en-US" sz="3600" kern="1200" dirty="0" err="1">
              <a:latin typeface="NikoshBAN" pitchFamily="2" charset="0"/>
              <a:cs typeface="NikoshBAN" pitchFamily="2" charset="0"/>
            </a:rPr>
            <a:t>এন্টিনা</a:t>
          </a:r>
          <a:r>
            <a:rPr lang="en-US" sz="3600" kern="1200" dirty="0">
              <a:latin typeface="NikoshBAN" pitchFamily="2" charset="0"/>
              <a:cs typeface="NikoshBAN" pitchFamily="2" charset="0"/>
            </a:rPr>
            <a:t> </a:t>
          </a:r>
          <a:r>
            <a:rPr lang="en-US" sz="3600" kern="1200" dirty="0" err="1">
              <a:latin typeface="NikoshBAN" pitchFamily="2" charset="0"/>
              <a:cs typeface="NikoshBAN" pitchFamily="2" charset="0"/>
            </a:rPr>
            <a:t>প্রয়োজন</a:t>
          </a:r>
          <a:endParaRPr lang="en-US" sz="3600" kern="1200" dirty="0">
            <a:latin typeface="NikoshBAN" pitchFamily="2" charset="0"/>
            <a:cs typeface="NikoshBAN" pitchFamily="2" charset="0"/>
          </a:endParaRPr>
        </a:p>
      </dsp:txBody>
      <dsp:txXfrm>
        <a:off x="1940301" y="1782684"/>
        <a:ext cx="5170484" cy="1311431"/>
      </dsp:txXfrm>
    </dsp:sp>
    <dsp:sp modelId="{C827B0D2-BFFF-4536-A16F-BD6144BA64A3}">
      <dsp:nvSpPr>
        <dsp:cNvPr id="0" name=""/>
        <dsp:cNvSpPr/>
      </dsp:nvSpPr>
      <dsp:spPr>
        <a:xfrm>
          <a:off x="1336346" y="1393626"/>
          <a:ext cx="563155" cy="278606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786062"/>
              </a:lnTo>
              <a:lnTo>
                <a:pt x="563155" y="2786062"/>
              </a:lnTo>
            </a:path>
          </a:pathLst>
        </a:custGeom>
        <a:noFill/>
        <a:ln w="12700" cap="flat" cmpd="sng" algn="ctr">
          <a:solidFill>
            <a:schemeClr val="accent2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F156A02-BFCC-493E-BA68-854A9869BDAF}">
      <dsp:nvSpPr>
        <dsp:cNvPr id="0" name=""/>
        <dsp:cNvSpPr/>
      </dsp:nvSpPr>
      <dsp:spPr>
        <a:xfrm>
          <a:off x="1899501" y="3483173"/>
          <a:ext cx="5252106" cy="139303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68580" tIns="45720" rIns="68580" bIns="4572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600" kern="1200" dirty="0" err="1">
              <a:latin typeface="NikoshBAN" pitchFamily="2" charset="0"/>
              <a:cs typeface="NikoshBAN" pitchFamily="2" charset="0"/>
            </a:rPr>
            <a:t>অনেক</a:t>
          </a:r>
          <a:r>
            <a:rPr lang="en-US" sz="3600" kern="1200" dirty="0">
              <a:latin typeface="NikoshBAN" pitchFamily="2" charset="0"/>
              <a:cs typeface="NikoshBAN" pitchFamily="2" charset="0"/>
            </a:rPr>
            <a:t> </a:t>
          </a:r>
          <a:r>
            <a:rPr lang="en-US" sz="3600" kern="1200" dirty="0" err="1">
              <a:latin typeface="NikoshBAN" pitchFamily="2" charset="0"/>
              <a:cs typeface="NikoshBAN" pitchFamily="2" charset="0"/>
            </a:rPr>
            <a:t>দূরত্ব</a:t>
          </a:r>
          <a:r>
            <a:rPr lang="en-US" sz="3600" kern="1200" dirty="0">
              <a:latin typeface="NikoshBAN" pitchFamily="2" charset="0"/>
              <a:cs typeface="NikoshBAN" pitchFamily="2" charset="0"/>
            </a:rPr>
            <a:t> </a:t>
          </a:r>
          <a:r>
            <a:rPr lang="en-US" sz="3600" kern="1200" dirty="0" err="1">
              <a:latin typeface="NikoshBAN" pitchFamily="2" charset="0"/>
              <a:cs typeface="NikoshBAN" pitchFamily="2" charset="0"/>
            </a:rPr>
            <a:t>অতিক্রম</a:t>
          </a:r>
          <a:r>
            <a:rPr lang="en-US" sz="3600" kern="1200" dirty="0">
              <a:latin typeface="NikoshBAN" pitchFamily="2" charset="0"/>
              <a:cs typeface="NikoshBAN" pitchFamily="2" charset="0"/>
            </a:rPr>
            <a:t> </a:t>
          </a:r>
          <a:r>
            <a:rPr lang="en-US" sz="3600" kern="1200" dirty="0" err="1">
              <a:latin typeface="NikoshBAN" pitchFamily="2" charset="0"/>
              <a:cs typeface="NikoshBAN" pitchFamily="2" charset="0"/>
            </a:rPr>
            <a:t>করে</a:t>
          </a:r>
          <a:r>
            <a:rPr lang="en-US" sz="3600" kern="1200" dirty="0">
              <a:latin typeface="NikoshBAN" pitchFamily="2" charset="0"/>
              <a:cs typeface="NikoshBAN" pitchFamily="2" charset="0"/>
            </a:rPr>
            <a:t> </a:t>
          </a:r>
          <a:r>
            <a:rPr lang="en-US" sz="3600" kern="1200" dirty="0" err="1">
              <a:latin typeface="NikoshBAN" pitchFamily="2" charset="0"/>
              <a:cs typeface="NikoshBAN" pitchFamily="2" charset="0"/>
            </a:rPr>
            <a:t>আসতে</a:t>
          </a:r>
          <a:r>
            <a:rPr lang="en-US" sz="3600" kern="1200" dirty="0">
              <a:latin typeface="NikoshBAN" pitchFamily="2" charset="0"/>
              <a:cs typeface="NikoshBAN" pitchFamily="2" charset="0"/>
            </a:rPr>
            <a:t> </a:t>
          </a:r>
          <a:r>
            <a:rPr lang="en-US" sz="3600" kern="1200" dirty="0" err="1">
              <a:latin typeface="NikoshBAN" pitchFamily="2" charset="0"/>
              <a:cs typeface="NikoshBAN" pitchFamily="2" charset="0"/>
            </a:rPr>
            <a:t>হয়</a:t>
          </a:r>
          <a:r>
            <a:rPr lang="en-US" sz="3600" kern="1200" dirty="0">
              <a:latin typeface="NikoshBAN" pitchFamily="2" charset="0"/>
              <a:cs typeface="NikoshBAN" pitchFamily="2" charset="0"/>
            </a:rPr>
            <a:t> </a:t>
          </a:r>
          <a:r>
            <a:rPr lang="en-US" sz="3600" kern="1200" dirty="0" err="1">
              <a:latin typeface="NikoshBAN" pitchFamily="2" charset="0"/>
              <a:cs typeface="NikoshBAN" pitchFamily="2" charset="0"/>
            </a:rPr>
            <a:t>তাই</a:t>
          </a:r>
          <a:r>
            <a:rPr lang="en-US" sz="3600" kern="1200" dirty="0">
              <a:latin typeface="NikoshBAN" pitchFamily="2" charset="0"/>
              <a:cs typeface="NikoshBAN" pitchFamily="2" charset="0"/>
            </a:rPr>
            <a:t> </a:t>
          </a:r>
          <a:r>
            <a:rPr lang="en-US" sz="3600" kern="1200" dirty="0" err="1">
              <a:latin typeface="NikoshBAN" pitchFamily="2" charset="0"/>
              <a:cs typeface="NikoshBAN" pitchFamily="2" charset="0"/>
            </a:rPr>
            <a:t>সময়</a:t>
          </a:r>
          <a:r>
            <a:rPr lang="en-US" sz="3600" kern="1200" dirty="0">
              <a:latin typeface="NikoshBAN" pitchFamily="2" charset="0"/>
              <a:cs typeface="NikoshBAN" pitchFamily="2" charset="0"/>
            </a:rPr>
            <a:t> </a:t>
          </a:r>
          <a:r>
            <a:rPr lang="en-US" sz="3600" kern="1200" dirty="0" err="1">
              <a:latin typeface="NikoshBAN" pitchFamily="2" charset="0"/>
              <a:cs typeface="NikoshBAN" pitchFamily="2" charset="0"/>
            </a:rPr>
            <a:t>বেশি</a:t>
          </a:r>
          <a:r>
            <a:rPr lang="en-US" sz="3600" kern="1200" dirty="0">
              <a:latin typeface="NikoshBAN" pitchFamily="2" charset="0"/>
              <a:cs typeface="NikoshBAN" pitchFamily="2" charset="0"/>
            </a:rPr>
            <a:t> </a:t>
          </a:r>
          <a:r>
            <a:rPr lang="en-US" sz="3600" kern="1200" dirty="0" err="1">
              <a:latin typeface="NikoshBAN" pitchFamily="2" charset="0"/>
              <a:cs typeface="NikoshBAN" pitchFamily="2" charset="0"/>
            </a:rPr>
            <a:t>লাগে</a:t>
          </a:r>
          <a:endParaRPr lang="en-US" sz="3600" kern="1200" dirty="0">
            <a:latin typeface="NikoshBAN" pitchFamily="2" charset="0"/>
            <a:cs typeface="NikoshBAN" pitchFamily="2" charset="0"/>
          </a:endParaRPr>
        </a:p>
      </dsp:txBody>
      <dsp:txXfrm>
        <a:off x="1940301" y="3523973"/>
        <a:ext cx="5170506" cy="131143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5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DFAE700-957D-4C76-982F-305D841A335B}" type="datetimeFigureOut">
              <a:rPr lang="en-US" smtClean="0"/>
              <a:t>9/17/2020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9B69EDC-6050-4B79-806B-1653B109E1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949711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r>
              <a:rPr lang="en-US" sz="1600" dirty="0">
                <a:latin typeface="NikoshBAN" pitchFamily="2" charset="0"/>
                <a:cs typeface="NikoshBAN" pitchFamily="2" charset="0"/>
              </a:rPr>
              <a:t>১। </a:t>
            </a:r>
            <a:r>
              <a:rPr lang="en-US" sz="1600" dirty="0" err="1">
                <a:latin typeface="NikoshBAN" pitchFamily="2" charset="0"/>
                <a:cs typeface="NikoshBAN" pitchFamily="2" charset="0"/>
              </a:rPr>
              <a:t>কীসের</a:t>
            </a:r>
            <a:r>
              <a:rPr lang="en-US" sz="1600" baseline="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1600" baseline="0" dirty="0" err="1">
                <a:latin typeface="NikoshBAN" pitchFamily="2" charset="0"/>
                <a:cs typeface="NikoshBAN" pitchFamily="2" charset="0"/>
              </a:rPr>
              <a:t>মাধ্যমে</a:t>
            </a:r>
            <a:r>
              <a:rPr lang="en-US" sz="1600" baseline="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1600" baseline="0" dirty="0" err="1">
                <a:latin typeface="NikoshBAN" pitchFamily="2" charset="0"/>
                <a:cs typeface="NikoshBAN" pitchFamily="2" charset="0"/>
              </a:rPr>
              <a:t>তথ্য</a:t>
            </a:r>
            <a:r>
              <a:rPr lang="en-US" sz="1600" baseline="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1600" baseline="0" dirty="0" err="1">
                <a:latin typeface="NikoshBAN" pitchFamily="2" charset="0"/>
                <a:cs typeface="NikoshBAN" pitchFamily="2" charset="0"/>
              </a:rPr>
              <a:t>প্রেরণ</a:t>
            </a:r>
            <a:r>
              <a:rPr lang="en-US" sz="1600" baseline="0" dirty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1600" baseline="0" dirty="0" err="1">
                <a:latin typeface="NikoshBAN" pitchFamily="2" charset="0"/>
                <a:cs typeface="NikoshBAN" pitchFamily="2" charset="0"/>
              </a:rPr>
              <a:t>গ্রহণ</a:t>
            </a:r>
            <a:r>
              <a:rPr lang="en-US" sz="1600" baseline="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1600" baseline="0" dirty="0" err="1">
                <a:latin typeface="NikoshBAN" pitchFamily="2" charset="0"/>
                <a:cs typeface="NikoshBAN" pitchFamily="2" charset="0"/>
              </a:rPr>
              <a:t>করা</a:t>
            </a:r>
            <a:r>
              <a:rPr lang="en-US" sz="1600" baseline="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1600" baseline="0" dirty="0" err="1"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1600" baseline="0" dirty="0">
                <a:latin typeface="NikoshBAN" pitchFamily="2" charset="0"/>
                <a:cs typeface="NikoshBAN" pitchFamily="2" charset="0"/>
              </a:rPr>
              <a:t>?</a:t>
            </a:r>
            <a:r>
              <a:rPr lang="en-US" sz="1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1600" dirty="0" err="1">
                <a:latin typeface="NikoshBAN" pitchFamily="2" charset="0"/>
                <a:cs typeface="NikoshBAN" pitchFamily="2" charset="0"/>
              </a:rPr>
              <a:t>প্রশ্নের</a:t>
            </a:r>
            <a:r>
              <a:rPr lang="en-US" sz="1600" baseline="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1600" baseline="0" dirty="0" err="1">
                <a:latin typeface="NikoshBAN" pitchFamily="2" charset="0"/>
                <a:cs typeface="NikoshBAN" pitchFamily="2" charset="0"/>
              </a:rPr>
              <a:t>পর</a:t>
            </a:r>
            <a:r>
              <a:rPr lang="en-US" sz="1600" baseline="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1600" baseline="0" dirty="0" err="1">
                <a:latin typeface="NikoshBAN" pitchFamily="2" charset="0"/>
                <a:cs typeface="NikoshBAN" pitchFamily="2" charset="0"/>
              </a:rPr>
              <a:t>পারে</a:t>
            </a:r>
            <a:r>
              <a:rPr lang="en-US" sz="1600" baseline="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1600" baseline="0" dirty="0" err="1">
                <a:latin typeface="NikoshBAN" pitchFamily="2" charset="0"/>
                <a:cs typeface="NikoshBAN" pitchFamily="2" charset="0"/>
              </a:rPr>
              <a:t>শিক্ষার্থীদের</a:t>
            </a:r>
            <a:r>
              <a:rPr lang="en-US" sz="1600" baseline="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1600" baseline="0" dirty="0" err="1">
                <a:latin typeface="NikoshBAN" pitchFamily="2" charset="0"/>
                <a:cs typeface="NikoshBAN" pitchFamily="2" charset="0"/>
              </a:rPr>
              <a:t>নিকট</a:t>
            </a:r>
            <a:r>
              <a:rPr lang="en-US" sz="1600" baseline="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1600" baseline="0" dirty="0" err="1">
                <a:latin typeface="NikoshBAN" pitchFamily="2" charset="0"/>
                <a:cs typeface="NikoshBAN" pitchFamily="2" charset="0"/>
              </a:rPr>
              <a:t>থেকে</a:t>
            </a:r>
            <a:r>
              <a:rPr lang="en-US" sz="1600" baseline="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1600" baseline="0" dirty="0" err="1">
                <a:latin typeface="NikoshBAN" pitchFamily="2" charset="0"/>
                <a:cs typeface="NikoshBAN" pitchFamily="2" charset="0"/>
              </a:rPr>
              <a:t>বিভিন্ন</a:t>
            </a:r>
            <a:r>
              <a:rPr lang="en-US" sz="1600" baseline="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1600" baseline="0" dirty="0" err="1">
                <a:latin typeface="NikoshBAN" pitchFamily="2" charset="0"/>
                <a:cs typeface="NikoshBAN" pitchFamily="2" charset="0"/>
              </a:rPr>
              <a:t>উত্তর</a:t>
            </a:r>
            <a:r>
              <a:rPr lang="en-US" sz="1600" baseline="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1600" baseline="0" dirty="0" err="1">
                <a:latin typeface="NikoshBAN" pitchFamily="2" charset="0"/>
                <a:cs typeface="NikoshBAN" pitchFamily="2" charset="0"/>
              </a:rPr>
              <a:t>আসতে</a:t>
            </a:r>
            <a:r>
              <a:rPr lang="en-US" sz="1600" baseline="0" dirty="0">
                <a:latin typeface="NikoshBAN" pitchFamily="2" charset="0"/>
                <a:cs typeface="NikoshBAN" pitchFamily="2" charset="0"/>
              </a:rPr>
              <a:t> ।</a:t>
            </a:r>
          </a:p>
          <a:p>
            <a:pPr algn="l"/>
            <a:r>
              <a:rPr lang="en-US" sz="1600" baseline="0" dirty="0">
                <a:latin typeface="NikoshBAN" pitchFamily="2" charset="0"/>
                <a:cs typeface="NikoshBAN" pitchFamily="2" charset="0"/>
              </a:rPr>
              <a:t>২। </a:t>
            </a:r>
            <a:r>
              <a:rPr lang="en-US" sz="1600" baseline="0" dirty="0" err="1">
                <a:latin typeface="NikoshBAN" pitchFamily="2" charset="0"/>
                <a:cs typeface="NikoshBAN" pitchFamily="2" charset="0"/>
              </a:rPr>
              <a:t>উত্তর</a:t>
            </a:r>
            <a:r>
              <a:rPr lang="en-US" sz="1600" baseline="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1600" baseline="0" dirty="0" err="1">
                <a:latin typeface="NikoshBAN" pitchFamily="2" charset="0"/>
                <a:cs typeface="NikoshBAN" pitchFamily="2" charset="0"/>
              </a:rPr>
              <a:t>যেমনই</a:t>
            </a:r>
            <a:r>
              <a:rPr lang="en-US" sz="1600" baseline="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1600" baseline="0" dirty="0" err="1">
                <a:latin typeface="NikoshBAN" pitchFamily="2" charset="0"/>
                <a:cs typeface="NikoshBAN" pitchFamily="2" charset="0"/>
              </a:rPr>
              <a:t>শিক্ষার্থীরা</a:t>
            </a:r>
            <a:r>
              <a:rPr lang="en-US" sz="1600" baseline="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1600" baseline="0" dirty="0" err="1">
                <a:latin typeface="NikoshBAN" pitchFamily="2" charset="0"/>
                <a:cs typeface="NikoshBAN" pitchFamily="2" charset="0"/>
              </a:rPr>
              <a:t>দেয়</a:t>
            </a:r>
            <a:r>
              <a:rPr lang="en-US" sz="1600" baseline="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1600" baseline="0" dirty="0" err="1">
                <a:latin typeface="NikoshBAN" pitchFamily="2" charset="0"/>
                <a:cs typeface="NikoshBAN" pitchFamily="2" charset="0"/>
              </a:rPr>
              <a:t>না</a:t>
            </a:r>
            <a:r>
              <a:rPr lang="en-US" sz="1600" baseline="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1600" baseline="0" dirty="0" err="1">
                <a:latin typeface="NikoshBAN" pitchFamily="2" charset="0"/>
                <a:cs typeface="NikoshBAN" pitchFamily="2" charset="0"/>
              </a:rPr>
              <a:t>কেন</a:t>
            </a:r>
            <a:r>
              <a:rPr lang="en-US" sz="1600" baseline="0" dirty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1600" baseline="0" dirty="0" err="1">
                <a:latin typeface="NikoshBAN" pitchFamily="2" charset="0"/>
                <a:cs typeface="NikoshBAN" pitchFamily="2" charset="0"/>
              </a:rPr>
              <a:t>শিক্ষার্থীকে</a:t>
            </a:r>
            <a:r>
              <a:rPr lang="en-US" sz="1600" baseline="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1600" baseline="0" dirty="0" err="1">
                <a:latin typeface="NikoshBAN" pitchFamily="2" charset="0"/>
                <a:cs typeface="NikoshBAN" pitchFamily="2" charset="0"/>
              </a:rPr>
              <a:t>স্যাটেলাইট</a:t>
            </a:r>
            <a:r>
              <a:rPr lang="en-US" sz="1600" baseline="0" dirty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1600" baseline="0" dirty="0" err="1">
                <a:latin typeface="NikoshBAN" pitchFamily="2" charset="0"/>
                <a:cs typeface="NikoshBAN" pitchFamily="2" charset="0"/>
              </a:rPr>
              <a:t>অপটিক্যাল</a:t>
            </a:r>
            <a:r>
              <a:rPr lang="en-US" sz="1600" baseline="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1600" baseline="0" dirty="0" err="1">
                <a:latin typeface="NikoshBAN" pitchFamily="2" charset="0"/>
                <a:cs typeface="NikoshBAN" pitchFamily="2" charset="0"/>
              </a:rPr>
              <a:t>ফাইবারের</a:t>
            </a:r>
            <a:r>
              <a:rPr lang="en-US" sz="1600" baseline="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1600" baseline="0" dirty="0" err="1">
                <a:latin typeface="NikoshBAN" pitchFamily="2" charset="0"/>
                <a:cs typeface="NikoshBAN" pitchFamily="2" charset="0"/>
              </a:rPr>
              <a:t>কথা</a:t>
            </a:r>
            <a:r>
              <a:rPr lang="en-US" sz="1600" baseline="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1600" baseline="0" dirty="0" err="1">
                <a:latin typeface="NikoshBAN" pitchFamily="2" charset="0"/>
                <a:cs typeface="NikoshBAN" pitchFamily="2" charset="0"/>
              </a:rPr>
              <a:t>বলতে</a:t>
            </a:r>
            <a:r>
              <a:rPr lang="en-US" sz="1600" baseline="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1600" baseline="0" dirty="0" err="1">
                <a:latin typeface="NikoshBAN" pitchFamily="2" charset="0"/>
                <a:cs typeface="NikoshBAN" pitchFamily="2" charset="0"/>
              </a:rPr>
              <a:t>হবে</a:t>
            </a:r>
            <a:r>
              <a:rPr lang="en-US" sz="1600" baseline="0" dirty="0">
                <a:latin typeface="NikoshBAN" pitchFamily="2" charset="0"/>
                <a:cs typeface="NikoshBAN" pitchFamily="2" charset="0"/>
              </a:rPr>
              <a:t>।</a:t>
            </a:r>
          </a:p>
          <a:p>
            <a:pPr algn="l"/>
            <a:r>
              <a:rPr lang="en-US" sz="1600" baseline="0" dirty="0" err="1">
                <a:latin typeface="NikoshBAN" pitchFamily="2" charset="0"/>
                <a:cs typeface="NikoshBAN" pitchFamily="2" charset="0"/>
              </a:rPr>
              <a:t>অত:পর</a:t>
            </a:r>
            <a:r>
              <a:rPr lang="en-US" sz="1600" baseline="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1600" baseline="0" dirty="0" err="1">
                <a:latin typeface="NikoshBAN" pitchFamily="2" charset="0"/>
                <a:cs typeface="NikoshBAN" pitchFamily="2" charset="0"/>
              </a:rPr>
              <a:t>পাঠ</a:t>
            </a:r>
            <a:r>
              <a:rPr lang="en-US" sz="1600" baseline="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1600" baseline="0" dirty="0" err="1">
                <a:latin typeface="NikoshBAN" pitchFamily="2" charset="0"/>
                <a:cs typeface="NikoshBAN" pitchFamily="2" charset="0"/>
              </a:rPr>
              <a:t>ঘোষণা</a:t>
            </a:r>
            <a:r>
              <a:rPr lang="en-US" sz="1600" baseline="0" dirty="0">
                <a:latin typeface="NikoshBAN" pitchFamily="2" charset="0"/>
                <a:cs typeface="NikoshBAN" pitchFamily="2" charset="0"/>
              </a:rPr>
              <a:t>…</a:t>
            </a:r>
            <a:endParaRPr lang="en-US" sz="1600" dirty="0">
              <a:latin typeface="NikoshBAN" pitchFamily="2" charset="0"/>
              <a:cs typeface="NikoshBAN" pitchFamily="2" charset="0"/>
            </a:endParaRPr>
          </a:p>
          <a:p>
            <a:endParaRPr lang="en-US" sz="16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400775-F3BC-42F1-96EF-1977E4F3B16E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510005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দলগত</a:t>
            </a:r>
            <a:r>
              <a:rPr lang="en-US" dirty="0"/>
              <a:t> </a:t>
            </a:r>
            <a:r>
              <a:rPr lang="en-US" dirty="0" err="1"/>
              <a:t>কাজে</a:t>
            </a:r>
            <a:r>
              <a:rPr lang="en-US" dirty="0"/>
              <a:t> </a:t>
            </a:r>
            <a:r>
              <a:rPr lang="en-US" dirty="0" err="1"/>
              <a:t>শিক্ষার্থীদের</a:t>
            </a:r>
            <a:r>
              <a:rPr lang="en-US" baseline="0" dirty="0"/>
              <a:t> </a:t>
            </a:r>
            <a:r>
              <a:rPr lang="en-US" baseline="0" dirty="0" err="1"/>
              <a:t>সহযোগিত</a:t>
            </a:r>
            <a:r>
              <a:rPr lang="en-US" baseline="0" dirty="0"/>
              <a:t> </a:t>
            </a:r>
            <a:r>
              <a:rPr lang="en-US" baseline="0" dirty="0" err="1"/>
              <a:t>করা</a:t>
            </a:r>
            <a:r>
              <a:rPr lang="en-US" baseline="0" dirty="0"/>
              <a:t> </a:t>
            </a:r>
            <a:r>
              <a:rPr lang="en-US" baseline="0" dirty="0" err="1"/>
              <a:t>যেতে</a:t>
            </a:r>
            <a:r>
              <a:rPr lang="en-US" baseline="0" dirty="0"/>
              <a:t> </a:t>
            </a:r>
            <a:r>
              <a:rPr lang="en-US" baseline="0" dirty="0" err="1"/>
              <a:t>পারে</a:t>
            </a:r>
            <a:r>
              <a:rPr lang="en-US" baseline="0" dirty="0"/>
              <a:t>…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48E440-4DB5-4F61-9D86-3A63770397E8}" type="slidenum">
              <a:rPr lang="en-US" smtClean="0"/>
              <a:pPr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335625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400775-F3BC-42F1-96EF-1977E4F3B16E}" type="slidenum">
              <a:rPr lang="en-US" smtClean="0"/>
              <a:pPr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843820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74688" y="1143000"/>
            <a:ext cx="5508625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n-IN" dirty="0"/>
              <a:t>স্যাটেলাইট কীভাবে</a:t>
            </a:r>
            <a:r>
              <a:rPr lang="bn-IN" baseline="0" dirty="0"/>
              <a:t> ঘুড়ে তা শিক্ষক বর্ণনা ক</a:t>
            </a:r>
            <a:r>
              <a:rPr lang="en-US" baseline="0" dirty="0" err="1"/>
              <a:t>রবেন</a:t>
            </a:r>
            <a:r>
              <a:rPr lang="en-US" baseline="0" dirty="0"/>
              <a:t>।</a:t>
            </a:r>
            <a:r>
              <a:rPr lang="bn-IN" baseline="0" dirty="0"/>
              <a:t>,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400775-F3BC-42F1-96EF-1977E4F3B16E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232291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400" dirty="0">
                <a:latin typeface="NikoshBAN" panose="02000000000000000000" pitchFamily="2" charset="0"/>
                <a:cs typeface="NikoshBAN" panose="02000000000000000000" pitchFamily="2" charset="0"/>
              </a:rPr>
              <a:t>১৯৬৪</a:t>
            </a:r>
            <a:r>
              <a:rPr lang="en-US" sz="1400" baseline="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400" baseline="0" dirty="0" err="1">
                <a:latin typeface="NikoshBAN" panose="02000000000000000000" pitchFamily="2" charset="0"/>
                <a:cs typeface="NikoshBAN" panose="02000000000000000000" pitchFamily="2" charset="0"/>
              </a:rPr>
              <a:t>সালে</a:t>
            </a:r>
            <a:r>
              <a:rPr lang="en-US" sz="1400" baseline="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400" baseline="0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প্রথম</a:t>
            </a:r>
            <a:r>
              <a:rPr lang="en-US" sz="1400" baseline="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400" baseline="0" dirty="0" err="1">
                <a:latin typeface="NikoshBAN" panose="02000000000000000000" pitchFamily="2" charset="0"/>
                <a:cs typeface="NikoshBAN" panose="02000000000000000000" pitchFamily="2" charset="0"/>
              </a:rPr>
              <a:t>জিও</a:t>
            </a:r>
            <a:r>
              <a:rPr lang="en-US" sz="1400" baseline="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400" baseline="0" dirty="0" err="1">
                <a:latin typeface="NikoshBAN" panose="02000000000000000000" pitchFamily="2" charset="0"/>
                <a:cs typeface="NikoshBAN" panose="02000000000000000000" pitchFamily="2" charset="0"/>
              </a:rPr>
              <a:t>স্টেশনারি</a:t>
            </a:r>
            <a:r>
              <a:rPr lang="en-US" sz="1400" baseline="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400" baseline="0" dirty="0" err="1">
                <a:latin typeface="NikoshBAN" panose="02000000000000000000" pitchFamily="2" charset="0"/>
                <a:cs typeface="NikoshBAN" panose="02000000000000000000" pitchFamily="2" charset="0"/>
              </a:rPr>
              <a:t>স্যাটেলাইট</a:t>
            </a:r>
            <a:r>
              <a:rPr lang="en-US" sz="1400" baseline="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400" baseline="0" dirty="0" err="1">
                <a:latin typeface="NikoshBAN" panose="02000000000000000000" pitchFamily="2" charset="0"/>
                <a:cs typeface="NikoshBAN" panose="02000000000000000000" pitchFamily="2" charset="0"/>
              </a:rPr>
              <a:t>স্থাপন</a:t>
            </a:r>
            <a:r>
              <a:rPr lang="en-US" sz="1400" baseline="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400" baseline="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করা</a:t>
            </a:r>
            <a:r>
              <a:rPr lang="en-US" sz="1400" baseline="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400" baseline="0" dirty="0" err="1"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1400" baseline="0" dirty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1400" baseline="0" dirty="0" err="1">
                <a:latin typeface="NikoshBAN" panose="02000000000000000000" pitchFamily="2" charset="0"/>
                <a:cs typeface="NikoshBAN" panose="02000000000000000000" pitchFamily="2" charset="0"/>
              </a:rPr>
              <a:t>শিক্ষক</a:t>
            </a:r>
            <a:r>
              <a:rPr lang="en-US" sz="1400" baseline="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400" baseline="0" dirty="0" err="1">
                <a:latin typeface="NikoshBAN" panose="02000000000000000000" pitchFamily="2" charset="0"/>
                <a:cs typeface="NikoshBAN" panose="02000000000000000000" pitchFamily="2" charset="0"/>
              </a:rPr>
              <a:t>এখানে</a:t>
            </a:r>
            <a:r>
              <a:rPr lang="en-US" sz="1400" baseline="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400" baseline="0" dirty="0" err="1">
                <a:latin typeface="NikoshBAN" panose="02000000000000000000" pitchFamily="2" charset="0"/>
                <a:cs typeface="NikoshBAN" panose="02000000000000000000" pitchFamily="2" charset="0"/>
              </a:rPr>
              <a:t>জিও</a:t>
            </a:r>
            <a:r>
              <a:rPr lang="en-US" sz="1400" baseline="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400" baseline="0" dirty="0" err="1">
                <a:latin typeface="NikoshBAN" panose="02000000000000000000" pitchFamily="2" charset="0"/>
                <a:cs typeface="NikoshBAN" panose="02000000000000000000" pitchFamily="2" charset="0"/>
              </a:rPr>
              <a:t>স্টেশনের</a:t>
            </a:r>
            <a:r>
              <a:rPr lang="en-US" sz="1400" baseline="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400" baseline="0" dirty="0" err="1">
                <a:latin typeface="NikoshBAN" panose="02000000000000000000" pitchFamily="2" charset="0"/>
                <a:cs typeface="NikoshBAN" panose="02000000000000000000" pitchFamily="2" charset="0"/>
              </a:rPr>
              <a:t>সাথে</a:t>
            </a:r>
            <a:r>
              <a:rPr lang="en-US" sz="1400" baseline="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400" baseline="0" dirty="0" err="1">
                <a:latin typeface="NikoshBAN" panose="02000000000000000000" pitchFamily="2" charset="0"/>
                <a:cs typeface="NikoshBAN" panose="02000000000000000000" pitchFamily="2" charset="0"/>
              </a:rPr>
              <a:t>পৃথিবীর</a:t>
            </a:r>
            <a:r>
              <a:rPr lang="en-US" sz="1400" baseline="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400" baseline="0" dirty="0" err="1">
                <a:latin typeface="NikoshBAN" panose="02000000000000000000" pitchFamily="2" charset="0"/>
                <a:cs typeface="NikoshBAN" panose="02000000000000000000" pitchFamily="2" charset="0"/>
              </a:rPr>
              <a:t>বিভিন্ন</a:t>
            </a:r>
            <a:r>
              <a:rPr lang="en-US" sz="1400" baseline="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400" baseline="0" dirty="0" err="1">
                <a:latin typeface="NikoshBAN" panose="02000000000000000000" pitchFamily="2" charset="0"/>
                <a:cs typeface="NikoshBAN" panose="02000000000000000000" pitchFamily="2" charset="0"/>
              </a:rPr>
              <a:t>স্থানে</a:t>
            </a:r>
            <a:r>
              <a:rPr lang="en-US" sz="1400" baseline="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400" baseline="0" dirty="0" err="1">
                <a:latin typeface="NikoshBAN" panose="02000000000000000000" pitchFamily="2" charset="0"/>
                <a:cs typeface="NikoshBAN" panose="02000000000000000000" pitchFamily="2" charset="0"/>
              </a:rPr>
              <a:t>কিভাবে</a:t>
            </a:r>
            <a:r>
              <a:rPr lang="en-US" sz="1400" baseline="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400" baseline="0" dirty="0" err="1"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r>
              <a:rPr lang="en-US" sz="1400" baseline="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400" baseline="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করছে</a:t>
            </a:r>
            <a:r>
              <a:rPr lang="en-US" sz="1400" baseline="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400" baseline="0" dirty="0" err="1">
                <a:latin typeface="NikoshBAN" panose="02000000000000000000" pitchFamily="2" charset="0"/>
                <a:cs typeface="NikoshBAN" panose="02000000000000000000" pitchFamily="2" charset="0"/>
              </a:rPr>
              <a:t>জানতে</a:t>
            </a:r>
            <a:r>
              <a:rPr lang="en-US" sz="1400" baseline="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400" baseline="0" dirty="0" err="1">
                <a:latin typeface="NikoshBAN" panose="02000000000000000000" pitchFamily="2" charset="0"/>
                <a:cs typeface="NikoshBAN" panose="02000000000000000000" pitchFamily="2" charset="0"/>
              </a:rPr>
              <a:t>চাইবে</a:t>
            </a:r>
            <a:r>
              <a:rPr lang="en-US" sz="1400" baseline="0" dirty="0">
                <a:latin typeface="NikoshBAN" panose="02000000000000000000" pitchFamily="2" charset="0"/>
                <a:cs typeface="NikoshBAN" panose="02000000000000000000" pitchFamily="2" charset="0"/>
              </a:rPr>
              <a:t>….</a:t>
            </a:r>
            <a:endParaRPr lang="en-US" sz="14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400775-F3BC-42F1-96EF-1977E4F3B16E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514197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400775-F3BC-42F1-96EF-1977E4F3B16E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050061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>
                <a:latin typeface="NikoshBAN" pitchFamily="2" charset="0"/>
                <a:cs typeface="NikoshBAN" pitchFamily="2" charset="0"/>
              </a:rPr>
              <a:t>“</a:t>
            </a:r>
            <a:r>
              <a:rPr lang="en-US" sz="1200" dirty="0" err="1">
                <a:latin typeface="NikoshBAN" pitchFamily="2" charset="0"/>
                <a:cs typeface="NikoshBAN" pitchFamily="2" charset="0"/>
              </a:rPr>
              <a:t>অনেক</a:t>
            </a:r>
            <a:r>
              <a:rPr lang="en-US" sz="1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1200" dirty="0" err="1">
                <a:latin typeface="NikoshBAN" pitchFamily="2" charset="0"/>
                <a:cs typeface="NikoshBAN" pitchFamily="2" charset="0"/>
              </a:rPr>
              <a:t>দূরত্ব</a:t>
            </a:r>
            <a:r>
              <a:rPr lang="en-US" sz="1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1200" dirty="0" err="1">
                <a:latin typeface="NikoshBAN" pitchFamily="2" charset="0"/>
                <a:cs typeface="NikoshBAN" pitchFamily="2" charset="0"/>
              </a:rPr>
              <a:t>অতিক্রম</a:t>
            </a:r>
            <a:r>
              <a:rPr lang="en-US" sz="1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1200" dirty="0" err="1">
                <a:latin typeface="NikoshBAN" pitchFamily="2" charset="0"/>
                <a:cs typeface="NikoshBAN" pitchFamily="2" charset="0"/>
              </a:rPr>
              <a:t>আসতে</a:t>
            </a:r>
            <a:r>
              <a:rPr lang="en-US" sz="1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1200" dirty="0" err="1"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1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1200" dirty="0" err="1">
                <a:latin typeface="NikoshBAN" pitchFamily="2" charset="0"/>
                <a:cs typeface="NikoshBAN" pitchFamily="2" charset="0"/>
              </a:rPr>
              <a:t>তাই</a:t>
            </a:r>
            <a:r>
              <a:rPr lang="en-US" sz="1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1200" dirty="0" err="1">
                <a:latin typeface="NikoshBAN" pitchFamily="2" charset="0"/>
                <a:cs typeface="NikoshBAN" pitchFamily="2" charset="0"/>
              </a:rPr>
              <a:t>সময়</a:t>
            </a:r>
            <a:r>
              <a:rPr lang="en-US" sz="1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1200" dirty="0" err="1">
                <a:latin typeface="NikoshBAN" pitchFamily="2" charset="0"/>
                <a:cs typeface="NikoshBAN" pitchFamily="2" charset="0"/>
              </a:rPr>
              <a:t>বেশী</a:t>
            </a:r>
            <a:r>
              <a:rPr lang="en-US" sz="1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1200" dirty="0" err="1">
                <a:latin typeface="NikoshBAN" pitchFamily="2" charset="0"/>
                <a:cs typeface="NikoshBAN" pitchFamily="2" charset="0"/>
              </a:rPr>
              <a:t>লাগে</a:t>
            </a:r>
            <a:r>
              <a:rPr lang="en-US" sz="1200" dirty="0">
                <a:latin typeface="NikoshBAN" pitchFamily="2" charset="0"/>
                <a:cs typeface="NikoshBAN" pitchFamily="2" charset="0"/>
              </a:rPr>
              <a:t>” </a:t>
            </a:r>
            <a:r>
              <a:rPr lang="en-US" sz="1200" dirty="0" err="1">
                <a:latin typeface="NikoshBAN" pitchFamily="2" charset="0"/>
                <a:cs typeface="NikoshBAN" pitchFamily="2" charset="0"/>
              </a:rPr>
              <a:t>এই</a:t>
            </a:r>
            <a:r>
              <a:rPr lang="en-US" sz="1200" baseline="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1200" baseline="0" dirty="0" err="1">
                <a:latin typeface="NikoshBAN" pitchFamily="2" charset="0"/>
                <a:cs typeface="NikoshBAN" pitchFamily="2" charset="0"/>
              </a:rPr>
              <a:t>সমস্যা</a:t>
            </a:r>
            <a:r>
              <a:rPr lang="en-US" sz="1200" baseline="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1200" baseline="0" dirty="0" err="1">
                <a:latin typeface="NikoshBAN" pitchFamily="2" charset="0"/>
                <a:cs typeface="NikoshBAN" pitchFamily="2" charset="0"/>
              </a:rPr>
              <a:t>থেকে</a:t>
            </a:r>
            <a:r>
              <a:rPr lang="en-US" sz="1200" baseline="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1200" baseline="0" dirty="0" err="1">
                <a:latin typeface="NikoshBAN" pitchFamily="2" charset="0"/>
                <a:cs typeface="NikoshBAN" pitchFamily="2" charset="0"/>
              </a:rPr>
              <a:t>বেরিয়ে</a:t>
            </a:r>
            <a:r>
              <a:rPr lang="en-US" sz="1200" baseline="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1200" baseline="0" dirty="0" err="1">
                <a:latin typeface="NikoshBAN" pitchFamily="2" charset="0"/>
                <a:cs typeface="NikoshBAN" pitchFamily="2" charset="0"/>
              </a:rPr>
              <a:t>আসার</a:t>
            </a:r>
            <a:r>
              <a:rPr lang="en-US" sz="1200" baseline="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1200" baseline="0" dirty="0" err="1">
                <a:latin typeface="NikoshBAN" pitchFamily="2" charset="0"/>
                <a:cs typeface="NikoshBAN" pitchFamily="2" charset="0"/>
              </a:rPr>
              <a:t>উপায়</a:t>
            </a:r>
            <a:r>
              <a:rPr lang="en-US" sz="1200" baseline="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1200" baseline="0" dirty="0" err="1"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1200" baseline="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1200" baseline="0" dirty="0" err="1">
                <a:latin typeface="NikoshBAN" pitchFamily="2" charset="0"/>
                <a:cs typeface="NikoshBAN" pitchFamily="2" charset="0"/>
              </a:rPr>
              <a:t>শিক্ষক</a:t>
            </a:r>
            <a:r>
              <a:rPr lang="en-US" sz="1200" baseline="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1200" baseline="0" dirty="0" err="1">
                <a:latin typeface="NikoshBAN" pitchFamily="2" charset="0"/>
                <a:cs typeface="NikoshBAN" pitchFamily="2" charset="0"/>
              </a:rPr>
              <a:t>তা</a:t>
            </a:r>
            <a:r>
              <a:rPr lang="en-US" sz="1200" baseline="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1200" baseline="0" dirty="0" err="1">
                <a:latin typeface="NikoshBAN" pitchFamily="2" charset="0"/>
                <a:cs typeface="NikoshBAN" pitchFamily="2" charset="0"/>
              </a:rPr>
              <a:t>জানতে</a:t>
            </a:r>
            <a:r>
              <a:rPr lang="en-US" sz="1200" baseline="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1200" baseline="0" dirty="0" err="1">
                <a:latin typeface="NikoshBAN" pitchFamily="2" charset="0"/>
                <a:cs typeface="NikoshBAN" pitchFamily="2" charset="0"/>
              </a:rPr>
              <a:t>চাইবেন</a:t>
            </a:r>
            <a:r>
              <a:rPr lang="en-US" sz="1200" baseline="0" dirty="0">
                <a:latin typeface="NikoshBAN" pitchFamily="2" charset="0"/>
                <a:cs typeface="NikoshBAN" pitchFamily="2" charset="0"/>
              </a:rPr>
              <a:t>…..</a:t>
            </a:r>
            <a:endParaRPr lang="en-US" sz="1200" dirty="0">
              <a:latin typeface="NikoshBAN" pitchFamily="2" charset="0"/>
              <a:cs typeface="NikoshBAN" pitchFamily="2" charset="0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48E440-4DB5-4F61-9D86-3A63770397E8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445619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48E440-4DB5-4F61-9D86-3A63770397E8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98140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err="1"/>
              <a:t>আলোর</a:t>
            </a:r>
            <a:r>
              <a:rPr lang="en-US" baseline="0" dirty="0"/>
              <a:t> </a:t>
            </a:r>
            <a:r>
              <a:rPr lang="en-US" baseline="0" dirty="0" err="1"/>
              <a:t>গতিতে</a:t>
            </a:r>
            <a:r>
              <a:rPr lang="en-US" baseline="0" dirty="0"/>
              <a:t> </a:t>
            </a:r>
            <a:r>
              <a:rPr lang="en-US" baseline="0" dirty="0" err="1"/>
              <a:t>কী</a:t>
            </a:r>
            <a:r>
              <a:rPr lang="en-US" baseline="0" dirty="0"/>
              <a:t> </a:t>
            </a:r>
            <a:r>
              <a:rPr lang="en-US" baseline="0" dirty="0" err="1"/>
              <a:t>প্রবাহিত</a:t>
            </a:r>
            <a:r>
              <a:rPr lang="en-US" baseline="0" dirty="0"/>
              <a:t> </a:t>
            </a:r>
            <a:r>
              <a:rPr lang="en-US" baseline="0" dirty="0" err="1"/>
              <a:t>হয়</a:t>
            </a:r>
            <a:r>
              <a:rPr lang="en-US" baseline="0" dirty="0"/>
              <a:t>, </a:t>
            </a:r>
            <a:r>
              <a:rPr lang="en-US" baseline="0" dirty="0" err="1"/>
              <a:t>তা</a:t>
            </a:r>
            <a:r>
              <a:rPr lang="en-US" baseline="0" dirty="0"/>
              <a:t> </a:t>
            </a:r>
            <a:r>
              <a:rPr lang="en-US" baseline="0" dirty="0" err="1"/>
              <a:t>বলতে</a:t>
            </a:r>
            <a:r>
              <a:rPr lang="en-US" baseline="0" dirty="0"/>
              <a:t> </a:t>
            </a:r>
            <a:r>
              <a:rPr lang="en-US" baseline="0" dirty="0" err="1"/>
              <a:t>হবে</a:t>
            </a:r>
            <a:r>
              <a:rPr lang="en-US" baseline="0" dirty="0"/>
              <a:t>….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48E440-4DB5-4F61-9D86-3A63770397E8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672844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48E440-4DB5-4F61-9D86-3A63770397E8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159894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48E440-4DB5-4F61-9D86-3A63770397E8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059565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DE180D-ED4F-4AD3-922F-15BDFAD08A0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266B7F8-A177-469D-AC70-C8728EA518E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39175FB-E7EB-41AC-9920-23675BE1BC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9DC468-6A5E-4084-A2D3-6B9039A2C4B0}" type="datetimeFigureOut">
              <a:rPr lang="en-US" smtClean="0"/>
              <a:t>9/17/2020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1620C83-AC5F-4275-AF00-6FA90E5100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5FBCE46-2A15-4C2A-8011-F07381963B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5FB657-597D-4F22-A4B2-BABE710381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91403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FD3D7C-CD33-43B8-8400-D0C52A66FE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2DD7E8E-CC36-4662-AE54-F7EC7EA2BD6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3DE8705-DBCB-4D75-9909-5BEE868FC8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9DC468-6A5E-4084-A2D3-6B9039A2C4B0}" type="datetimeFigureOut">
              <a:rPr lang="en-US" smtClean="0"/>
              <a:t>9/17/2020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5B0A7A1-DD02-4C14-9D6B-393C79F3A2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B0A2E92-A5E4-45A0-85EE-E51181FD8D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5FB657-597D-4F22-A4B2-BABE710381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392303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1B536169-0E5A-4505-867D-0B667856736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48C193E-F8E4-4038-866D-2600903B40D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84CF802-25AB-4976-93CA-8403D2CC09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9DC468-6A5E-4084-A2D3-6B9039A2C4B0}" type="datetimeFigureOut">
              <a:rPr lang="en-US" smtClean="0"/>
              <a:t>9/17/2020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CAADB26-0DEC-404A-8077-4E1FDAF0C1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D1EFA76-44E8-414E-9875-6D6B0A34A6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5FB657-597D-4F22-A4B2-BABE710381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31918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9E6907-09FF-4460-A6AA-8192E1C294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D46C05C-C22C-4493-AB2C-10E0EB90E0F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0ADFA45-9633-450F-8B0D-8058CAC26C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9DC468-6A5E-4084-A2D3-6B9039A2C4B0}" type="datetimeFigureOut">
              <a:rPr lang="en-US" smtClean="0"/>
              <a:t>9/17/2020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BD426FF-914F-469F-A5F5-CDF60313FE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2598273-5DFC-417F-80B2-1F41DD5B95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5FB657-597D-4F22-A4B2-BABE710381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81436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73C7AD-D17F-4B73-AB94-A991748924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6C78898-7A61-46E2-A101-91B713A8EED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2CF165E-5A23-4DDB-B7CC-69C0DA3262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9DC468-6A5E-4084-A2D3-6B9039A2C4B0}" type="datetimeFigureOut">
              <a:rPr lang="en-US" smtClean="0"/>
              <a:t>9/17/2020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8ED761D-F5F9-4B10-899E-4753B4F7D0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B4A826F-4A81-45CA-A5C0-4F9680A920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5FB657-597D-4F22-A4B2-BABE710381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30581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8AD996-6522-4CB7-84FD-15285F87CE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D84F441-6889-42E8-8D6B-C80E72D44A8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6279CED-DA94-40FC-856F-D19D1EA8208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ABB7297-7224-4AA8-A33D-AA75EEBDA0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9DC468-6A5E-4084-A2D3-6B9039A2C4B0}" type="datetimeFigureOut">
              <a:rPr lang="en-US" smtClean="0"/>
              <a:t>9/17/2020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EC7C09F-7CEB-4D00-98F1-0A91E251B2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B074EF7-B860-47E7-B8E7-95C39786C8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5FB657-597D-4F22-A4B2-BABE710381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7312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BC50C0-74FC-459F-B232-F719CCA745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D48043F-5734-4C6B-A992-B6EC2D22B21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CA30214-C00A-45E8-8624-9BEB9281E10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A571FDC-D253-40EF-855E-BC9A577185F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054A615-0F45-4B37-B1CF-8B279CA0230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DC44FC3F-2E5C-4981-9162-D2E161016E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9DC468-6A5E-4084-A2D3-6B9039A2C4B0}" type="datetimeFigureOut">
              <a:rPr lang="en-US" smtClean="0"/>
              <a:t>9/17/2020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73D0558-2C9C-420E-A24B-32251783BF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95E3E4C-12F7-4AB1-B93E-C5C5416FBB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5FB657-597D-4F22-A4B2-BABE710381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02873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8EE5A4-D76F-45C2-8B6C-0154564F56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D9E078A-E801-427D-AC65-B2BEF58F42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9DC468-6A5E-4084-A2D3-6B9039A2C4B0}" type="datetimeFigureOut">
              <a:rPr lang="en-US" smtClean="0"/>
              <a:t>9/17/2020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1242CA1-91CB-4989-88B7-5C8570DE1D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60A1038-DB03-438B-B512-C81B228267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5FB657-597D-4F22-A4B2-BABE710381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20475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69CFB3D-3C89-45CE-8AB0-DEA1932CA2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9DC468-6A5E-4084-A2D3-6B9039A2C4B0}" type="datetimeFigureOut">
              <a:rPr lang="en-US" smtClean="0"/>
              <a:t>9/17/2020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01D4D08-267F-44F1-8112-A070337586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602CA54-01CE-48EB-B0A5-F1F280DAC9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5FB657-597D-4F22-A4B2-BABE710381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49126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8EA20E-FE55-484C-A4C6-9B5F9F5946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6CE062D-09BA-4715-B4C7-52BC1A8B440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CB8976B-AD01-41E8-AE56-3CCF2044C58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FAD49EF-3641-4670-AF1E-0DFEA0C199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9DC468-6A5E-4084-A2D3-6B9039A2C4B0}" type="datetimeFigureOut">
              <a:rPr lang="en-US" smtClean="0"/>
              <a:t>9/17/2020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89F10D2-E6E3-4859-8230-D604B3B5B2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E7D4755-6FDD-42B0-AF34-41165CCCA5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5FB657-597D-4F22-A4B2-BABE710381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11631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3B4EFE-1C80-4BFC-BBD0-1E4A6CF7CB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0DD80CA-6CC5-4B31-AFF8-FFA3843EEDE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13E2356-93FF-4A4A-ABE3-FA2C35FDC71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5385F4A-A705-4393-8DB3-CCB0465E6B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9DC468-6A5E-4084-A2D3-6B9039A2C4B0}" type="datetimeFigureOut">
              <a:rPr lang="en-US" smtClean="0"/>
              <a:t>9/17/2020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F56D4ED-2A0A-4A11-A8EE-5AE313E7DF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04B51C2-74F1-4F39-9A7B-D6BF301B80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5FB657-597D-4F22-A4B2-BABE710381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87034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D216FF8-6C44-45F1-B046-E9AE17DCE1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DE2243F-4392-4417-8CD5-9C399D2FB69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DA4E9A2-9C36-49B9-8F61-C9D6101AA1D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79DC468-6A5E-4084-A2D3-6B9039A2C4B0}" type="datetimeFigureOut">
              <a:rPr lang="en-US" smtClean="0"/>
              <a:t>9/17/2020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E430DF9-F3E2-4AC6-8A6B-15C427361F7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129FA80-02F9-48E7-AF8B-C516F7E2299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85FB657-597D-4F22-A4B2-BABE710381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48220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gif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gi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gi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25.wmf"/><Relationship Id="rId4" Type="http://schemas.openxmlformats.org/officeDocument/2006/relationships/oleObject" Target="../embeddings/oleObject1.bin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gif"/><Relationship Id="rId4" Type="http://schemas.openxmlformats.org/officeDocument/2006/relationships/image" Target="../media/image5.gi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gi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gi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gi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7" Type="http://schemas.openxmlformats.org/officeDocument/2006/relationships/image" Target="../media/image17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jpeg"/><Relationship Id="rId5" Type="http://schemas.openxmlformats.org/officeDocument/2006/relationships/image" Target="../media/image15.gif"/><Relationship Id="rId4" Type="http://schemas.openxmlformats.org/officeDocument/2006/relationships/image" Target="../media/image14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E862BE82-D00D-42C1-BF16-93AA37870C3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2008"/>
            <a:ext cx="5609220" cy="5840278"/>
          </a:xfrm>
          <a:custGeom>
            <a:avLst/>
            <a:gdLst>
              <a:gd name="connsiteX0" fmla="*/ 0 w 5609220"/>
              <a:gd name="connsiteY0" fmla="*/ 0 h 5840278"/>
              <a:gd name="connsiteX1" fmla="*/ 4637091 w 5609220"/>
              <a:gd name="connsiteY1" fmla="*/ 0 h 5840278"/>
              <a:gd name="connsiteX2" fmla="*/ 4822569 w 5609220"/>
              <a:gd name="connsiteY2" fmla="*/ 204077 h 5840278"/>
              <a:gd name="connsiteX3" fmla="*/ 5609220 w 5609220"/>
              <a:gd name="connsiteY3" fmla="*/ 2395363 h 5840278"/>
              <a:gd name="connsiteX4" fmla="*/ 2164305 w 5609220"/>
              <a:gd name="connsiteY4" fmla="*/ 5840278 h 5840278"/>
              <a:gd name="connsiteX5" fmla="*/ 238220 w 5609220"/>
              <a:gd name="connsiteY5" fmla="*/ 5251941 h 5840278"/>
              <a:gd name="connsiteX6" fmla="*/ 0 w 5609220"/>
              <a:gd name="connsiteY6" fmla="*/ 5073803 h 58402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609220" h="5840278">
                <a:moveTo>
                  <a:pt x="0" y="0"/>
                </a:moveTo>
                <a:lnTo>
                  <a:pt x="4637091" y="0"/>
                </a:lnTo>
                <a:lnTo>
                  <a:pt x="4822569" y="204077"/>
                </a:lnTo>
                <a:cubicBezTo>
                  <a:pt x="5314007" y="799562"/>
                  <a:pt x="5609220" y="1562987"/>
                  <a:pt x="5609220" y="2395363"/>
                </a:cubicBezTo>
                <a:cubicBezTo>
                  <a:pt x="5609220" y="4297937"/>
                  <a:pt x="4066879" y="5840278"/>
                  <a:pt x="2164305" y="5840278"/>
                </a:cubicBezTo>
                <a:cubicBezTo>
                  <a:pt x="1450840" y="5840278"/>
                  <a:pt x="788032" y="5623387"/>
                  <a:pt x="238220" y="5251941"/>
                </a:cubicBezTo>
                <a:lnTo>
                  <a:pt x="0" y="5073803"/>
                </a:lnTo>
                <a:close/>
              </a:path>
            </a:pathLst>
          </a:custGeom>
          <a:solidFill>
            <a:schemeClr val="tx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F6D92C2D-1D3D-4974-918C-06579FB354A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2333" y="-2"/>
            <a:ext cx="5441859" cy="5654940"/>
          </a:xfrm>
          <a:custGeom>
            <a:avLst/>
            <a:gdLst>
              <a:gd name="connsiteX0" fmla="*/ 0 w 5441859"/>
              <a:gd name="connsiteY0" fmla="*/ 0 h 5654940"/>
              <a:gd name="connsiteX1" fmla="*/ 4400492 w 5441859"/>
              <a:gd name="connsiteY1" fmla="*/ 0 h 5654940"/>
              <a:gd name="connsiteX2" fmla="*/ 4484767 w 5441859"/>
              <a:gd name="connsiteY2" fmla="*/ 76595 h 5654940"/>
              <a:gd name="connsiteX3" fmla="*/ 5441859 w 5441859"/>
              <a:gd name="connsiteY3" fmla="*/ 2387221 h 5654940"/>
              <a:gd name="connsiteX4" fmla="*/ 2174140 w 5441859"/>
              <a:gd name="connsiteY4" fmla="*/ 5654940 h 5654940"/>
              <a:gd name="connsiteX5" fmla="*/ 156693 w 5441859"/>
              <a:gd name="connsiteY5" fmla="*/ 4957981 h 5654940"/>
              <a:gd name="connsiteX6" fmla="*/ 0 w 5441859"/>
              <a:gd name="connsiteY6" fmla="*/ 4820612 h 56549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441859" h="5654940">
                <a:moveTo>
                  <a:pt x="0" y="0"/>
                </a:moveTo>
                <a:lnTo>
                  <a:pt x="4400492" y="0"/>
                </a:lnTo>
                <a:lnTo>
                  <a:pt x="4484767" y="76595"/>
                </a:lnTo>
                <a:cubicBezTo>
                  <a:pt x="5076108" y="667936"/>
                  <a:pt x="5441859" y="1484866"/>
                  <a:pt x="5441859" y="2387221"/>
                </a:cubicBezTo>
                <a:cubicBezTo>
                  <a:pt x="5441859" y="4191932"/>
                  <a:pt x="3978851" y="5654940"/>
                  <a:pt x="2174140" y="5654940"/>
                </a:cubicBezTo>
                <a:cubicBezTo>
                  <a:pt x="1412778" y="5654940"/>
                  <a:pt x="712231" y="5394557"/>
                  <a:pt x="156693" y="4957981"/>
                </a:cubicBezTo>
                <a:lnTo>
                  <a:pt x="0" y="4820612"/>
                </a:lnTo>
                <a:close/>
              </a:path>
            </a:pathLst>
          </a:custGeom>
          <a:solidFill>
            <a:schemeClr val="bg1">
              <a:lumMod val="95000"/>
              <a:lumOff val="5000"/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-2333" y="1615475"/>
            <a:ext cx="5609220" cy="2754086"/>
          </a:xfrm>
          <a:prstGeom prst="rect">
            <a:avLst/>
          </a:prstGeom>
          <a:scene3d>
            <a:camera prst="orthographicFront"/>
            <a:lightRig rig="contrasting" dir="t">
              <a:rot lat="0" lon="0" rev="7800000"/>
            </a:lightRig>
          </a:scene3d>
        </p:spPr>
        <p:txBody>
          <a:bodyPr vert="horz" lIns="91440" tIns="45720" rIns="91440" bIns="45720" rtlCol="0" anchor="t"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18000" dirty="0" err="1">
                <a:latin typeface="NikoshBAN" panose="02000000000000000000" pitchFamily="2" charset="0"/>
                <a:cs typeface="NikoshBAN" panose="02000000000000000000" pitchFamily="2" charset="0"/>
              </a:rPr>
              <a:t>স্বাগতম</a:t>
            </a:r>
            <a:endParaRPr lang="en-US" sz="18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38101" y="1154002"/>
            <a:ext cx="5510771" cy="4257070"/>
          </a:xfrm>
          <a:prstGeom prst="rect">
            <a:avLst/>
          </a:prstGeom>
        </p:spPr>
      </p:pic>
      <p:cxnSp>
        <p:nvCxnSpPr>
          <p:cNvPr id="7" name="Straight Connector 6"/>
          <p:cNvCxnSpPr/>
          <p:nvPr/>
        </p:nvCxnSpPr>
        <p:spPr bwMode="auto">
          <a:xfrm>
            <a:off x="6934200" y="6132666"/>
            <a:ext cx="914400" cy="914400"/>
          </a:xfrm>
          <a:prstGeom prst="lin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304898692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57400" y="185537"/>
            <a:ext cx="8229600" cy="722585"/>
          </a:xfrm>
          <a:noFill/>
          <a:ln>
            <a:noFill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5400" b="1" spc="50" dirty="0" err="1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স্যাটেলাইট</a:t>
            </a:r>
            <a:r>
              <a:rPr lang="en-US" sz="5400" b="1" spc="50" dirty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spc="50" dirty="0" err="1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ব্যবহারে</a:t>
            </a:r>
            <a:r>
              <a:rPr lang="en-US" sz="5400" b="1" spc="50" dirty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spc="50" dirty="0" err="1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সমস্যা</a:t>
            </a:r>
            <a:endParaRPr lang="en-US" sz="5400" spc="50" dirty="0">
              <a:ln w="11430"/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cxnSp>
        <p:nvCxnSpPr>
          <p:cNvPr id="25" name="Straight Connector 24"/>
          <p:cNvCxnSpPr/>
          <p:nvPr/>
        </p:nvCxnSpPr>
        <p:spPr bwMode="auto">
          <a:xfrm>
            <a:off x="1912620" y="1066800"/>
            <a:ext cx="8229600" cy="0"/>
          </a:xfrm>
          <a:prstGeom prst="line">
            <a:avLst/>
          </a:prstGeom>
          <a:ln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graphicFrame>
        <p:nvGraphicFramePr>
          <p:cNvPr id="17" name="Diagram 16"/>
          <p:cNvGraphicFramePr/>
          <p:nvPr/>
        </p:nvGraphicFramePr>
        <p:xfrm>
          <a:off x="2133600" y="1295400"/>
          <a:ext cx="7924800" cy="4876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427868718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/>
          <p:cNvCxnSpPr/>
          <p:nvPr/>
        </p:nvCxnSpPr>
        <p:spPr>
          <a:xfrm>
            <a:off x="133004" y="1256607"/>
            <a:ext cx="11866880" cy="0"/>
          </a:xfrm>
          <a:prstGeom prst="line">
            <a:avLst/>
          </a:prstGeom>
          <a:ln w="571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4677297" y="173234"/>
            <a:ext cx="3066471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400" b="1" dirty="0" err="1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একক</a:t>
            </a:r>
            <a:r>
              <a:rPr lang="en-US" sz="6400" b="1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400" b="1" dirty="0" err="1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endParaRPr lang="en-US" sz="6400" b="1" dirty="0">
              <a:ln w="0"/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3361472" y="5370057"/>
            <a:ext cx="5409943" cy="755143"/>
          </a:xfrm>
          <a:prstGeom prst="rect">
            <a:avLst/>
          </a:prstGeom>
          <a:noFill/>
        </p:spPr>
        <p:txBody>
          <a:bodyPr wrap="none" lIns="97536" tIns="48768" rIns="97536" bIns="48768">
            <a:spAutoFit/>
          </a:bodyPr>
          <a:lstStyle/>
          <a:p>
            <a:pPr marL="609619" indent="-609619" algn="ctr">
              <a:buFont typeface="Wingdings" panose="05000000000000000000" pitchFamily="2" charset="2"/>
              <a:buChar char="q"/>
            </a:pPr>
            <a:r>
              <a:rPr lang="bn-IN" sz="4267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স্যাটেলাইট বলতে কী বুঝ ?</a:t>
            </a:r>
            <a:endParaRPr lang="en-US" sz="4267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72311" y="1709346"/>
            <a:ext cx="4282998" cy="321225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</p:pic>
    </p:spTree>
    <p:extLst>
      <p:ext uri="{BB962C8B-B14F-4D97-AF65-F5344CB8AC3E}">
        <p14:creationId xmlns:p14="http://schemas.microsoft.com/office/powerpoint/2010/main" val="25542379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57400" y="319881"/>
            <a:ext cx="8229600" cy="731837"/>
          </a:xfrm>
          <a:noFill/>
          <a:ln>
            <a:noFill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5400" b="1" spc="50" dirty="0" err="1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অপটিক্যাল</a:t>
            </a:r>
            <a:r>
              <a:rPr lang="en-US" sz="5400" b="1" spc="50" dirty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spc="50" dirty="0" err="1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ফাইবার</a:t>
            </a:r>
            <a:endParaRPr lang="en-US" sz="5400" b="1" spc="50" dirty="0">
              <a:ln w="11430"/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cxnSp>
        <p:nvCxnSpPr>
          <p:cNvPr id="25" name="Straight Connector 24"/>
          <p:cNvCxnSpPr/>
          <p:nvPr/>
        </p:nvCxnSpPr>
        <p:spPr bwMode="auto">
          <a:xfrm>
            <a:off x="1912620" y="1066800"/>
            <a:ext cx="8229600" cy="0"/>
          </a:xfrm>
          <a:prstGeom prst="line">
            <a:avLst/>
          </a:prstGeom>
          <a:ln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291548" y="5129480"/>
            <a:ext cx="11608904" cy="1754326"/>
          </a:xfrm>
          <a:prstGeom prst="rect">
            <a:avLst/>
          </a:prstGeom>
          <a:noFill/>
          <a:ln>
            <a:noFill/>
          </a:ln>
          <a:effectLst>
            <a:glow rad="228600">
              <a:schemeClr val="accent5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2"/>
          </a:lnRef>
          <a:fillRef idx="1001">
            <a:schemeClr val="lt1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>
              <a:buNone/>
            </a:pPr>
            <a:r>
              <a:rPr lang="en-US" sz="5400" dirty="0" err="1">
                <a:latin typeface="NikoshBAN" pitchFamily="2" charset="0"/>
                <a:cs typeface="NikoshBAN" pitchFamily="2" charset="0"/>
              </a:rPr>
              <a:t>অপটিক্যাল</a:t>
            </a:r>
            <a:r>
              <a:rPr lang="en-US" sz="5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>
                <a:latin typeface="NikoshBAN" pitchFamily="2" charset="0"/>
                <a:cs typeface="NikoshBAN" pitchFamily="2" charset="0"/>
              </a:rPr>
              <a:t>ফাইবার</a:t>
            </a:r>
            <a:r>
              <a:rPr lang="en-US" sz="5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>
                <a:latin typeface="NikoshBAN" pitchFamily="2" charset="0"/>
                <a:cs typeface="NikoshBAN" pitchFamily="2" charset="0"/>
              </a:rPr>
              <a:t>অত্যন্ত</a:t>
            </a:r>
            <a:r>
              <a:rPr lang="en-US" sz="5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>
                <a:latin typeface="NikoshBAN" pitchFamily="2" charset="0"/>
                <a:cs typeface="NikoshBAN" pitchFamily="2" charset="0"/>
              </a:rPr>
              <a:t>সরু</a:t>
            </a:r>
            <a:r>
              <a:rPr lang="en-US" sz="5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>
                <a:latin typeface="NikoshBAN" pitchFamily="2" charset="0"/>
                <a:cs typeface="NikoshBAN" pitchFamily="2" charset="0"/>
              </a:rPr>
              <a:t>কাঁচের</a:t>
            </a:r>
            <a:r>
              <a:rPr lang="en-US" sz="5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>
                <a:latin typeface="NikoshBAN" pitchFamily="2" charset="0"/>
                <a:cs typeface="NikoshBAN" pitchFamily="2" charset="0"/>
              </a:rPr>
              <a:t>তৈরি</a:t>
            </a:r>
            <a:r>
              <a:rPr lang="en-US" sz="5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>
                <a:latin typeface="NikoshBAN" pitchFamily="2" charset="0"/>
                <a:cs typeface="NikoshBAN" pitchFamily="2" charset="0"/>
              </a:rPr>
              <a:t>তন্তু</a:t>
            </a:r>
            <a:r>
              <a:rPr lang="en-US" sz="5400" dirty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5400" dirty="0" err="1">
                <a:latin typeface="NikoshBAN" pitchFamily="2" charset="0"/>
                <a:cs typeface="NikoshBAN" pitchFamily="2" charset="0"/>
              </a:rPr>
              <a:t>ইনফ্রারেড</a:t>
            </a:r>
            <a:r>
              <a:rPr lang="en-US" sz="5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>
                <a:latin typeface="NikoshBAN" pitchFamily="2" charset="0"/>
                <a:cs typeface="NikoshBAN" pitchFamily="2" charset="0"/>
              </a:rPr>
              <a:t>আলো</a:t>
            </a:r>
            <a:r>
              <a:rPr lang="en-US" sz="5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>
                <a:latin typeface="NikoshBAN" pitchFamily="2" charset="0"/>
                <a:cs typeface="NikoshBAN" pitchFamily="2" charset="0"/>
              </a:rPr>
              <a:t>এর</a:t>
            </a:r>
            <a:r>
              <a:rPr lang="en-US" sz="5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>
                <a:latin typeface="NikoshBAN" pitchFamily="2" charset="0"/>
                <a:cs typeface="NikoshBAN" pitchFamily="2" charset="0"/>
              </a:rPr>
              <a:t>মাধ্যমে</a:t>
            </a:r>
            <a:r>
              <a:rPr lang="en-US" sz="5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>
                <a:latin typeface="NikoshBAN" pitchFamily="2" charset="0"/>
                <a:cs typeface="NikoshBAN" pitchFamily="2" charset="0"/>
              </a:rPr>
              <a:t>প্রবাহিত</a:t>
            </a:r>
            <a:r>
              <a:rPr lang="en-US" sz="5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>
                <a:latin typeface="NikoshBAN" pitchFamily="2" charset="0"/>
                <a:cs typeface="NikoshBAN" pitchFamily="2" charset="0"/>
              </a:rPr>
              <a:t>হয়</a:t>
            </a:r>
            <a:endParaRPr lang="en-US" sz="54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6146" name="Picture 2" descr="http://38.media.tumblr.com/tumblr_lw9v0bwyW71qbdq9so1_500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33600" y="1447801"/>
            <a:ext cx="3886200" cy="3152775"/>
          </a:xfrm>
          <a:prstGeom prst="rect">
            <a:avLst/>
          </a:prstGeom>
          <a:noFill/>
        </p:spPr>
      </p:pic>
      <p:pic>
        <p:nvPicPr>
          <p:cNvPr id="10" name="Picture 9" descr="ADSS-OpticalFibreCable.aspx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72200" y="1371600"/>
            <a:ext cx="3581400" cy="3200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03753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63BC71B-8898-4C26-9424-9A1CA4487239}" type="slidenum">
              <a:rPr lang="en-US" smtClean="0"/>
              <a:pPr>
                <a:defRPr/>
              </a:pPr>
              <a:t>13</a:t>
            </a:fld>
            <a:endParaRPr lang="en-US"/>
          </a:p>
        </p:txBody>
      </p:sp>
      <p:pic>
        <p:nvPicPr>
          <p:cNvPr id="6" name="Picture 2" descr="C:\Users\Motiar\Desktop\New folder\Laser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800" y="1828801"/>
            <a:ext cx="7932420" cy="2285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596347" y="4953001"/>
            <a:ext cx="11025809" cy="830997"/>
          </a:xfrm>
          <a:prstGeom prst="rect">
            <a:avLst/>
          </a:prstGeom>
          <a:noFill/>
          <a:ln>
            <a:noFill/>
          </a:ln>
          <a:effectLst>
            <a:glow rad="228600">
              <a:schemeClr val="accent5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>
              <a:buNone/>
            </a:pPr>
            <a:r>
              <a:rPr lang="en-US" sz="4800" dirty="0" err="1">
                <a:latin typeface="NikoshBAN" pitchFamily="2" charset="0"/>
                <a:cs typeface="NikoshBAN" pitchFamily="2" charset="0"/>
              </a:rPr>
              <a:t>অপটিক্যাল</a:t>
            </a:r>
            <a:r>
              <a:rPr lang="en-US" sz="4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>
                <a:latin typeface="NikoshBAN" pitchFamily="2" charset="0"/>
                <a:cs typeface="NikoshBAN" pitchFamily="2" charset="0"/>
              </a:rPr>
              <a:t>ফাইবারে</a:t>
            </a:r>
            <a:r>
              <a:rPr lang="en-US" sz="4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>
                <a:latin typeface="NikoshBAN" pitchFamily="2" charset="0"/>
                <a:cs typeface="NikoshBAN" pitchFamily="2" charset="0"/>
              </a:rPr>
              <a:t>সিগন্যাল</a:t>
            </a:r>
            <a:r>
              <a:rPr lang="en-US" sz="4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>
                <a:latin typeface="NikoshBAN" pitchFamily="2" charset="0"/>
                <a:cs typeface="NikoshBAN" pitchFamily="2" charset="0"/>
              </a:rPr>
              <a:t>পাঠানো</a:t>
            </a:r>
            <a:r>
              <a:rPr lang="en-US" sz="4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4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>
                <a:latin typeface="NikoshBAN" pitchFamily="2" charset="0"/>
                <a:cs typeface="NikoshBAN" pitchFamily="2" charset="0"/>
              </a:rPr>
              <a:t>আলোর</a:t>
            </a:r>
            <a:r>
              <a:rPr lang="en-US" sz="4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>
                <a:latin typeface="NikoshBAN" pitchFamily="2" charset="0"/>
                <a:cs typeface="NikoshBAN" pitchFamily="2" charset="0"/>
              </a:rPr>
              <a:t>গতিতে</a:t>
            </a:r>
            <a:endParaRPr lang="en-US" sz="4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2057400" y="228599"/>
            <a:ext cx="8229600" cy="762001"/>
          </a:xfrm>
          <a:noFill/>
          <a:ln>
            <a:noFill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4800" b="1" spc="50" dirty="0" err="1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অপটিক্যাল</a:t>
            </a:r>
            <a:r>
              <a:rPr lang="en-US" sz="4800" b="1" spc="50" dirty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spc="50" dirty="0" err="1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ফাইবার</a:t>
            </a:r>
            <a:endParaRPr lang="en-US" sz="4800" b="1" spc="50" dirty="0">
              <a:ln w="11430"/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cxnSp>
        <p:nvCxnSpPr>
          <p:cNvPr id="9" name="Straight Connector 8"/>
          <p:cNvCxnSpPr/>
          <p:nvPr/>
        </p:nvCxnSpPr>
        <p:spPr bwMode="auto">
          <a:xfrm>
            <a:off x="1912620" y="1066800"/>
            <a:ext cx="8229600" cy="0"/>
          </a:xfrm>
          <a:prstGeom prst="line">
            <a:avLst/>
          </a:prstGeom>
          <a:ln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3" descr="C:\Users\Motiar\Desktop\New folder\4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1011"/>
          <a:stretch/>
        </p:blipFill>
        <p:spPr bwMode="auto">
          <a:xfrm>
            <a:off x="2539912" y="1265240"/>
            <a:ext cx="6527889" cy="36369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251791" y="5257801"/>
            <a:ext cx="11383617" cy="769441"/>
          </a:xfrm>
          <a:prstGeom prst="rect">
            <a:avLst/>
          </a:prstGeom>
          <a:noFill/>
          <a:ln>
            <a:noFill/>
          </a:ln>
          <a:effectLst>
            <a:glow rad="228600">
              <a:schemeClr val="accent5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2"/>
          </a:lnRef>
          <a:fillRef idx="1001">
            <a:schemeClr val="lt1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>
              <a:buNone/>
            </a:pPr>
            <a:r>
              <a:rPr lang="en-US" sz="4400" dirty="0" err="1">
                <a:latin typeface="NikoshBAN" pitchFamily="2" charset="0"/>
                <a:cs typeface="NikoshBAN" pitchFamily="2" charset="0"/>
              </a:rPr>
              <a:t>এই</a:t>
            </a:r>
            <a:r>
              <a:rPr lang="en-US" sz="4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>
                <a:latin typeface="NikoshBAN" pitchFamily="2" charset="0"/>
                <a:cs typeface="NikoshBAN" pitchFamily="2" charset="0"/>
              </a:rPr>
              <a:t>আলোর</a:t>
            </a:r>
            <a:r>
              <a:rPr lang="en-US" sz="4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>
                <a:latin typeface="NikoshBAN" pitchFamily="2" charset="0"/>
                <a:cs typeface="NikoshBAN" pitchFamily="2" charset="0"/>
              </a:rPr>
              <a:t>নাম</a:t>
            </a:r>
            <a:r>
              <a:rPr lang="en-US" sz="4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>
                <a:latin typeface="NikoshBAN" pitchFamily="2" charset="0"/>
                <a:cs typeface="NikoshBAN" pitchFamily="2" charset="0"/>
              </a:rPr>
              <a:t>ইনফ্রারেড</a:t>
            </a:r>
            <a:r>
              <a:rPr lang="en-US" sz="4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>
                <a:latin typeface="NikoshBAN" pitchFamily="2" charset="0"/>
                <a:cs typeface="NikoshBAN" pitchFamily="2" charset="0"/>
              </a:rPr>
              <a:t>আলো</a:t>
            </a:r>
            <a:r>
              <a:rPr lang="en-US" sz="4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>
                <a:latin typeface="NikoshBAN" pitchFamily="2" charset="0"/>
                <a:cs typeface="NikoshBAN" pitchFamily="2" charset="0"/>
              </a:rPr>
              <a:t>যা</a:t>
            </a:r>
            <a:r>
              <a:rPr lang="en-US" sz="4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>
                <a:latin typeface="NikoshBAN" pitchFamily="2" charset="0"/>
                <a:cs typeface="NikoshBAN" pitchFamily="2" charset="0"/>
              </a:rPr>
              <a:t>মানুষের</a:t>
            </a:r>
            <a:r>
              <a:rPr lang="en-US" sz="4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>
                <a:latin typeface="NikoshBAN" pitchFamily="2" charset="0"/>
                <a:cs typeface="NikoshBAN" pitchFamily="2" charset="0"/>
              </a:rPr>
              <a:t>চোখে</a:t>
            </a:r>
            <a:r>
              <a:rPr lang="en-US" sz="4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>
                <a:latin typeface="NikoshBAN" pitchFamily="2" charset="0"/>
                <a:cs typeface="NikoshBAN" pitchFamily="2" charset="0"/>
              </a:rPr>
              <a:t>দেখা</a:t>
            </a:r>
            <a:r>
              <a:rPr lang="en-US" sz="4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>
                <a:latin typeface="NikoshBAN" pitchFamily="2" charset="0"/>
                <a:cs typeface="NikoshBAN" pitchFamily="2" charset="0"/>
              </a:rPr>
              <a:t>যায়</a:t>
            </a:r>
            <a:r>
              <a:rPr lang="en-US" sz="4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>
                <a:latin typeface="NikoshBAN" pitchFamily="2" charset="0"/>
                <a:cs typeface="NikoshBAN" pitchFamily="2" charset="0"/>
              </a:rPr>
              <a:t>না</a:t>
            </a:r>
            <a:r>
              <a:rPr lang="en-US" sz="4400" dirty="0">
                <a:latin typeface="NikoshBAN" pitchFamily="2" charset="0"/>
                <a:cs typeface="NikoshBAN" pitchFamily="2" charset="0"/>
              </a:rPr>
              <a:t>। </a:t>
            </a:r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2057400" y="136525"/>
            <a:ext cx="8229600" cy="878895"/>
          </a:xfrm>
          <a:noFill/>
          <a:ln>
            <a:noFill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5400" b="1" spc="50" dirty="0" err="1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ইনফ্রারেড</a:t>
            </a:r>
            <a:r>
              <a:rPr lang="en-US" sz="5400" b="1" spc="50" dirty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spc="50" dirty="0" err="1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আলো</a:t>
            </a:r>
            <a:r>
              <a:rPr lang="en-US" sz="5400" b="1" spc="50" dirty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cxnSp>
        <p:nvCxnSpPr>
          <p:cNvPr id="10" name="Straight Connector 9"/>
          <p:cNvCxnSpPr/>
          <p:nvPr/>
        </p:nvCxnSpPr>
        <p:spPr bwMode="auto">
          <a:xfrm>
            <a:off x="1912620" y="1066800"/>
            <a:ext cx="8229600" cy="0"/>
          </a:xfrm>
          <a:prstGeom prst="line">
            <a:avLst/>
          </a:prstGeom>
          <a:ln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23DFE44-F51D-429A-A93E-0F89B6F64F06}" type="datetime1">
              <a:rPr lang="en-US" smtClean="0"/>
              <a:pPr>
                <a:defRPr/>
              </a:pPr>
              <a:t>9/17/2020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63BC71B-8898-4C26-9424-9A1CA4487239}" type="slidenum">
              <a:rPr lang="en-US" smtClean="0"/>
              <a:pPr>
                <a:defRPr/>
              </a:pPr>
              <a:t>15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384313" y="1320869"/>
            <a:ext cx="11622157" cy="1569660"/>
          </a:xfrm>
          <a:prstGeom prst="rect">
            <a:avLst/>
          </a:prstGeom>
          <a:noFill/>
          <a:ln>
            <a:noFill/>
          </a:ln>
          <a:effectLst>
            <a:glow rad="228600">
              <a:schemeClr val="accent5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>
              <a:buNone/>
            </a:pPr>
            <a:r>
              <a:rPr lang="en-US" sz="4800" dirty="0" err="1">
                <a:latin typeface="NikoshBAN" pitchFamily="2" charset="0"/>
                <a:cs typeface="NikoshBAN" pitchFamily="2" charset="0"/>
              </a:rPr>
              <a:t>অপটিক্যাল</a:t>
            </a:r>
            <a:r>
              <a:rPr lang="en-US" sz="4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>
                <a:latin typeface="NikoshBAN" pitchFamily="2" charset="0"/>
                <a:cs typeface="NikoshBAN" pitchFamily="2" charset="0"/>
              </a:rPr>
              <a:t>ফাইবারের</a:t>
            </a:r>
            <a:r>
              <a:rPr lang="en-US" sz="4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>
                <a:latin typeface="NikoshBAN" pitchFamily="2" charset="0"/>
                <a:cs typeface="NikoshBAN" pitchFamily="2" charset="0"/>
              </a:rPr>
              <a:t>মধ্যে</a:t>
            </a:r>
            <a:r>
              <a:rPr lang="en-US" sz="4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>
                <a:latin typeface="NikoshBAN" pitchFamily="2" charset="0"/>
                <a:cs typeface="NikoshBAN" pitchFamily="2" charset="0"/>
              </a:rPr>
              <a:t>একসাথে</a:t>
            </a:r>
            <a:r>
              <a:rPr lang="en-US" sz="4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>
                <a:latin typeface="NikoshBAN" pitchFamily="2" charset="0"/>
                <a:cs typeface="NikoshBAN" pitchFamily="2" charset="0"/>
              </a:rPr>
              <a:t>কয়েক</a:t>
            </a:r>
            <a:r>
              <a:rPr lang="en-US" sz="4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>
                <a:latin typeface="NikoshBAN" pitchFamily="2" charset="0"/>
                <a:cs typeface="NikoshBAN" pitchFamily="2" charset="0"/>
              </a:rPr>
              <a:t>লক্ষ</a:t>
            </a:r>
            <a:r>
              <a:rPr lang="en-US" sz="4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>
                <a:latin typeface="NikoshBAN" pitchFamily="2" charset="0"/>
                <a:cs typeface="NikoshBAN" pitchFamily="2" charset="0"/>
              </a:rPr>
              <a:t>টেলিফোন</a:t>
            </a:r>
            <a:r>
              <a:rPr lang="en-US" sz="4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>
                <a:latin typeface="NikoshBAN" pitchFamily="2" charset="0"/>
                <a:cs typeface="NikoshBAN" pitchFamily="2" charset="0"/>
              </a:rPr>
              <a:t>কল</a:t>
            </a:r>
            <a:r>
              <a:rPr lang="en-US" sz="4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>
                <a:latin typeface="NikoshBAN" pitchFamily="2" charset="0"/>
                <a:cs typeface="NikoshBAN" pitchFamily="2" charset="0"/>
              </a:rPr>
              <a:t>পাঠানো</a:t>
            </a:r>
            <a:r>
              <a:rPr lang="en-US" sz="4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>
                <a:latin typeface="NikoshBAN" pitchFamily="2" charset="0"/>
                <a:cs typeface="NikoshBAN" pitchFamily="2" charset="0"/>
              </a:rPr>
              <a:t>যায়</a:t>
            </a:r>
            <a:r>
              <a:rPr lang="en-US" sz="4800" dirty="0">
                <a:latin typeface="NikoshBAN" pitchFamily="2" charset="0"/>
                <a:cs typeface="NikoshBAN" pitchFamily="2" charset="0"/>
              </a:rPr>
              <a:t> </a:t>
            </a:r>
          </a:p>
        </p:txBody>
      </p:sp>
      <p:pic>
        <p:nvPicPr>
          <p:cNvPr id="7" name="Picture 2" descr="C:\Users\Motiar\Desktop\New folder\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19746" y="3124200"/>
            <a:ext cx="3659931" cy="304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3" descr="C:\Users\Motiar\Desktop\New folder\6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2145" y="3124201"/>
            <a:ext cx="3962400" cy="304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3488635" y="213073"/>
            <a:ext cx="8229600" cy="930271"/>
          </a:xfrm>
          <a:noFill/>
          <a:ln>
            <a:noFill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n-US" sz="6000" b="1" spc="50" dirty="0" err="1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অপটিক্যাল</a:t>
            </a:r>
            <a:r>
              <a:rPr lang="en-US" sz="6000" b="1" spc="50" dirty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b="1" spc="50" dirty="0" err="1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ফাইবার</a:t>
            </a:r>
            <a:endParaRPr lang="en-US" sz="6000" b="1" spc="50" dirty="0">
              <a:ln w="11430"/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cxnSp>
        <p:nvCxnSpPr>
          <p:cNvPr id="10" name="Straight Connector 9"/>
          <p:cNvCxnSpPr/>
          <p:nvPr/>
        </p:nvCxnSpPr>
        <p:spPr bwMode="auto">
          <a:xfrm>
            <a:off x="1912620" y="1066800"/>
            <a:ext cx="8229600" cy="0"/>
          </a:xfrm>
          <a:prstGeom prst="line">
            <a:avLst/>
          </a:prstGeom>
          <a:ln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19270" y="4876800"/>
            <a:ext cx="11582400" cy="1446550"/>
          </a:xfrm>
          <a:prstGeom prst="rect">
            <a:avLst/>
          </a:prstGeom>
          <a:noFill/>
          <a:ln>
            <a:noFill/>
          </a:ln>
          <a:effectLst>
            <a:glow rad="228600">
              <a:schemeClr val="accent5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2"/>
          </a:lnRef>
          <a:fillRef idx="1001">
            <a:schemeClr val="lt1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>
              <a:buNone/>
            </a:pPr>
            <a:r>
              <a:rPr lang="en-US" sz="4400" dirty="0" err="1">
                <a:latin typeface="NikoshBAN" pitchFamily="2" charset="0"/>
                <a:cs typeface="NikoshBAN" pitchFamily="2" charset="0"/>
              </a:rPr>
              <a:t>অপটিক্যাল</a:t>
            </a:r>
            <a:r>
              <a:rPr lang="en-US" sz="4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>
                <a:latin typeface="NikoshBAN" pitchFamily="2" charset="0"/>
                <a:cs typeface="NikoshBAN" pitchFamily="2" charset="0"/>
              </a:rPr>
              <a:t>ফাইবারে</a:t>
            </a:r>
            <a:r>
              <a:rPr lang="en-US" sz="4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>
                <a:latin typeface="NikoshBAN" pitchFamily="2" charset="0"/>
                <a:cs typeface="NikoshBAN" pitchFamily="2" charset="0"/>
              </a:rPr>
              <a:t>পৃথিবীর</a:t>
            </a:r>
            <a:r>
              <a:rPr lang="en-US" sz="4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>
                <a:latin typeface="NikoshBAN" pitchFamily="2" charset="0"/>
                <a:cs typeface="NikoshBAN" pitchFamily="2" charset="0"/>
              </a:rPr>
              <a:t>একপ্রান্ত</a:t>
            </a:r>
            <a:r>
              <a:rPr lang="en-US" sz="4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>
                <a:latin typeface="NikoshBAN" pitchFamily="2" charset="0"/>
                <a:cs typeface="NikoshBAN" pitchFamily="2" charset="0"/>
              </a:rPr>
              <a:t>থেকে</a:t>
            </a:r>
            <a:r>
              <a:rPr lang="en-US" sz="4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>
                <a:latin typeface="NikoshBAN" pitchFamily="2" charset="0"/>
                <a:cs typeface="NikoshBAN" pitchFamily="2" charset="0"/>
              </a:rPr>
              <a:t>অন্য</a:t>
            </a:r>
            <a:r>
              <a:rPr lang="en-US" sz="4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>
                <a:latin typeface="NikoshBAN" pitchFamily="2" charset="0"/>
                <a:cs typeface="NikoshBAN" pitchFamily="2" charset="0"/>
              </a:rPr>
              <a:t>প্রান্তে</a:t>
            </a:r>
            <a:r>
              <a:rPr lang="en-US" sz="4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>
                <a:latin typeface="NikoshBAN" pitchFamily="2" charset="0"/>
                <a:cs typeface="NikoshBAN" pitchFamily="2" charset="0"/>
              </a:rPr>
              <a:t>সমুদ্রের</a:t>
            </a:r>
            <a:r>
              <a:rPr lang="en-US" sz="4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>
                <a:latin typeface="NikoshBAN" pitchFamily="2" charset="0"/>
                <a:cs typeface="NikoshBAN" pitchFamily="2" charset="0"/>
              </a:rPr>
              <a:t>তলদেশ</a:t>
            </a:r>
            <a:r>
              <a:rPr lang="en-US" sz="4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>
                <a:latin typeface="NikoshBAN" pitchFamily="2" charset="0"/>
                <a:cs typeface="NikoshBAN" pitchFamily="2" charset="0"/>
              </a:rPr>
              <a:t>দিয়ে</a:t>
            </a:r>
            <a:r>
              <a:rPr lang="en-US" sz="4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>
                <a:latin typeface="NikoshBAN" pitchFamily="2" charset="0"/>
                <a:cs typeface="NikoshBAN" pitchFamily="2" charset="0"/>
              </a:rPr>
              <a:t>যে</a:t>
            </a:r>
            <a:r>
              <a:rPr lang="en-US" sz="4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>
                <a:latin typeface="NikoshBAN" pitchFamily="2" charset="0"/>
                <a:cs typeface="NikoshBAN" pitchFamily="2" charset="0"/>
              </a:rPr>
              <a:t>নেটওয়ার্ক</a:t>
            </a:r>
            <a:r>
              <a:rPr lang="en-US" sz="4400" dirty="0">
                <a:latin typeface="NikoshBAN" pitchFamily="2" charset="0"/>
                <a:cs typeface="NikoshBAN" pitchFamily="2" charset="0"/>
              </a:rPr>
              <a:t>  </a:t>
            </a:r>
            <a:r>
              <a:rPr lang="en-US" sz="4400" dirty="0" err="1">
                <a:latin typeface="NikoshBAN" pitchFamily="2" charset="0"/>
                <a:cs typeface="NikoshBAN" pitchFamily="2" charset="0"/>
              </a:rPr>
              <a:t>তাকে</a:t>
            </a:r>
            <a:r>
              <a:rPr lang="en-US" sz="4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>
                <a:latin typeface="NikoshBAN" pitchFamily="2" charset="0"/>
                <a:cs typeface="NikoshBAN" pitchFamily="2" charset="0"/>
              </a:rPr>
              <a:t>সাবমেরিন</a:t>
            </a:r>
            <a:r>
              <a:rPr lang="en-US" sz="4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>
                <a:latin typeface="NikoshBAN" pitchFamily="2" charset="0"/>
                <a:cs typeface="NikoshBAN" pitchFamily="2" charset="0"/>
              </a:rPr>
              <a:t>কেবল</a:t>
            </a:r>
            <a:r>
              <a:rPr lang="en-US" sz="4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>
                <a:latin typeface="NikoshBAN" pitchFamily="2" charset="0"/>
                <a:cs typeface="NikoshBAN" pitchFamily="2" charset="0"/>
              </a:rPr>
              <a:t>বলে</a:t>
            </a:r>
            <a:r>
              <a:rPr lang="en-US" sz="4400" dirty="0">
                <a:latin typeface="NikoshBAN" pitchFamily="2" charset="0"/>
                <a:cs typeface="NikoshBAN" pitchFamily="2" charset="0"/>
              </a:rPr>
              <a:t>।   </a:t>
            </a:r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2057400" y="182423"/>
            <a:ext cx="8229600" cy="685939"/>
          </a:xfrm>
          <a:noFill/>
          <a:ln>
            <a:noFill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rmAutofit fontScale="90000"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4800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অপটিক্যাল</a:t>
            </a:r>
            <a:r>
              <a:rPr lang="en-US" sz="48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ফাইবার</a:t>
            </a:r>
            <a:r>
              <a:rPr lang="en-US" sz="48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cxnSp>
        <p:nvCxnSpPr>
          <p:cNvPr id="9" name="Straight Connector 8"/>
          <p:cNvCxnSpPr/>
          <p:nvPr/>
        </p:nvCxnSpPr>
        <p:spPr bwMode="auto">
          <a:xfrm>
            <a:off x="1912620" y="1066800"/>
            <a:ext cx="8229600" cy="0"/>
          </a:xfrm>
          <a:prstGeom prst="line">
            <a:avLst/>
          </a:prstGeom>
          <a:ln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0" name="Rectangle 9"/>
          <p:cNvSpPr/>
          <p:nvPr/>
        </p:nvSpPr>
        <p:spPr>
          <a:xfrm>
            <a:off x="4648201" y="1295400"/>
            <a:ext cx="3054041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None/>
            </a:pPr>
            <a:r>
              <a:rPr lang="en-US" sz="4000" dirty="0" err="1">
                <a:latin typeface="Nikosh" pitchFamily="2" charset="0"/>
                <a:cs typeface="Nikosh" pitchFamily="2" charset="0"/>
              </a:rPr>
              <a:t>সাবমেরিন</a:t>
            </a:r>
            <a:r>
              <a:rPr lang="en-US" sz="4000" dirty="0">
                <a:latin typeface="Nikosh" pitchFamily="2" charset="0"/>
                <a:cs typeface="Nikosh" pitchFamily="2" charset="0"/>
              </a:rPr>
              <a:t> </a:t>
            </a:r>
            <a:r>
              <a:rPr lang="en-US" sz="4000" dirty="0" err="1">
                <a:latin typeface="Nikosh" pitchFamily="2" charset="0"/>
                <a:cs typeface="Nikosh" pitchFamily="2" charset="0"/>
              </a:rPr>
              <a:t>ক্যাবল</a:t>
            </a:r>
            <a:r>
              <a:rPr lang="en-US" sz="4000" dirty="0">
                <a:latin typeface="Nikosh" pitchFamily="2" charset="0"/>
                <a:cs typeface="Nikosh" pitchFamily="2" charset="0"/>
              </a:rPr>
              <a:t> </a:t>
            </a:r>
            <a:endParaRPr lang="en-US" sz="4000" dirty="0"/>
          </a:p>
        </p:txBody>
      </p:sp>
      <p:graphicFrame>
        <p:nvGraphicFramePr>
          <p:cNvPr id="11" name="Object 10">
            <a:hlinkClick r:id="" action="ppaction://ole?verb=0"/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29713906"/>
              </p:ext>
            </p:extLst>
          </p:nvPr>
        </p:nvGraphicFramePr>
        <p:xfrm>
          <a:off x="4975225" y="3116263"/>
          <a:ext cx="2166938" cy="9890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4" name="Packager Shell Object" showAsIcon="1" r:id="rId4" imgW="964080" imgH="440280" progId="Package">
                  <p:embed/>
                </p:oleObj>
              </mc:Choice>
              <mc:Fallback>
                <p:oleObj name="Packager Shell Object" showAsIcon="1" r:id="rId4" imgW="964080" imgH="440280" progId="Package">
                  <p:embed/>
                  <p:pic>
                    <p:nvPicPr>
                      <p:cNvPr id="11" name="Object 10">
                        <a:hlinkClick r:id="" action="ppaction://ole?verb=0"/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75225" y="3116263"/>
                        <a:ext cx="2166938" cy="98901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530087" y="1783958"/>
            <a:ext cx="7730917" cy="1667957"/>
          </a:xfrm>
          <a:prstGeom prst="rect">
            <a:avLst/>
          </a:prstGeom>
          <a:noFill/>
          <a:ln w="12700"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>
              <a:buNone/>
            </a:pPr>
            <a:r>
              <a:rPr lang="en-US" sz="3413" dirty="0" err="1">
                <a:latin typeface="NikoshBAN" pitchFamily="2" charset="0"/>
                <a:cs typeface="NikoshBAN" pitchFamily="2" charset="0"/>
              </a:rPr>
              <a:t>স্যাটেলাইট</a:t>
            </a:r>
            <a:r>
              <a:rPr lang="en-US" sz="3413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413" dirty="0" err="1">
                <a:latin typeface="NikoshBAN" pitchFamily="2" charset="0"/>
                <a:cs typeface="NikoshBAN" pitchFamily="2" charset="0"/>
              </a:rPr>
              <a:t>সিগন্যাল</a:t>
            </a:r>
            <a:r>
              <a:rPr lang="en-US" sz="3413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413" dirty="0" err="1">
                <a:latin typeface="NikoshBAN" pitchFamily="2" charset="0"/>
                <a:cs typeface="NikoshBAN" pitchFamily="2" charset="0"/>
              </a:rPr>
              <a:t>আলোর</a:t>
            </a:r>
            <a:r>
              <a:rPr lang="en-US" sz="3413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413" dirty="0" err="1">
                <a:latin typeface="NikoshBAN" pitchFamily="2" charset="0"/>
                <a:cs typeface="NikoshBAN" pitchFamily="2" charset="0"/>
              </a:rPr>
              <a:t>বেগে</a:t>
            </a:r>
            <a:r>
              <a:rPr lang="en-US" sz="3413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413" dirty="0" err="1">
                <a:latin typeface="NikoshBAN" pitchFamily="2" charset="0"/>
                <a:cs typeface="NikoshBAN" pitchFamily="2" charset="0"/>
              </a:rPr>
              <a:t>যেতে</a:t>
            </a:r>
            <a:r>
              <a:rPr lang="en-US" sz="3413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413" dirty="0" err="1">
                <a:latin typeface="NikoshBAN" pitchFamily="2" charset="0"/>
                <a:cs typeface="NikoshBAN" pitchFamily="2" charset="0"/>
              </a:rPr>
              <a:t>পারে</a:t>
            </a:r>
            <a:r>
              <a:rPr lang="en-US" sz="3413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413" dirty="0" err="1">
                <a:latin typeface="NikoshBAN" pitchFamily="2" charset="0"/>
                <a:cs typeface="NikoshBAN" pitchFamily="2" charset="0"/>
              </a:rPr>
              <a:t>কিন্তু</a:t>
            </a:r>
            <a:r>
              <a:rPr lang="en-US" sz="3413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413" dirty="0" err="1">
                <a:latin typeface="NikoshBAN" pitchFamily="2" charset="0"/>
                <a:cs typeface="NikoshBAN" pitchFamily="2" charset="0"/>
              </a:rPr>
              <a:t>অপটিক্যাল</a:t>
            </a:r>
            <a:r>
              <a:rPr lang="en-US" sz="3413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413" dirty="0" err="1">
                <a:latin typeface="NikoshBAN" pitchFamily="2" charset="0"/>
                <a:cs typeface="NikoshBAN" pitchFamily="2" charset="0"/>
              </a:rPr>
              <a:t>ফাইবারের</a:t>
            </a:r>
            <a:r>
              <a:rPr lang="en-US" sz="3413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413" dirty="0" err="1">
                <a:latin typeface="NikoshBAN" pitchFamily="2" charset="0"/>
                <a:cs typeface="NikoshBAN" pitchFamily="2" charset="0"/>
              </a:rPr>
              <a:t>সিগন্যাল</a:t>
            </a:r>
            <a:r>
              <a:rPr lang="en-US" sz="3413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413" dirty="0" err="1">
                <a:latin typeface="NikoshBAN" pitchFamily="2" charset="0"/>
                <a:cs typeface="NikoshBAN" pitchFamily="2" charset="0"/>
              </a:rPr>
              <a:t>কাঁচের</a:t>
            </a:r>
            <a:r>
              <a:rPr lang="en-US" sz="3413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413" dirty="0" err="1">
                <a:latin typeface="NikoshBAN" pitchFamily="2" charset="0"/>
                <a:cs typeface="NikoshBAN" pitchFamily="2" charset="0"/>
              </a:rPr>
              <a:t>মধ্যে</a:t>
            </a:r>
            <a:r>
              <a:rPr lang="en-US" sz="3413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413" dirty="0" err="1">
                <a:latin typeface="NikoshBAN" pitchFamily="2" charset="0"/>
                <a:cs typeface="NikoshBAN" pitchFamily="2" charset="0"/>
              </a:rPr>
              <a:t>দিয়ে</a:t>
            </a:r>
            <a:r>
              <a:rPr lang="en-US" sz="3413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413" dirty="0" err="1">
                <a:latin typeface="NikoshBAN" pitchFamily="2" charset="0"/>
                <a:cs typeface="NikoshBAN" pitchFamily="2" charset="0"/>
              </a:rPr>
              <a:t>যায়</a:t>
            </a:r>
            <a:r>
              <a:rPr lang="en-US" sz="3413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413" dirty="0" err="1">
                <a:latin typeface="NikoshBAN" pitchFamily="2" charset="0"/>
                <a:cs typeface="NikoshBAN" pitchFamily="2" charset="0"/>
              </a:rPr>
              <a:t>বলে</a:t>
            </a:r>
            <a:r>
              <a:rPr lang="en-US" sz="3413" dirty="0">
                <a:latin typeface="NikoshBAN" pitchFamily="2" charset="0"/>
                <a:cs typeface="NikoshBAN" pitchFamily="2" charset="0"/>
              </a:rPr>
              <a:t>  </a:t>
            </a:r>
            <a:r>
              <a:rPr lang="en-US" sz="3413" dirty="0" err="1">
                <a:latin typeface="NikoshBAN" pitchFamily="2" charset="0"/>
                <a:cs typeface="NikoshBAN" pitchFamily="2" charset="0"/>
              </a:rPr>
              <a:t>আলোর</a:t>
            </a:r>
            <a:r>
              <a:rPr lang="en-US" sz="3413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413" dirty="0" err="1">
                <a:latin typeface="NikoshBAN" pitchFamily="2" charset="0"/>
                <a:cs typeface="NikoshBAN" pitchFamily="2" charset="0"/>
              </a:rPr>
              <a:t>বেগ</a:t>
            </a:r>
            <a:r>
              <a:rPr lang="en-US" sz="3413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413" dirty="0" err="1">
                <a:latin typeface="NikoshBAN" pitchFamily="2" charset="0"/>
                <a:cs typeface="NikoshBAN" pitchFamily="2" charset="0"/>
              </a:rPr>
              <a:t>এক-তৃতীয়াংশ</a:t>
            </a:r>
            <a:r>
              <a:rPr lang="en-US" sz="3413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413" dirty="0" err="1">
                <a:latin typeface="NikoshBAN" pitchFamily="2" charset="0"/>
                <a:cs typeface="NikoshBAN" pitchFamily="2" charset="0"/>
              </a:rPr>
              <a:t>কম</a:t>
            </a:r>
            <a:r>
              <a:rPr lang="en-US" sz="3413" dirty="0">
                <a:latin typeface="NikoshBAN" pitchFamily="2" charset="0"/>
                <a:cs typeface="NikoshBAN" pitchFamily="2" charset="0"/>
              </a:rPr>
              <a:t>।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622852" y="4228776"/>
            <a:ext cx="7556872" cy="1667957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>
              <a:buNone/>
            </a:pPr>
            <a:r>
              <a:rPr lang="en-US" sz="3413" dirty="0" err="1">
                <a:latin typeface="NikoshBAN" pitchFamily="2" charset="0"/>
                <a:cs typeface="NikoshBAN" pitchFamily="2" charset="0"/>
              </a:rPr>
              <a:t>স্যাটেলাইটের</a:t>
            </a:r>
            <a:r>
              <a:rPr lang="en-US" sz="3413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413" dirty="0" err="1">
                <a:latin typeface="NikoshBAN" pitchFamily="2" charset="0"/>
                <a:cs typeface="NikoshBAN" pitchFamily="2" charset="0"/>
              </a:rPr>
              <a:t>মাধ্যেমে</a:t>
            </a:r>
            <a:r>
              <a:rPr lang="en-US" sz="3413" dirty="0">
                <a:latin typeface="NikoshBAN" pitchFamily="2" charset="0"/>
                <a:cs typeface="NikoshBAN" pitchFamily="2" charset="0"/>
              </a:rPr>
              <a:t> ৩</a:t>
            </a:r>
            <a:r>
              <a:rPr lang="bn-IN" sz="3413" dirty="0">
                <a:latin typeface="NikoshBAN" pitchFamily="2" charset="0"/>
                <a:cs typeface="NikoshBAN" pitchFamily="2" charset="0"/>
              </a:rPr>
              <a:t>৬</a:t>
            </a:r>
            <a:r>
              <a:rPr lang="en-US" sz="3413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413" dirty="0" err="1">
                <a:latin typeface="NikoshBAN" pitchFamily="2" charset="0"/>
                <a:cs typeface="NikoshBAN" pitchFamily="2" charset="0"/>
              </a:rPr>
              <a:t>হাজার</a:t>
            </a:r>
            <a:r>
              <a:rPr lang="en-US" sz="3413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413" dirty="0" err="1">
                <a:latin typeface="NikoshBAN" pitchFamily="2" charset="0"/>
                <a:cs typeface="NikoshBAN" pitchFamily="2" charset="0"/>
              </a:rPr>
              <a:t>কিলোমিটার</a:t>
            </a:r>
            <a:r>
              <a:rPr lang="en-US" sz="3413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413" dirty="0" err="1">
                <a:latin typeface="NikoshBAN" pitchFamily="2" charset="0"/>
                <a:cs typeface="NikoshBAN" pitchFamily="2" charset="0"/>
              </a:rPr>
              <a:t>ঘুরতে</a:t>
            </a:r>
            <a:r>
              <a:rPr lang="en-US" sz="3413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413" dirty="0" err="1"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3413" dirty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3413" dirty="0" err="1">
                <a:latin typeface="NikoshBAN" pitchFamily="2" charset="0"/>
                <a:cs typeface="NikoshBAN" pitchFamily="2" charset="0"/>
              </a:rPr>
              <a:t>যা</a:t>
            </a:r>
            <a:r>
              <a:rPr lang="en-US" sz="3413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413" dirty="0" err="1">
                <a:latin typeface="NikoshBAN" pitchFamily="2" charset="0"/>
                <a:cs typeface="NikoshBAN" pitchFamily="2" charset="0"/>
              </a:rPr>
              <a:t>অপটিক্যাল</a:t>
            </a:r>
            <a:r>
              <a:rPr lang="en-US" sz="3413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413" dirty="0" err="1">
                <a:latin typeface="NikoshBAN" pitchFamily="2" charset="0"/>
                <a:cs typeface="NikoshBAN" pitchFamily="2" charset="0"/>
              </a:rPr>
              <a:t>ফাইবারের</a:t>
            </a:r>
            <a:r>
              <a:rPr lang="en-US" sz="3413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413" dirty="0" err="1">
                <a:latin typeface="NikoshBAN" pitchFamily="2" charset="0"/>
                <a:cs typeface="NikoshBAN" pitchFamily="2" charset="0"/>
              </a:rPr>
              <a:t>মাধ্যমে</a:t>
            </a:r>
            <a:r>
              <a:rPr lang="en-US" sz="3413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413" dirty="0" err="1"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3413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413" dirty="0" err="1"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3413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413" dirty="0" err="1">
                <a:latin typeface="NikoshBAN" pitchFamily="2" charset="0"/>
                <a:cs typeface="NikoshBAN" pitchFamily="2" charset="0"/>
              </a:rPr>
              <a:t>না</a:t>
            </a:r>
            <a:r>
              <a:rPr lang="en-US" sz="3413" dirty="0">
                <a:latin typeface="NikoshBAN" pitchFamily="2" charset="0"/>
                <a:cs typeface="NikoshBAN" pitchFamily="2" charset="0"/>
              </a:rPr>
              <a:t>। </a:t>
            </a:r>
            <a:r>
              <a:rPr lang="en-US" sz="3413" dirty="0" err="1">
                <a:latin typeface="NikoshBAN" pitchFamily="2" charset="0"/>
                <a:cs typeface="NikoshBAN" pitchFamily="2" charset="0"/>
              </a:rPr>
              <a:t>তাই</a:t>
            </a:r>
            <a:r>
              <a:rPr lang="en-US" sz="3413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413" dirty="0" err="1">
                <a:latin typeface="NikoshBAN" pitchFamily="2" charset="0"/>
                <a:cs typeface="NikoshBAN" pitchFamily="2" charset="0"/>
              </a:rPr>
              <a:t>সময়</a:t>
            </a:r>
            <a:r>
              <a:rPr lang="en-US" sz="3413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413" dirty="0" err="1">
                <a:latin typeface="NikoshBAN" pitchFamily="2" charset="0"/>
                <a:cs typeface="NikoshBAN" pitchFamily="2" charset="0"/>
              </a:rPr>
              <a:t>কম</a:t>
            </a:r>
            <a:r>
              <a:rPr lang="en-US" sz="3413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413" dirty="0" err="1">
                <a:latin typeface="NikoshBAN" pitchFamily="2" charset="0"/>
                <a:cs typeface="NikoshBAN" pitchFamily="2" charset="0"/>
              </a:rPr>
              <a:t>লাগে</a:t>
            </a:r>
            <a:r>
              <a:rPr lang="en-US" sz="3413" dirty="0">
                <a:latin typeface="NikoshBAN" pitchFamily="2" charset="0"/>
                <a:cs typeface="NikoshBAN" pitchFamily="2" charset="0"/>
              </a:rPr>
              <a:t>।</a:t>
            </a: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2578793" y="506858"/>
            <a:ext cx="8109525" cy="519853"/>
          </a:xfrm>
          <a:prstGeom prst="rect">
            <a:avLst/>
          </a:prstGeom>
          <a:noFill/>
          <a:ln>
            <a:noFill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7536" tIns="48768" rIns="97536" bIns="48768" numCol="1" anchor="ctr" anchorCtr="0" compatLnSpc="1">
            <a:prstTxWarp prst="textNoShape">
              <a:avLst/>
            </a:prstTxWarp>
          </a:bodyPr>
          <a:lstStyle>
            <a:lvl1pPr algn="l" defTabSz="75438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3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576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অপটিক্যাল</a:t>
            </a:r>
            <a:r>
              <a:rPr lang="en-US" sz="576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76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ফাইবারের</a:t>
            </a:r>
            <a:r>
              <a:rPr lang="en-US" sz="576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76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সুবিধা</a:t>
            </a:r>
            <a:endParaRPr lang="en-US" sz="576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18837" y="3744486"/>
            <a:ext cx="2850311" cy="190020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01220" y="1072963"/>
            <a:ext cx="2401700" cy="21995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50398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3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81628" y="1548617"/>
            <a:ext cx="5003209" cy="3064217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465172" y="4853062"/>
            <a:ext cx="11441365" cy="748988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6"/>
          </a:lnRef>
          <a:fillRef idx="1001">
            <a:schemeClr val="lt1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>
              <a:buNone/>
            </a:pPr>
            <a:r>
              <a:rPr lang="en-US" sz="4267" dirty="0" err="1">
                <a:latin typeface="NikoshBAN" pitchFamily="2" charset="0"/>
                <a:cs typeface="NikoshBAN" pitchFamily="2" charset="0"/>
              </a:rPr>
              <a:t>বাংলাদেশ</a:t>
            </a:r>
            <a:r>
              <a:rPr lang="en-US" sz="4267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267" dirty="0" err="1">
                <a:latin typeface="NikoshBAN" pitchFamily="2" charset="0"/>
                <a:cs typeface="NikoshBAN" pitchFamily="2" charset="0"/>
              </a:rPr>
              <a:t>এখন</a:t>
            </a:r>
            <a:r>
              <a:rPr lang="en-US" sz="4267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267" dirty="0" err="1">
                <a:latin typeface="NikoshBAN" pitchFamily="2" charset="0"/>
                <a:cs typeface="NikoshBAN" pitchFamily="2" charset="0"/>
              </a:rPr>
              <a:t>যে</a:t>
            </a:r>
            <a:r>
              <a:rPr lang="en-US" sz="4267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267" dirty="0" err="1">
                <a:latin typeface="NikoshBAN" pitchFamily="2" charset="0"/>
                <a:cs typeface="NikoshBAN" pitchFamily="2" charset="0"/>
              </a:rPr>
              <a:t>সাবমেরিন</a:t>
            </a:r>
            <a:r>
              <a:rPr lang="en-US" sz="4267" dirty="0">
                <a:latin typeface="NikoshBAN" pitchFamily="2" charset="0"/>
                <a:cs typeface="NikoshBAN" pitchFamily="2" charset="0"/>
              </a:rPr>
              <a:t> </a:t>
            </a:r>
            <a:r>
              <a:rPr lang="bn-IN" sz="4267" dirty="0">
                <a:latin typeface="NikoshBAN" pitchFamily="2" charset="0"/>
                <a:cs typeface="NikoshBAN" pitchFamily="2" charset="0"/>
              </a:rPr>
              <a:t>ক্যাব</a:t>
            </a:r>
            <a:r>
              <a:rPr lang="en-US" sz="4267" dirty="0" err="1">
                <a:latin typeface="NikoshBAN" pitchFamily="2" charset="0"/>
                <a:cs typeface="NikoshBAN" pitchFamily="2" charset="0"/>
              </a:rPr>
              <a:t>লের</a:t>
            </a:r>
            <a:r>
              <a:rPr lang="en-US" sz="4267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267" dirty="0" err="1">
                <a:latin typeface="NikoshBAN" pitchFamily="2" charset="0"/>
                <a:cs typeface="NikoshBAN" pitchFamily="2" charset="0"/>
              </a:rPr>
              <a:t>সাথে</a:t>
            </a:r>
            <a:r>
              <a:rPr lang="en-US" sz="4267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267" dirty="0" err="1">
                <a:latin typeface="NikoshBAN" pitchFamily="2" charset="0"/>
                <a:cs typeface="NikoshBAN" pitchFamily="2" charset="0"/>
              </a:rPr>
              <a:t>যুক্ত</a:t>
            </a:r>
            <a:r>
              <a:rPr lang="en-US" sz="4267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267" dirty="0" err="1">
                <a:latin typeface="NikoshBAN" pitchFamily="2" charset="0"/>
                <a:cs typeface="NikoshBAN" pitchFamily="2" charset="0"/>
              </a:rPr>
              <a:t>তার</a:t>
            </a:r>
            <a:r>
              <a:rPr lang="en-US" sz="4267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267" dirty="0" err="1">
                <a:latin typeface="NikoshBAN" pitchFamily="2" charset="0"/>
                <a:cs typeface="NikoshBAN" pitchFamily="2" charset="0"/>
              </a:rPr>
              <a:t>নাম</a:t>
            </a:r>
            <a:r>
              <a:rPr lang="en-US" sz="4267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267" dirty="0" err="1">
                <a:latin typeface="NikoshBAN" pitchFamily="2" charset="0"/>
                <a:cs typeface="NikoshBAN" pitchFamily="2" charset="0"/>
              </a:rPr>
              <a:t>কি</a:t>
            </a:r>
            <a:r>
              <a:rPr lang="en-US" sz="4267" dirty="0">
                <a:latin typeface="NikoshBAN" pitchFamily="2" charset="0"/>
                <a:cs typeface="NikoshBAN" pitchFamily="2" charset="0"/>
              </a:rPr>
              <a:t>? 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6987" y="1548617"/>
            <a:ext cx="4882388" cy="3064218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4163930" y="5155440"/>
            <a:ext cx="3205457" cy="748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267" dirty="0">
                <a:latin typeface="NikoshBAN" panose="02000000000000000000" pitchFamily="2" charset="0"/>
                <a:cs typeface="NikoshBAN" panose="02000000000000000000" pitchFamily="2" charset="0"/>
              </a:rPr>
              <a:t>সাবমেরিন ক্যাবল </a:t>
            </a:r>
            <a:endParaRPr lang="en-US" sz="4267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163930" y="5155440"/>
            <a:ext cx="5619931" cy="14056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267" dirty="0">
                <a:latin typeface="Times New Roman" panose="02020603050405020304" pitchFamily="18" charset="0"/>
                <a:cs typeface="Times New Roman" pitchFamily="18" charset="0"/>
              </a:rPr>
              <a:t>SEA-ME-WE-4</a:t>
            </a:r>
          </a:p>
          <a:p>
            <a:endParaRPr lang="en-US" sz="4267" dirty="0">
              <a:latin typeface="Times New Roman" panose="02020603050405020304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021364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4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6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" grpId="1"/>
      <p:bldP spid="2" grpId="0"/>
      <p:bldP spid="2" grpId="1"/>
      <p:bldP spid="7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0" y="88220"/>
            <a:ext cx="8229600" cy="794480"/>
          </a:xfrm>
          <a:noFill/>
          <a:ln>
            <a:noFill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rm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4800" b="1" spc="50" dirty="0" err="1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দলগত</a:t>
            </a:r>
            <a:r>
              <a:rPr lang="en-US" sz="4800" b="1" spc="50" dirty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 </a:t>
            </a:r>
            <a:r>
              <a:rPr lang="en-US" sz="4800" b="1" spc="50" dirty="0" err="1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কাজ</a:t>
            </a:r>
            <a:r>
              <a:rPr lang="en-US" sz="4800" b="1" spc="50" dirty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 (</a:t>
            </a:r>
            <a:r>
              <a:rPr lang="en-US" sz="4800" b="1" spc="50" dirty="0" err="1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বিতর্ক</a:t>
            </a:r>
            <a:r>
              <a:rPr lang="en-US" sz="4800" b="1" spc="50" dirty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774373" y="4827698"/>
            <a:ext cx="9252688" cy="1096092"/>
          </a:xfrm>
          <a:noFill/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 fontScale="92500" lnSpcReduction="10000"/>
          </a:bodyPr>
          <a:lstStyle/>
          <a:p>
            <a:pPr marL="0" indent="0" algn="ctr">
              <a:buNone/>
            </a:pP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স্যাটেলাইট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আর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অপটিক্যাল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ফাইবারের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ক্ষেত্রে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কোনটা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বেশি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কার্যকর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63BC71B-8898-4C26-9424-9A1CA4487239}" type="slidenum">
              <a:rPr lang="en-US" smtClean="0"/>
              <a:pPr>
                <a:defRPr/>
              </a:pPr>
              <a:t>19</a:t>
            </a:fld>
            <a:endParaRPr lang="en-US"/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2019300" y="934210"/>
            <a:ext cx="8229600" cy="68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bn-BD" sz="4000" dirty="0">
                <a:latin typeface="Nikosh" pitchFamily="2" charset="0"/>
                <a:cs typeface="Nikosh" pitchFamily="2" charset="0"/>
              </a:rPr>
              <a:t>প্রথমে শিক্ষার্থীরা </a:t>
            </a:r>
            <a:r>
              <a:rPr lang="en-US" sz="4000" dirty="0" err="1">
                <a:latin typeface="Nikosh" pitchFamily="2" charset="0"/>
                <a:cs typeface="Nikosh" pitchFamily="2" charset="0"/>
              </a:rPr>
              <a:t>দু’টি</a:t>
            </a:r>
            <a:r>
              <a:rPr lang="en-US" sz="4000" dirty="0">
                <a:latin typeface="Nikosh" pitchFamily="2" charset="0"/>
                <a:cs typeface="Nikosh" pitchFamily="2" charset="0"/>
              </a:rPr>
              <a:t> </a:t>
            </a:r>
            <a:r>
              <a:rPr lang="bn-BD" sz="4000" dirty="0">
                <a:latin typeface="Nikosh" pitchFamily="2" charset="0"/>
                <a:cs typeface="Nikosh" pitchFamily="2" charset="0"/>
              </a:rPr>
              <a:t>দলে বিভক্ত হবে</a:t>
            </a:r>
          </a:p>
        </p:txBody>
      </p:sp>
      <p:grpSp>
        <p:nvGrpSpPr>
          <p:cNvPr id="8" name="Group 7"/>
          <p:cNvGrpSpPr/>
          <p:nvPr/>
        </p:nvGrpSpPr>
        <p:grpSpPr>
          <a:xfrm>
            <a:off x="4237996" y="1907447"/>
            <a:ext cx="3485167" cy="2533507"/>
            <a:chOff x="1943100" y="2362199"/>
            <a:chExt cx="4410599" cy="2247899"/>
          </a:xfrm>
        </p:grpSpPr>
        <p:pic>
          <p:nvPicPr>
            <p:cNvPr id="2050" name="Picture 2" descr="http://icons.iconseeker.com/png/fullsize/space/satellite-1.pn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43100" y="2362199"/>
              <a:ext cx="2247899" cy="224789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052" name="Picture 4" descr="http://www.amtechproaudio.com/fiber-optics.png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12235" y="2772659"/>
              <a:ext cx="2141464" cy="161799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3" name="TextBox 12"/>
          <p:cNvSpPr txBox="1"/>
          <p:nvPr/>
        </p:nvSpPr>
        <p:spPr>
          <a:xfrm>
            <a:off x="809868" y="2542658"/>
            <a:ext cx="2744662" cy="769441"/>
          </a:xfrm>
          <a:prstGeom prst="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pPr>
              <a:buNone/>
            </a:pP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স্যাটেলাইট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দল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8121825" y="2604644"/>
            <a:ext cx="3905236" cy="769441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none" rtlCol="0">
            <a:spAutoFit/>
          </a:bodyPr>
          <a:lstStyle>
            <a:defPPr>
              <a:defRPr lang="en-US"/>
            </a:defPPr>
            <a:lvl1pPr>
              <a:defRPr>
                <a:latin typeface="Nikosh" pitchFamily="2" charset="0"/>
                <a:cs typeface="Nikosh" pitchFamily="2" charset="0"/>
              </a:defRPr>
            </a:lvl1pPr>
          </a:lstStyle>
          <a:p>
            <a:pPr>
              <a:buNone/>
            </a:pP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অটিক্যাল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ফাইবার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দল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56998" y="4827698"/>
            <a:ext cx="2445097" cy="584775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>
              <a:buNone/>
            </a:pPr>
            <a:r>
              <a:rPr lang="en-US" sz="3200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বিতর্কের</a:t>
            </a:r>
            <a:r>
              <a:rPr lang="en-US" sz="32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বিষয়</a:t>
            </a:r>
            <a:r>
              <a:rPr lang="en-US" sz="32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: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321695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  <p:bldP spid="15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Rectangle 71">
            <a:extLst>
              <a:ext uri="{FF2B5EF4-FFF2-40B4-BE49-F238E27FC236}">
                <a16:creationId xmlns:a16="http://schemas.microsoft.com/office/drawing/2014/main" id="{FB5B0058-AF13-4859-B429-4EDDE2A26F7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92921" y="4306095"/>
            <a:ext cx="6768053" cy="2232698"/>
          </a:xfrm>
        </p:spPr>
        <p:txBody>
          <a:bodyPr>
            <a:noAutofit/>
          </a:bodyPr>
          <a:lstStyle/>
          <a:p>
            <a:r>
              <a:rPr lang="en-US" sz="4000" b="1" kern="1200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পাঠ</a:t>
            </a:r>
            <a:r>
              <a:rPr lang="en-US" sz="4000" b="1" kern="120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 </a:t>
            </a:r>
            <a:r>
              <a:rPr lang="en-US" sz="4000" b="1" kern="1200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পরিচিতি</a:t>
            </a:r>
            <a:endParaRPr lang="en-US" sz="4000" b="1" kern="120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1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Nikosh" pitchFamily="2" charset="0"/>
              <a:cs typeface="Nikosh" pitchFamily="2" charset="0"/>
            </a:endParaRPr>
          </a:p>
          <a:p>
            <a:r>
              <a:rPr lang="bn-BD" sz="4000" kern="1200" dirty="0">
                <a:solidFill>
                  <a:schemeClr val="bg1"/>
                </a:solidFill>
                <a:latin typeface="Nikosh" pitchFamily="2" charset="0"/>
                <a:cs typeface="Nikosh" pitchFamily="2" charset="0"/>
              </a:rPr>
              <a:t>তথ্য ও যোগাযোগ প্রযুক্তি</a:t>
            </a:r>
            <a:r>
              <a:rPr lang="en-US" sz="4000" dirty="0">
                <a:solidFill>
                  <a:schemeClr val="bg1"/>
                </a:solidFill>
                <a:latin typeface="Nikosh" pitchFamily="2" charset="0"/>
                <a:cs typeface="Nikosh" pitchFamily="2" charset="0"/>
              </a:rPr>
              <a:t>, </a:t>
            </a:r>
            <a:r>
              <a:rPr lang="bn-BD" sz="4000" dirty="0">
                <a:solidFill>
                  <a:schemeClr val="bg1"/>
                </a:solidFill>
                <a:latin typeface="Nikosh" pitchFamily="2" charset="0"/>
                <a:cs typeface="Nikosh" pitchFamily="2" charset="0"/>
              </a:rPr>
              <a:t>শ্রেণি</a:t>
            </a:r>
            <a:r>
              <a:rPr lang="en-US" sz="4000" dirty="0">
                <a:solidFill>
                  <a:schemeClr val="bg1"/>
                </a:solidFill>
                <a:latin typeface="Nikosh" pitchFamily="2" charset="0"/>
                <a:cs typeface="Nikosh" pitchFamily="2" charset="0"/>
              </a:rPr>
              <a:t>: অ</a:t>
            </a:r>
            <a:r>
              <a:rPr lang="bn-BD" sz="4000" dirty="0">
                <a:solidFill>
                  <a:schemeClr val="bg1"/>
                </a:solidFill>
                <a:latin typeface="Nikosh" pitchFamily="2" charset="0"/>
                <a:cs typeface="Nikosh" pitchFamily="2" charset="0"/>
              </a:rPr>
              <a:t>ষ্টম </a:t>
            </a:r>
            <a:r>
              <a:rPr lang="en-US" sz="4000" dirty="0">
                <a:solidFill>
                  <a:schemeClr val="bg1"/>
                </a:solidFill>
                <a:latin typeface="Nikosh" pitchFamily="2" charset="0"/>
                <a:cs typeface="Nikosh" pitchFamily="2" charset="0"/>
              </a:rPr>
              <a:t> </a:t>
            </a:r>
          </a:p>
          <a:p>
            <a:r>
              <a:rPr lang="bn-BD" sz="4000" dirty="0">
                <a:solidFill>
                  <a:schemeClr val="bg1"/>
                </a:solidFill>
                <a:latin typeface="Nikosh" pitchFamily="2" charset="0"/>
                <a:cs typeface="Nikosh" pitchFamily="2" charset="0"/>
              </a:rPr>
              <a:t>অধ্যায়</a:t>
            </a:r>
            <a:r>
              <a:rPr lang="en-US" sz="4000" dirty="0">
                <a:solidFill>
                  <a:schemeClr val="bg1"/>
                </a:solidFill>
                <a:latin typeface="Nikosh" pitchFamily="2" charset="0"/>
                <a:cs typeface="Nikosh" pitchFamily="2" charset="0"/>
              </a:rPr>
              <a:t>: </a:t>
            </a:r>
            <a:r>
              <a:rPr lang="bn-BD" sz="4000" dirty="0">
                <a:solidFill>
                  <a:schemeClr val="bg1"/>
                </a:solidFill>
                <a:latin typeface="Nikosh" pitchFamily="2" charset="0"/>
                <a:cs typeface="Nikosh" pitchFamily="2" charset="0"/>
              </a:rPr>
              <a:t>দ্বিতীয়</a:t>
            </a:r>
            <a:r>
              <a:rPr lang="en-US" sz="4000" dirty="0">
                <a:solidFill>
                  <a:schemeClr val="bg1"/>
                </a:solidFill>
                <a:latin typeface="Nikosh" pitchFamily="2" charset="0"/>
                <a:cs typeface="Nikosh" pitchFamily="2" charset="0"/>
              </a:rPr>
              <a:t>, </a:t>
            </a:r>
            <a:r>
              <a:rPr lang="en-US" sz="4000" dirty="0" err="1">
                <a:solidFill>
                  <a:schemeClr val="bg1"/>
                </a:solidFill>
                <a:latin typeface="Nikosh" pitchFamily="2" charset="0"/>
                <a:cs typeface="Nikosh" pitchFamily="2" charset="0"/>
              </a:rPr>
              <a:t>পাঠ</a:t>
            </a:r>
            <a:r>
              <a:rPr lang="en-US" sz="4000" dirty="0">
                <a:solidFill>
                  <a:schemeClr val="bg1"/>
                </a:solidFill>
                <a:latin typeface="Nikosh" pitchFamily="2" charset="0"/>
                <a:cs typeface="Nikosh" pitchFamily="2" charset="0"/>
              </a:rPr>
              <a:t>: ১৪</a:t>
            </a:r>
            <a:endParaRPr lang="bn-BD" sz="4000" dirty="0">
              <a:solidFill>
                <a:schemeClr val="bg1"/>
              </a:solidFill>
              <a:latin typeface="Nikosh" pitchFamily="2" charset="0"/>
              <a:cs typeface="Nikosh" pitchFamily="2" charset="0"/>
            </a:endParaRPr>
          </a:p>
        </p:txBody>
      </p:sp>
      <p:sp>
        <p:nvSpPr>
          <p:cNvPr id="74" name="Freeform: Shape 73">
            <a:extLst>
              <a:ext uri="{FF2B5EF4-FFF2-40B4-BE49-F238E27FC236}">
                <a16:creationId xmlns:a16="http://schemas.microsoft.com/office/drawing/2014/main" id="{0277405F-0B4F-4418-B773-1B38814125B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530421" y="226893"/>
            <a:ext cx="5968658" cy="6085007"/>
          </a:xfrm>
          <a:custGeom>
            <a:avLst/>
            <a:gdLst>
              <a:gd name="connsiteX0" fmla="*/ 0 w 5968658"/>
              <a:gd name="connsiteY0" fmla="*/ 0 h 6085007"/>
              <a:gd name="connsiteX1" fmla="*/ 3557919 w 5968658"/>
              <a:gd name="connsiteY1" fmla="*/ 0 h 6085007"/>
              <a:gd name="connsiteX2" fmla="*/ 3557919 w 5968658"/>
              <a:gd name="connsiteY2" fmla="*/ 2195749 h 6085007"/>
              <a:gd name="connsiteX3" fmla="*/ 5968658 w 5968658"/>
              <a:gd name="connsiteY3" fmla="*/ 2195749 h 6085007"/>
              <a:gd name="connsiteX4" fmla="*/ 5968658 w 5968658"/>
              <a:gd name="connsiteY4" fmla="*/ 6085007 h 6085007"/>
              <a:gd name="connsiteX5" fmla="*/ 2058230 w 5968658"/>
              <a:gd name="connsiteY5" fmla="*/ 6085007 h 6085007"/>
              <a:gd name="connsiteX6" fmla="*/ 2058230 w 5968658"/>
              <a:gd name="connsiteY6" fmla="*/ 3538657 h 6085007"/>
              <a:gd name="connsiteX7" fmla="*/ 0 w 5968658"/>
              <a:gd name="connsiteY7" fmla="*/ 3538657 h 60850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968658" h="6085007">
                <a:moveTo>
                  <a:pt x="0" y="0"/>
                </a:moveTo>
                <a:lnTo>
                  <a:pt x="3557919" y="0"/>
                </a:lnTo>
                <a:lnTo>
                  <a:pt x="3557919" y="2195749"/>
                </a:lnTo>
                <a:lnTo>
                  <a:pt x="5968658" y="2195749"/>
                </a:lnTo>
                <a:lnTo>
                  <a:pt x="5968658" y="6085007"/>
                </a:lnTo>
                <a:lnTo>
                  <a:pt x="2058230" y="6085007"/>
                </a:lnTo>
                <a:lnTo>
                  <a:pt x="2058230" y="3538657"/>
                </a:lnTo>
                <a:lnTo>
                  <a:pt x="0" y="3538657"/>
                </a:lnTo>
                <a:close/>
              </a:path>
            </a:pathLst>
          </a:custGeom>
          <a:solidFill>
            <a:schemeClr val="tx1">
              <a:lumMod val="95000"/>
              <a:lumOff val="5000"/>
            </a:schemeClr>
          </a:solidFill>
          <a:ln w="127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8600" y="2663211"/>
            <a:ext cx="2530530" cy="3408121"/>
          </a:xfrm>
          <a:prstGeom prst="rect">
            <a:avLst/>
          </a:prstGeom>
        </p:spPr>
      </p:pic>
      <p:pic>
        <p:nvPicPr>
          <p:cNvPr id="6" name="Picture 5" descr="A person smiling for the camera&#10;&#10;Description automatically generated">
            <a:extLst>
              <a:ext uri="{FF2B5EF4-FFF2-40B4-BE49-F238E27FC236}">
                <a16:creationId xmlns:a16="http://schemas.microsoft.com/office/drawing/2014/main" id="{0915CBB3-6D0D-4F0F-A5C9-F888870E028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09832" y="496673"/>
            <a:ext cx="2999096" cy="2999096"/>
          </a:xfrm>
          <a:prstGeom prst="rect">
            <a:avLst/>
          </a:prstGeom>
        </p:spPr>
      </p:pic>
      <p:sp>
        <p:nvSpPr>
          <p:cNvPr id="10" name="Rectangle 3"/>
          <p:cNvSpPr txBox="1">
            <a:spLocks noChangeArrowheads="1"/>
          </p:cNvSpPr>
          <p:nvPr/>
        </p:nvSpPr>
        <p:spPr bwMode="auto">
          <a:xfrm>
            <a:off x="0" y="496673"/>
            <a:ext cx="5530421" cy="803490"/>
          </a:xfrm>
          <a:prstGeom prst="rect">
            <a:avLst/>
          </a:prstGeom>
          <a:solidFill>
            <a:srgbClr val="000000">
              <a:alpha val="50000"/>
            </a:srgbClr>
          </a:solidFill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>
            <a:lvl1pPr marL="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800">
                <a:solidFill>
                  <a:schemeClr val="tx1"/>
                </a:solidFill>
                <a:latin typeface="+mn-lt"/>
                <a:cs typeface="+mn-cs"/>
              </a:defRPr>
            </a:lvl2pPr>
            <a:lvl3pPr marL="9144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400">
                <a:solidFill>
                  <a:schemeClr val="tx1"/>
                </a:solidFill>
                <a:latin typeface="+mn-lt"/>
                <a:cs typeface="+mn-cs"/>
              </a:defRPr>
            </a:lvl3pPr>
            <a:lvl4pPr marL="13716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  <a:cs typeface="+mn-cs"/>
              </a:defRPr>
            </a:lvl4pPr>
            <a:lvl5pPr marL="18288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  <a:cs typeface="+mn-cs"/>
              </a:defRPr>
            </a:lvl5pPr>
            <a:lvl6pPr marL="22860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  <a:cs typeface="+mn-cs"/>
              </a:defRPr>
            </a:lvl6pPr>
            <a:lvl7pPr marL="27432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  <a:cs typeface="+mn-cs"/>
              </a:defRPr>
            </a:lvl7pPr>
            <a:lvl8pPr marL="32004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  <a:cs typeface="+mn-cs"/>
              </a:defRPr>
            </a:lvl8pPr>
            <a:lvl9pPr marL="36576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>
              <a:lnSpc>
                <a:spcPct val="90000"/>
              </a:lnSpc>
            </a:pPr>
            <a:r>
              <a:rPr lang="en-US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শিক্ষক</a:t>
            </a:r>
            <a:r>
              <a:rPr lang="en-US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  <a:endParaRPr lang="en-US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FF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>
              <a:lnSpc>
                <a:spcPct val="90000"/>
              </a:lnSpc>
            </a:pPr>
            <a:endParaRPr lang="en-US" sz="800" dirty="0">
              <a:solidFill>
                <a:srgbClr val="FFFFFF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>
              <a:lnSpc>
                <a:spcPct val="90000"/>
              </a:lnSpc>
            </a:pPr>
            <a:endParaRPr lang="en-US" sz="800" dirty="0">
              <a:solidFill>
                <a:srgbClr val="FFFFFF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>
              <a:lnSpc>
                <a:spcPct val="90000"/>
              </a:lnSpc>
            </a:pPr>
            <a:r>
              <a:rPr lang="en-US" dirty="0" err="1">
                <a:solidFill>
                  <a:srgbClr val="FFFF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অজয়</a:t>
            </a:r>
            <a:r>
              <a:rPr lang="en-US" dirty="0">
                <a:solidFill>
                  <a:srgbClr val="FFFF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solidFill>
                  <a:srgbClr val="FFFF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কৃষ্ণ</a:t>
            </a:r>
            <a:r>
              <a:rPr lang="en-US" dirty="0">
                <a:solidFill>
                  <a:srgbClr val="FFFF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solidFill>
                  <a:srgbClr val="FFFF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পাল</a:t>
            </a:r>
            <a:endParaRPr lang="en-US" dirty="0">
              <a:solidFill>
                <a:srgbClr val="FFFFFF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>
              <a:lnSpc>
                <a:spcPct val="90000"/>
              </a:lnSpc>
            </a:pPr>
            <a:r>
              <a:rPr lang="en-US" dirty="0" err="1">
                <a:solidFill>
                  <a:srgbClr val="FFFF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ছাতক</a:t>
            </a:r>
            <a:r>
              <a:rPr lang="en-US" dirty="0">
                <a:solidFill>
                  <a:srgbClr val="FFFF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solidFill>
                  <a:srgbClr val="FFFF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সরকারি</a:t>
            </a:r>
            <a:r>
              <a:rPr lang="en-US" dirty="0">
                <a:solidFill>
                  <a:srgbClr val="FFFF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solidFill>
                  <a:srgbClr val="FFFF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বহুমুখী</a:t>
            </a:r>
            <a:r>
              <a:rPr lang="en-US" dirty="0">
                <a:solidFill>
                  <a:srgbClr val="FFFF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solidFill>
                  <a:srgbClr val="FFFF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মডেল</a:t>
            </a:r>
            <a:r>
              <a:rPr lang="en-US" dirty="0">
                <a:solidFill>
                  <a:srgbClr val="FFFF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solidFill>
                  <a:srgbClr val="FFFF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উচ্চ</a:t>
            </a:r>
            <a:r>
              <a:rPr lang="en-US" dirty="0">
                <a:solidFill>
                  <a:srgbClr val="FFFF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solidFill>
                  <a:srgbClr val="FFFF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বিদ্যালয়</a:t>
            </a:r>
            <a:endParaRPr lang="en-US" dirty="0">
              <a:solidFill>
                <a:srgbClr val="FFFFFF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>
              <a:lnSpc>
                <a:spcPct val="90000"/>
              </a:lnSpc>
            </a:pPr>
            <a:r>
              <a:rPr lang="en-US" dirty="0">
                <a:solidFill>
                  <a:srgbClr val="FFFF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ajoykpaul@gmail.com</a:t>
            </a:r>
          </a:p>
          <a:p>
            <a:pPr>
              <a:lnSpc>
                <a:spcPct val="90000"/>
              </a:lnSpc>
            </a:pPr>
            <a:r>
              <a:rPr lang="en-US" dirty="0">
                <a:solidFill>
                  <a:srgbClr val="FFFF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Mobile: 01720565294</a:t>
            </a:r>
            <a:endParaRPr lang="bn-BD" dirty="0">
              <a:solidFill>
                <a:srgbClr val="FFFFFF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7063631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354692" y="58493"/>
            <a:ext cx="2529347" cy="1280351"/>
          </a:xfrm>
          <a:prstGeom prst="rect">
            <a:avLst/>
          </a:prstGeom>
          <a:noFill/>
          <a:scene3d>
            <a:camera prst="perspectiveFront"/>
            <a:lightRig rig="threePt" dir="t"/>
          </a:scene3d>
          <a:sp3d>
            <a:bevelT prst="angle"/>
          </a:sp3d>
        </p:spPr>
        <p:txBody>
          <a:bodyPr wrap="none" lIns="97536" tIns="48768" rIns="97536" bIns="48768">
            <a:spAutoFit/>
          </a:bodyPr>
          <a:lstStyle/>
          <a:p>
            <a:pPr algn="ctr"/>
            <a:r>
              <a:rPr lang="bn-IN" sz="768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মূল্যায়ন</a:t>
            </a:r>
            <a:endParaRPr lang="en-US" sz="768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226590" y="3221324"/>
            <a:ext cx="9347205" cy="6175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413" dirty="0">
                <a:latin typeface="NikoshBAN" panose="02000000000000000000" pitchFamily="2" charset="0"/>
                <a:cs typeface="NikoshBAN" panose="02000000000000000000" pitchFamily="2" charset="0"/>
              </a:rPr>
              <a:t>৪. কত সালে মহাকাশে জিও স্টেশনারি স্যাটেলাইট স্থাপন করা হয়?</a:t>
            </a:r>
            <a:endParaRPr lang="en-US" sz="3413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573861" y="3621145"/>
            <a:ext cx="1847273" cy="6175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413" dirty="0">
                <a:latin typeface="NikoshBAN" panose="02000000000000000000" pitchFamily="2" charset="0"/>
                <a:cs typeface="NikoshBAN" panose="02000000000000000000" pitchFamily="2" charset="0"/>
              </a:rPr>
              <a:t>ক. ১৯৫৪</a:t>
            </a:r>
            <a:endParaRPr lang="en-US" sz="3413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889091" y="3621144"/>
            <a:ext cx="1847273" cy="6175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413" dirty="0">
                <a:latin typeface="NikoshBAN" panose="02000000000000000000" pitchFamily="2" charset="0"/>
                <a:cs typeface="NikoshBAN" panose="02000000000000000000" pitchFamily="2" charset="0"/>
              </a:rPr>
              <a:t>খ. ১৯৬৪</a:t>
            </a:r>
            <a:endParaRPr lang="en-US" sz="3413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573863" y="4158164"/>
            <a:ext cx="2013228" cy="6175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413" dirty="0">
                <a:latin typeface="NikoshBAN" panose="02000000000000000000" pitchFamily="2" charset="0"/>
                <a:cs typeface="NikoshBAN" panose="02000000000000000000" pitchFamily="2" charset="0"/>
              </a:rPr>
              <a:t>গ. ১৯৭১</a:t>
            </a:r>
            <a:endParaRPr lang="en-US" sz="3413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889093" y="4244904"/>
            <a:ext cx="2013228" cy="6175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413" dirty="0">
                <a:latin typeface="NikoshBAN" panose="02000000000000000000" pitchFamily="2" charset="0"/>
                <a:cs typeface="NikoshBAN" panose="02000000000000000000" pitchFamily="2" charset="0"/>
              </a:rPr>
              <a:t>ঘ. ১৯৮১</a:t>
            </a:r>
            <a:endParaRPr lang="en-US" sz="3413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Oval 7"/>
          <p:cNvSpPr/>
          <p:nvPr/>
        </p:nvSpPr>
        <p:spPr>
          <a:xfrm>
            <a:off x="9251141" y="437428"/>
            <a:ext cx="2212734" cy="1464577"/>
          </a:xfrm>
          <a:prstGeom prst="ellipse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84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আবার চেষ্টা কর</a:t>
            </a:r>
            <a:endParaRPr lang="en-US" sz="384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Oval 8"/>
          <p:cNvSpPr/>
          <p:nvPr/>
        </p:nvSpPr>
        <p:spPr>
          <a:xfrm>
            <a:off x="9256835" y="437428"/>
            <a:ext cx="2207040" cy="1464577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267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উত্তর সঠিক </a:t>
            </a:r>
            <a:endParaRPr lang="en-US" sz="4267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226590" y="4710660"/>
            <a:ext cx="8667399" cy="6175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413" dirty="0">
                <a:latin typeface="NikoshBAN" panose="02000000000000000000" pitchFamily="2" charset="0"/>
                <a:cs typeface="NikoshBAN" panose="02000000000000000000" pitchFamily="2" charset="0"/>
              </a:rPr>
              <a:t>৫. বাংলাদেশ যে সাবমেরিন ক্যাবলের সাথে যুক্ত তার নাম কি ?</a:t>
            </a:r>
            <a:endParaRPr lang="en-US" sz="3413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577553" y="5263299"/>
            <a:ext cx="3768437" cy="6175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413" dirty="0">
                <a:latin typeface="NikoshBAN" panose="02000000000000000000" pitchFamily="2" charset="0"/>
                <a:cs typeface="NikoshBAN" panose="02000000000000000000" pitchFamily="2" charset="0"/>
              </a:rPr>
              <a:t>ক. </a:t>
            </a:r>
            <a:r>
              <a:rPr lang="en-US" sz="2560" dirty="0">
                <a:latin typeface="Times New Roman" panose="02020603050405020304" pitchFamily="18" charset="0"/>
                <a:cs typeface="NikoshBAN" panose="02000000000000000000" pitchFamily="2" charset="0"/>
              </a:rPr>
              <a:t>SEA-ME-WE-5</a:t>
            </a:r>
            <a:endParaRPr lang="en-US" sz="256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355078" y="5228710"/>
            <a:ext cx="3768437" cy="6175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413" dirty="0">
                <a:latin typeface="NikoshBAN" panose="02000000000000000000" pitchFamily="2" charset="0"/>
                <a:cs typeface="NikoshBAN" panose="02000000000000000000" pitchFamily="2" charset="0"/>
              </a:rPr>
              <a:t>খ</a:t>
            </a:r>
            <a:r>
              <a:rPr lang="bn-IN" sz="3413" dirty="0">
                <a:latin typeface="NikoshBAN" panose="02000000000000000000" pitchFamily="2" charset="0"/>
                <a:cs typeface="NikoshBAN" panose="02000000000000000000" pitchFamily="2" charset="0"/>
              </a:rPr>
              <a:t>. </a:t>
            </a:r>
            <a:r>
              <a:rPr lang="en-US" sz="2560" dirty="0">
                <a:latin typeface="Times New Roman" panose="02020603050405020304" pitchFamily="18" charset="0"/>
                <a:cs typeface="NikoshBAN" panose="02000000000000000000" pitchFamily="2" charset="0"/>
              </a:rPr>
              <a:t>SEA-ME-WE-4</a:t>
            </a:r>
            <a:endParaRPr lang="en-US" sz="256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1658838" y="5822900"/>
            <a:ext cx="3768437" cy="6175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413" dirty="0">
                <a:latin typeface="NikoshBAN" panose="02000000000000000000" pitchFamily="2" charset="0"/>
                <a:cs typeface="NikoshBAN" panose="02000000000000000000" pitchFamily="2" charset="0"/>
              </a:rPr>
              <a:t>গ</a:t>
            </a:r>
            <a:r>
              <a:rPr lang="bn-IN" sz="2560" dirty="0">
                <a:latin typeface="NikoshBAN" panose="02000000000000000000" pitchFamily="2" charset="0"/>
                <a:cs typeface="NikoshBAN" panose="02000000000000000000" pitchFamily="2" charset="0"/>
              </a:rPr>
              <a:t>. </a:t>
            </a:r>
            <a:r>
              <a:rPr lang="en-US" sz="2560" dirty="0">
                <a:latin typeface="Times New Roman" panose="02020603050405020304" pitchFamily="18" charset="0"/>
                <a:cs typeface="NikoshBAN" panose="02000000000000000000" pitchFamily="2" charset="0"/>
              </a:rPr>
              <a:t>SEE-ME-WE-5</a:t>
            </a:r>
            <a:endParaRPr lang="en-US" sz="256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5355078" y="5822900"/>
            <a:ext cx="3768437" cy="6175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413" dirty="0">
                <a:latin typeface="NikoshBAN" panose="02000000000000000000" pitchFamily="2" charset="0"/>
                <a:cs typeface="NikoshBAN" panose="02000000000000000000" pitchFamily="2" charset="0"/>
              </a:rPr>
              <a:t>ঘ</a:t>
            </a:r>
            <a:r>
              <a:rPr lang="bn-IN" sz="3413" dirty="0">
                <a:latin typeface="NikoshBAN" panose="02000000000000000000" pitchFamily="2" charset="0"/>
                <a:cs typeface="NikoshBAN" panose="02000000000000000000" pitchFamily="2" charset="0"/>
              </a:rPr>
              <a:t>. </a:t>
            </a:r>
            <a:r>
              <a:rPr lang="en-US" sz="2560" dirty="0">
                <a:latin typeface="Times New Roman" panose="02020603050405020304" pitchFamily="18" charset="0"/>
                <a:cs typeface="NikoshBAN" panose="02000000000000000000" pitchFamily="2" charset="0"/>
              </a:rPr>
              <a:t>SEE-ME-WE- 4</a:t>
            </a:r>
            <a:endParaRPr lang="en-US" sz="256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11" name="Group 10"/>
          <p:cNvGrpSpPr/>
          <p:nvPr/>
        </p:nvGrpSpPr>
        <p:grpSpPr>
          <a:xfrm>
            <a:off x="1226588" y="1526332"/>
            <a:ext cx="10433397" cy="1725658"/>
            <a:chOff x="464125" y="1137552"/>
            <a:chExt cx="9781310" cy="1617804"/>
          </a:xfrm>
        </p:grpSpPr>
        <p:sp>
          <p:nvSpPr>
            <p:cNvPr id="10" name="TextBox 9"/>
            <p:cNvSpPr txBox="1"/>
            <p:nvPr/>
          </p:nvSpPr>
          <p:spPr>
            <a:xfrm>
              <a:off x="464126" y="1137552"/>
              <a:ext cx="5264727" cy="57894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n-IN" sz="3413" dirty="0">
                  <a:latin typeface="NikoshBAN" panose="02000000000000000000" pitchFamily="2" charset="0"/>
                  <a:cs typeface="NikoshBAN" panose="02000000000000000000" pitchFamily="2" charset="0"/>
                </a:rPr>
                <a:t>১</a:t>
              </a:r>
              <a:r>
                <a:rPr lang="en-US" sz="3413" dirty="0">
                  <a:latin typeface="NikoshBAN" panose="02000000000000000000" pitchFamily="2" charset="0"/>
                  <a:cs typeface="NikoshBAN" panose="02000000000000000000" pitchFamily="2" charset="0"/>
                </a:rPr>
                <a:t>. </a:t>
              </a:r>
              <a:r>
                <a:rPr lang="en-US" sz="3413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স্যাটেলাইট</a:t>
              </a:r>
              <a:r>
                <a:rPr lang="en-US" sz="3413" dirty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413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কী</a:t>
              </a:r>
              <a:r>
                <a:rPr lang="en-US" sz="3413" dirty="0">
                  <a:latin typeface="NikoshBAN" panose="02000000000000000000" pitchFamily="2" charset="0"/>
                  <a:cs typeface="NikoshBAN" panose="02000000000000000000" pitchFamily="2" charset="0"/>
                </a:rPr>
                <a:t> ?</a:t>
              </a: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464126" y="1694606"/>
              <a:ext cx="5264727" cy="57894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n-IN" sz="3413" dirty="0">
                  <a:latin typeface="NikoshBAN" panose="02000000000000000000" pitchFamily="2" charset="0"/>
                  <a:cs typeface="NikoshBAN" panose="02000000000000000000" pitchFamily="2" charset="0"/>
                </a:rPr>
                <a:t>২</a:t>
              </a:r>
              <a:r>
                <a:rPr lang="en-US" sz="3413" dirty="0">
                  <a:latin typeface="NikoshBAN" panose="02000000000000000000" pitchFamily="2" charset="0"/>
                  <a:cs typeface="NikoshBAN" panose="02000000000000000000" pitchFamily="2" charset="0"/>
                </a:rPr>
                <a:t>. </a:t>
              </a:r>
              <a:r>
                <a:rPr lang="en-US" sz="3413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সাবমেরিন</a:t>
              </a:r>
              <a:r>
                <a:rPr lang="en-US" sz="3413" dirty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413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ক্যাবল</a:t>
              </a:r>
              <a:r>
                <a:rPr lang="en-US" sz="3413" dirty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413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কী</a:t>
              </a:r>
              <a:r>
                <a:rPr lang="en-US" sz="3413" dirty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413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দ্বারা</a:t>
              </a:r>
              <a:r>
                <a:rPr lang="en-US" sz="3413" dirty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413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গঠিত</a:t>
              </a:r>
              <a:r>
                <a:rPr lang="en-US" sz="3413" dirty="0">
                  <a:latin typeface="NikoshBAN" panose="02000000000000000000" pitchFamily="2" charset="0"/>
                  <a:cs typeface="NikoshBAN" panose="02000000000000000000" pitchFamily="2" charset="0"/>
                </a:rPr>
                <a:t> ?</a:t>
              </a:r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464125" y="2176411"/>
              <a:ext cx="9781310" cy="57894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n-IN" sz="3413" dirty="0">
                  <a:latin typeface="NikoshBAN" panose="02000000000000000000" pitchFamily="2" charset="0"/>
                  <a:cs typeface="NikoshBAN" panose="02000000000000000000" pitchFamily="2" charset="0"/>
                </a:rPr>
                <a:t>৩</a:t>
              </a:r>
              <a:r>
                <a:rPr lang="en-US" sz="3413" dirty="0">
                  <a:latin typeface="NikoshBAN" panose="02000000000000000000" pitchFamily="2" charset="0"/>
                  <a:cs typeface="NikoshBAN" panose="02000000000000000000" pitchFamily="2" charset="0"/>
                </a:rPr>
                <a:t>. </a:t>
              </a:r>
              <a:r>
                <a:rPr lang="en-US" sz="3413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বাংলাদেশে</a:t>
              </a:r>
              <a:r>
                <a:rPr lang="en-US" sz="3413" dirty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413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স্থাপনকৃত</a:t>
              </a:r>
              <a:r>
                <a:rPr lang="en-US" sz="3413" dirty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413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স্যাটেলাইটের</a:t>
              </a:r>
              <a:r>
                <a:rPr lang="en-US" sz="3413" dirty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413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নাম</a:t>
              </a:r>
              <a:r>
                <a:rPr lang="en-US" sz="3413" dirty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413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কী</a:t>
              </a:r>
              <a:r>
                <a:rPr lang="en-US" sz="3413" dirty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413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কত</a:t>
              </a:r>
              <a:r>
                <a:rPr lang="en-US" sz="3413" dirty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413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তারিখে</a:t>
              </a:r>
              <a:r>
                <a:rPr lang="en-US" sz="3413" dirty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413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স্থাপন</a:t>
              </a:r>
              <a:r>
                <a:rPr lang="en-US" sz="3413" dirty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413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করা</a:t>
              </a:r>
              <a:r>
                <a:rPr lang="en-US" sz="3413" dirty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413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হয়</a:t>
              </a:r>
              <a:r>
                <a:rPr lang="en-US" sz="3413" dirty="0">
                  <a:latin typeface="NikoshBAN" panose="02000000000000000000" pitchFamily="2" charset="0"/>
                  <a:cs typeface="NikoshBAN" panose="02000000000000000000" pitchFamily="2" charset="0"/>
                </a:rPr>
                <a:t>?</a:t>
              </a:r>
              <a:r>
                <a:rPr lang="bn-IN" sz="3413" dirty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endParaRPr lang="en-US" sz="3413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8356558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66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7" fill="hold">
                      <p:stCondLst>
                        <p:cond delay="0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3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3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3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3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69"/>
                                            </p:cond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75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6" fill="hold">
                      <p:stCondLst>
                        <p:cond delay="0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0" dur="3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78"/>
                                            </p:cond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81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2" fill="hold">
                      <p:stCondLst>
                        <p:cond delay="0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22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6" dur="3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84"/>
                                            </p:cond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87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8" fill="hold">
                      <p:stCondLst>
                        <p:cond delay="0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22" presetClass="entr" presetSubtype="4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2" dur="3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90"/>
                                            </p:cond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93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4" fill="hold">
                      <p:stCondLst>
                        <p:cond delay="0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22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8" dur="3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96"/>
                                            </p:cond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99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0" fill="hold">
                      <p:stCondLst>
                        <p:cond delay="0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22" presetClass="entr" presetSubtype="4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4" dur="3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02"/>
                                            </p:cond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105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6" fill="hold">
                      <p:stCondLst>
                        <p:cond delay="0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22" presetClass="entr" presetSubtype="4" fill="hold" grpId="4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0" dur="3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08"/>
                                            </p:cond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111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2" fill="hold">
                      <p:stCondLst>
                        <p:cond delay="0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22" presetClass="entr" presetSubtype="4" fill="hold" grpId="5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6" dur="3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14"/>
                                            </p:cond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  <p:bldP spid="6" grpId="0"/>
      <p:bldP spid="7" grpId="0"/>
      <p:bldP spid="8" grpId="0" animBg="1"/>
      <p:bldP spid="8" grpId="1" animBg="1"/>
      <p:bldP spid="8" grpId="2" animBg="1"/>
      <p:bldP spid="8" grpId="3" animBg="1"/>
      <p:bldP spid="8" grpId="4" animBg="1"/>
      <p:bldP spid="8" grpId="5" animBg="1"/>
      <p:bldP spid="9" grpId="0" animBg="1"/>
      <p:bldP spid="9" grpId="1" animBg="1"/>
      <p:bldP spid="12" grpId="0"/>
      <p:bldP spid="13" grpId="0"/>
      <p:bldP spid="17" grpId="0"/>
      <p:bldP spid="18" grpId="0"/>
      <p:bldP spid="20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538144" y="266471"/>
            <a:ext cx="4551680" cy="1083374"/>
          </a:xfrm>
          <a:prstGeom prst="rect">
            <a:avLst/>
          </a:prstGeom>
          <a:noFill/>
        </p:spPr>
        <p:txBody>
          <a:bodyPr wrap="square" lIns="97536" tIns="48768" rIns="97536" bIns="48768">
            <a:spAutoFit/>
          </a:bodyPr>
          <a:lstStyle/>
          <a:p>
            <a:pPr algn="ctr"/>
            <a:r>
              <a:rPr lang="bn-IN" sz="64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বাড়ির</a:t>
            </a:r>
            <a:r>
              <a:rPr lang="bn-IN" sz="6400" b="1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rgbClr val="00B050"/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64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endParaRPr lang="en-US" sz="6400" b="1" dirty="0"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  <a:solidFill>
                <a:srgbClr val="00B050"/>
              </a:solidFill>
              <a:effectLst>
                <a:outerShdw dist="38100" dir="2640000" algn="bl" rotWithShape="0">
                  <a:schemeClr val="tx2">
                    <a:lumMod val="75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2305878" y="1349845"/>
            <a:ext cx="7314959" cy="3178057"/>
            <a:chOff x="2244436" y="1222963"/>
            <a:chExt cx="6546273" cy="2832101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244436" y="1222963"/>
              <a:ext cx="2832101" cy="2832101"/>
            </a:xfrm>
            <a:prstGeom prst="rect">
              <a:avLst/>
            </a:prstGeom>
          </p:spPr>
        </p:pic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5450610" y="1631349"/>
              <a:ext cx="3340099" cy="1650552"/>
            </a:xfrm>
            <a:prstGeom prst="rect">
              <a:avLst/>
            </a:prstGeom>
          </p:spPr>
        </p:pic>
      </p:grpSp>
      <p:sp>
        <p:nvSpPr>
          <p:cNvPr id="5" name="Rectangle 3"/>
          <p:cNvSpPr txBox="1">
            <a:spLocks noChangeArrowheads="1"/>
          </p:cNvSpPr>
          <p:nvPr/>
        </p:nvSpPr>
        <p:spPr>
          <a:xfrm>
            <a:off x="-149013" y="4806365"/>
            <a:ext cx="11925993" cy="1219200"/>
          </a:xfrm>
          <a:prstGeom prst="rect">
            <a:avLst/>
          </a:prstGeom>
        </p:spPr>
        <p:txBody>
          <a:bodyPr/>
          <a:lstStyle>
            <a:lvl1pPr marL="188595" indent="-188595" algn="l" defTabSz="754380" rtl="0" eaLnBrk="1" latinLnBrk="0" hangingPunct="1">
              <a:lnSpc>
                <a:spcPct val="90000"/>
              </a:lnSpc>
              <a:spcBef>
                <a:spcPts val="825"/>
              </a:spcBef>
              <a:buFont typeface="Arial" panose="020B0604020202020204" pitchFamily="34" charset="0"/>
              <a:buChar char="•"/>
              <a:defRPr sz="231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65785" indent="-188595" algn="l" defTabSz="754380" rtl="0" eaLnBrk="1" latinLnBrk="0" hangingPunct="1">
              <a:lnSpc>
                <a:spcPct val="90000"/>
              </a:lnSpc>
              <a:spcBef>
                <a:spcPts val="413"/>
              </a:spcBef>
              <a:buFont typeface="Arial" panose="020B0604020202020204" pitchFamily="34" charset="0"/>
              <a:buChar char="•"/>
              <a:defRPr sz="198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42975" indent="-188595" algn="l" defTabSz="754380" rtl="0" eaLnBrk="1" latinLnBrk="0" hangingPunct="1">
              <a:lnSpc>
                <a:spcPct val="90000"/>
              </a:lnSpc>
              <a:spcBef>
                <a:spcPts val="413"/>
              </a:spcBef>
              <a:buFont typeface="Arial" panose="020B0604020202020204" pitchFamily="34" charset="0"/>
              <a:buChar char="•"/>
              <a:defRPr sz="16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20165" indent="-188595" algn="l" defTabSz="754380" rtl="0" eaLnBrk="1" latinLnBrk="0" hangingPunct="1">
              <a:lnSpc>
                <a:spcPct val="90000"/>
              </a:lnSpc>
              <a:spcBef>
                <a:spcPts val="413"/>
              </a:spcBef>
              <a:buFont typeface="Arial" panose="020B0604020202020204" pitchFamily="34" charset="0"/>
              <a:buChar char="•"/>
              <a:defRPr sz="148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697355" indent="-188595" algn="l" defTabSz="754380" rtl="0" eaLnBrk="1" latinLnBrk="0" hangingPunct="1">
              <a:lnSpc>
                <a:spcPct val="90000"/>
              </a:lnSpc>
              <a:spcBef>
                <a:spcPts val="413"/>
              </a:spcBef>
              <a:buFont typeface="Arial" panose="020B0604020202020204" pitchFamily="34" charset="0"/>
              <a:buChar char="•"/>
              <a:defRPr sz="148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074545" indent="-188595" algn="l" defTabSz="754380" rtl="0" eaLnBrk="1" latinLnBrk="0" hangingPunct="1">
              <a:lnSpc>
                <a:spcPct val="90000"/>
              </a:lnSpc>
              <a:spcBef>
                <a:spcPts val="413"/>
              </a:spcBef>
              <a:buFont typeface="Arial" panose="020B0604020202020204" pitchFamily="34" charset="0"/>
              <a:buChar char="•"/>
              <a:defRPr sz="148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451735" indent="-188595" algn="l" defTabSz="754380" rtl="0" eaLnBrk="1" latinLnBrk="0" hangingPunct="1">
              <a:lnSpc>
                <a:spcPct val="90000"/>
              </a:lnSpc>
              <a:spcBef>
                <a:spcPts val="413"/>
              </a:spcBef>
              <a:buFont typeface="Arial" panose="020B0604020202020204" pitchFamily="34" charset="0"/>
              <a:buChar char="•"/>
              <a:defRPr sz="148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828925" indent="-188595" algn="l" defTabSz="754380" rtl="0" eaLnBrk="1" latinLnBrk="0" hangingPunct="1">
              <a:lnSpc>
                <a:spcPct val="90000"/>
              </a:lnSpc>
              <a:spcBef>
                <a:spcPts val="413"/>
              </a:spcBef>
              <a:buFont typeface="Arial" panose="020B0604020202020204" pitchFamily="34" charset="0"/>
              <a:buChar char="•"/>
              <a:defRPr sz="148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206115" indent="-188595" algn="l" defTabSz="754380" rtl="0" eaLnBrk="1" latinLnBrk="0" hangingPunct="1">
              <a:lnSpc>
                <a:spcPct val="90000"/>
              </a:lnSpc>
              <a:spcBef>
                <a:spcPts val="413"/>
              </a:spcBef>
              <a:buFont typeface="Arial" panose="020B0604020202020204" pitchFamily="34" charset="0"/>
              <a:buChar char="•"/>
              <a:defRPr sz="148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buFont typeface="Wingdings" panose="05000000000000000000" pitchFamily="2" charset="2"/>
              <a:buChar char="q"/>
            </a:pPr>
            <a:r>
              <a:rPr lang="en-US" sz="4267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স্যাটেলাইট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অপটিক্যাল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ফাইবারের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মধ্যে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কোনটি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দ্রুত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US" sz="4267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736417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9866548" y="387764"/>
            <a:ext cx="1439818" cy="6133089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r>
              <a:rPr lang="bn-IN" sz="10240" b="1" dirty="0">
                <a:ln/>
                <a:solidFill>
                  <a:schemeClr val="accent4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ধ</a:t>
            </a:r>
          </a:p>
          <a:p>
            <a:r>
              <a:rPr lang="bn-IN" sz="9387" b="1" dirty="0">
                <a:ln/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ন্য</a:t>
            </a:r>
          </a:p>
          <a:p>
            <a:r>
              <a:rPr lang="bn-IN" sz="9387" b="1" dirty="0">
                <a:ln/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</a:t>
            </a:r>
          </a:p>
          <a:p>
            <a:r>
              <a:rPr lang="bn-IN" sz="10240" b="1" dirty="0">
                <a:ln/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endParaRPr lang="en-US" sz="10240" b="1" dirty="0">
              <a:ln/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9374" y="895365"/>
            <a:ext cx="8147330" cy="50620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6786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3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3000"/>
                            </p:stCondLst>
                            <p:childTnLst>
                              <p:par>
                                <p:cTn id="12" presetID="22" presetClass="entr" presetSubtype="1" repeatCount="indefinite" fill="hold" grpId="1" nodeType="after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" grpId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2308049" y="5309559"/>
            <a:ext cx="7819447" cy="748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None/>
            </a:pPr>
            <a:r>
              <a:rPr lang="en-US" sz="4267" dirty="0" err="1">
                <a:latin typeface="NikoshBAN" panose="02000000000000000000" pitchFamily="2" charset="0"/>
                <a:cs typeface="NikoshBAN" panose="02000000000000000000" pitchFamily="2" charset="0"/>
              </a:rPr>
              <a:t>কিসের</a:t>
            </a:r>
            <a:r>
              <a:rPr lang="en-US" sz="4267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267" dirty="0" err="1">
                <a:latin typeface="NikoshBAN" panose="02000000000000000000" pitchFamily="2" charset="0"/>
                <a:cs typeface="NikoshBAN" panose="02000000000000000000" pitchFamily="2" charset="0"/>
              </a:rPr>
              <a:t>মাধ্যমে</a:t>
            </a:r>
            <a:r>
              <a:rPr lang="en-US" sz="4267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267" dirty="0" err="1">
                <a:latin typeface="NikoshBAN" panose="02000000000000000000" pitchFamily="2" charset="0"/>
                <a:cs typeface="NikoshBAN" panose="02000000000000000000" pitchFamily="2" charset="0"/>
              </a:rPr>
              <a:t>নেটওয়ার্ক</a:t>
            </a:r>
            <a:r>
              <a:rPr lang="en-US" sz="4267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267" dirty="0" err="1">
                <a:latin typeface="NikoshBAN" panose="02000000000000000000" pitchFamily="2" charset="0"/>
                <a:cs typeface="NikoshBAN" panose="02000000000000000000" pitchFamily="2" charset="0"/>
              </a:rPr>
              <a:t>তৈরি</a:t>
            </a:r>
            <a:r>
              <a:rPr lang="en-US" sz="4267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267" dirty="0" err="1">
                <a:latin typeface="NikoshBAN" panose="02000000000000000000" pitchFamily="2" charset="0"/>
                <a:cs typeface="NikoshBAN" panose="02000000000000000000" pitchFamily="2" charset="0"/>
              </a:rPr>
              <a:t>করা</a:t>
            </a:r>
            <a:r>
              <a:rPr lang="en-US" sz="4267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267" dirty="0" err="1">
                <a:latin typeface="NikoshBAN" panose="02000000000000000000" pitchFamily="2" charset="0"/>
                <a:cs typeface="NikoshBAN" panose="02000000000000000000" pitchFamily="2" charset="0"/>
              </a:rPr>
              <a:t>হয়েছে</a:t>
            </a:r>
            <a:r>
              <a:rPr lang="en-US" sz="4267" dirty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</a:p>
        </p:txBody>
      </p:sp>
      <p:pic>
        <p:nvPicPr>
          <p:cNvPr id="10" name="Picture 4" descr="http://personalpages.manchester.ac.uk/staff/m.dodge/cybergeography/atlas/fakevbns_large.gif"/>
          <p:cNvPicPr>
            <a:picLocks noChangeAspect="1" noChangeArrowheads="1"/>
          </p:cNvPicPr>
          <p:nvPr/>
        </p:nvPicPr>
        <p:blipFill rotWithShape="1">
          <a:blip r:embed="rId3" cstate="print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180"/>
          <a:stretch/>
        </p:blipFill>
        <p:spPr bwMode="auto">
          <a:xfrm>
            <a:off x="2459157" y="785065"/>
            <a:ext cx="3826853" cy="40455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TextBox 13"/>
          <p:cNvSpPr txBox="1"/>
          <p:nvPr/>
        </p:nvSpPr>
        <p:spPr>
          <a:xfrm>
            <a:off x="2308049" y="5346964"/>
            <a:ext cx="8418551" cy="748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en-US" sz="4267" dirty="0" err="1">
                <a:latin typeface="NikoshBAN" panose="02000000000000000000" pitchFamily="2" charset="0"/>
                <a:cs typeface="NikoshBAN" panose="02000000000000000000" pitchFamily="2" charset="0"/>
              </a:rPr>
              <a:t>পৃথিবীতে</a:t>
            </a:r>
            <a:r>
              <a:rPr lang="en-US" sz="4267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267" dirty="0" err="1">
                <a:latin typeface="NikoshBAN" panose="02000000000000000000" pitchFamily="2" charset="0"/>
                <a:cs typeface="NikoshBAN" panose="02000000000000000000" pitchFamily="2" charset="0"/>
              </a:rPr>
              <a:t>কিসের</a:t>
            </a:r>
            <a:r>
              <a:rPr lang="en-US" sz="4267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267" dirty="0" err="1">
                <a:latin typeface="NikoshBAN" panose="02000000000000000000" pitchFamily="2" charset="0"/>
                <a:cs typeface="NikoshBAN" panose="02000000000000000000" pitchFamily="2" charset="0"/>
              </a:rPr>
              <a:t>মাধ্যমে</a:t>
            </a:r>
            <a:r>
              <a:rPr lang="en-US" sz="4267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267" dirty="0" err="1">
                <a:latin typeface="NikoshBAN" panose="02000000000000000000" pitchFamily="2" charset="0"/>
                <a:cs typeface="NikoshBAN" panose="02000000000000000000" pitchFamily="2" charset="0"/>
              </a:rPr>
              <a:t>তথ্য</a:t>
            </a:r>
            <a:r>
              <a:rPr lang="en-US" sz="4267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267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পাঠানো</a:t>
            </a:r>
            <a:r>
              <a:rPr lang="en-US" sz="4267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267" dirty="0" err="1">
                <a:latin typeface="NikoshBAN" panose="02000000000000000000" pitchFamily="2" charset="0"/>
                <a:cs typeface="NikoshBAN" panose="02000000000000000000" pitchFamily="2" charset="0"/>
              </a:rPr>
              <a:t>হচ্ছে</a:t>
            </a:r>
            <a:r>
              <a:rPr lang="en-US" sz="4267" dirty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95988" y="1088040"/>
            <a:ext cx="4491539" cy="4113538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3896251" y="194133"/>
            <a:ext cx="5446053" cy="11757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04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চিন্তা</a:t>
            </a:r>
            <a:r>
              <a:rPr lang="en-US" sz="704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704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704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704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বলো</a:t>
            </a:r>
            <a:r>
              <a:rPr lang="en-US" sz="704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4197150" y="5251836"/>
            <a:ext cx="4640349" cy="748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267" dirty="0" err="1">
                <a:latin typeface="NikoshBAN" panose="02000000000000000000" pitchFamily="2" charset="0"/>
                <a:cs typeface="NikoshBAN" panose="02000000000000000000" pitchFamily="2" charset="0"/>
              </a:rPr>
              <a:t>স্যাটেলাইটের</a:t>
            </a:r>
            <a:r>
              <a:rPr lang="en-US" sz="4267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267" dirty="0" err="1">
                <a:latin typeface="NikoshBAN" panose="02000000000000000000" pitchFamily="2" charset="0"/>
                <a:cs typeface="NikoshBAN" panose="02000000000000000000" pitchFamily="2" charset="0"/>
              </a:rPr>
              <a:t>মাধ্যমে</a:t>
            </a:r>
            <a:endParaRPr lang="en-US" sz="4267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465422" y="5039186"/>
            <a:ext cx="5423593" cy="748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267" dirty="0">
                <a:latin typeface="NikoshBAN" panose="02000000000000000000" pitchFamily="2" charset="0"/>
                <a:cs typeface="NikoshBAN" panose="02000000000000000000" pitchFamily="2" charset="0"/>
              </a:rPr>
              <a:t>অপটিক্যাল ফাইবারের মাধ্যমে</a:t>
            </a:r>
            <a:endParaRPr lang="en-US" sz="4267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7325" y="1857588"/>
            <a:ext cx="4396564" cy="24730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553709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prestig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8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3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4" grpId="0"/>
      <p:bldP spid="2" grpId="0"/>
      <p:bldP spid="3" grpId="0"/>
      <p:bldP spid="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1C4FDBE2-32F7-4AC4-A40C-C51C65B1D47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1" name="Arc 10">
            <a:extLst>
              <a:ext uri="{FF2B5EF4-FFF2-40B4-BE49-F238E27FC236}">
                <a16:creationId xmlns:a16="http://schemas.microsoft.com/office/drawing/2014/main" id="{E2B33195-5BCA-4BB7-A82D-6739522687D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604789">
            <a:off x="675639" y="775849"/>
            <a:ext cx="2987899" cy="2987899"/>
          </a:xfrm>
          <a:prstGeom prst="arc">
            <a:avLst>
              <a:gd name="adj1" fmla="val 14455503"/>
              <a:gd name="adj2" fmla="val 0"/>
            </a:avLst>
          </a:prstGeom>
          <a:ln w="127000" cap="rnd">
            <a:solidFill>
              <a:schemeClr val="accent4"/>
            </a:solidFill>
            <a:prstDash val="dash"/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Rectangle 3"/>
          <p:cNvSpPr txBox="1">
            <a:spLocks noChangeArrowheads="1"/>
          </p:cNvSpPr>
          <p:nvPr/>
        </p:nvSpPr>
        <p:spPr>
          <a:xfrm>
            <a:off x="-166809" y="1579604"/>
            <a:ext cx="6792914" cy="2709367"/>
          </a:xfrm>
          <a:prstGeom prst="rect">
            <a:avLst/>
          </a:prstGeom>
          <a:scene3d>
            <a:camera prst="orthographicFront"/>
            <a:lightRig rig="threePt" dir="t"/>
          </a:scene3d>
        </p:spPr>
        <p:txBody>
          <a:bodyPr vert="horz" lIns="91440" tIns="45720" rIns="91440" bIns="45720" rtlCol="0" anchor="b">
            <a:noAutofit/>
          </a:bodyPr>
          <a:lstStyle>
            <a:lvl1pPr marL="188595" indent="-188595" algn="l" defTabSz="754380" rtl="0" eaLnBrk="1" latinLnBrk="0" hangingPunct="1">
              <a:lnSpc>
                <a:spcPct val="90000"/>
              </a:lnSpc>
              <a:spcBef>
                <a:spcPts val="825"/>
              </a:spcBef>
              <a:buFont typeface="Arial" panose="020B0604020202020204" pitchFamily="34" charset="0"/>
              <a:buChar char="•"/>
              <a:defRPr sz="231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65785" indent="-188595" algn="l" defTabSz="754380" rtl="0" eaLnBrk="1" latinLnBrk="0" hangingPunct="1">
              <a:lnSpc>
                <a:spcPct val="90000"/>
              </a:lnSpc>
              <a:spcBef>
                <a:spcPts val="413"/>
              </a:spcBef>
              <a:buFont typeface="Arial" panose="020B0604020202020204" pitchFamily="34" charset="0"/>
              <a:buChar char="•"/>
              <a:defRPr sz="198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42975" indent="-188595" algn="l" defTabSz="754380" rtl="0" eaLnBrk="1" latinLnBrk="0" hangingPunct="1">
              <a:lnSpc>
                <a:spcPct val="90000"/>
              </a:lnSpc>
              <a:spcBef>
                <a:spcPts val="413"/>
              </a:spcBef>
              <a:buFont typeface="Arial" panose="020B0604020202020204" pitchFamily="34" charset="0"/>
              <a:buChar char="•"/>
              <a:defRPr sz="16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20165" indent="-188595" algn="l" defTabSz="754380" rtl="0" eaLnBrk="1" latinLnBrk="0" hangingPunct="1">
              <a:lnSpc>
                <a:spcPct val="90000"/>
              </a:lnSpc>
              <a:spcBef>
                <a:spcPts val="413"/>
              </a:spcBef>
              <a:buFont typeface="Arial" panose="020B0604020202020204" pitchFamily="34" charset="0"/>
              <a:buChar char="•"/>
              <a:defRPr sz="148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697355" indent="-188595" algn="l" defTabSz="754380" rtl="0" eaLnBrk="1" latinLnBrk="0" hangingPunct="1">
              <a:lnSpc>
                <a:spcPct val="90000"/>
              </a:lnSpc>
              <a:spcBef>
                <a:spcPts val="413"/>
              </a:spcBef>
              <a:buFont typeface="Arial" panose="020B0604020202020204" pitchFamily="34" charset="0"/>
              <a:buChar char="•"/>
              <a:defRPr sz="148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074545" indent="-188595" algn="l" defTabSz="754380" rtl="0" eaLnBrk="1" latinLnBrk="0" hangingPunct="1">
              <a:lnSpc>
                <a:spcPct val="90000"/>
              </a:lnSpc>
              <a:spcBef>
                <a:spcPts val="413"/>
              </a:spcBef>
              <a:buFont typeface="Arial" panose="020B0604020202020204" pitchFamily="34" charset="0"/>
              <a:buChar char="•"/>
              <a:defRPr sz="148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451735" indent="-188595" algn="l" defTabSz="754380" rtl="0" eaLnBrk="1" latinLnBrk="0" hangingPunct="1">
              <a:lnSpc>
                <a:spcPct val="90000"/>
              </a:lnSpc>
              <a:spcBef>
                <a:spcPts val="413"/>
              </a:spcBef>
              <a:buFont typeface="Arial" panose="020B0604020202020204" pitchFamily="34" charset="0"/>
              <a:buChar char="•"/>
              <a:defRPr sz="148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828925" indent="-188595" algn="l" defTabSz="754380" rtl="0" eaLnBrk="1" latinLnBrk="0" hangingPunct="1">
              <a:lnSpc>
                <a:spcPct val="90000"/>
              </a:lnSpc>
              <a:spcBef>
                <a:spcPts val="413"/>
              </a:spcBef>
              <a:buFont typeface="Arial" panose="020B0604020202020204" pitchFamily="34" charset="0"/>
              <a:buChar char="•"/>
              <a:defRPr sz="148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206115" indent="-188595" algn="l" defTabSz="754380" rtl="0" eaLnBrk="1" latinLnBrk="0" hangingPunct="1">
              <a:lnSpc>
                <a:spcPct val="90000"/>
              </a:lnSpc>
              <a:spcBef>
                <a:spcPts val="413"/>
              </a:spcBef>
              <a:buFont typeface="Arial" panose="020B0604020202020204" pitchFamily="34" charset="0"/>
              <a:buChar char="•"/>
              <a:defRPr sz="148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914400">
              <a:spcBef>
                <a:spcPct val="0"/>
              </a:spcBef>
              <a:spcAft>
                <a:spcPts val="600"/>
              </a:spcAft>
              <a:buNone/>
            </a:pPr>
            <a:r>
              <a:rPr lang="en-US" sz="80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স্যাটেলাইট</a:t>
            </a:r>
            <a:r>
              <a:rPr lang="en-US" sz="8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 ও </a:t>
            </a:r>
            <a:r>
              <a:rPr lang="en-US" sz="80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অপটিক্যাল</a:t>
            </a:r>
            <a:r>
              <a:rPr lang="en-US" sz="8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 </a:t>
            </a:r>
            <a:r>
              <a:rPr lang="en-US" sz="80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ফাইবার</a:t>
            </a:r>
            <a:endParaRPr lang="en-US" sz="80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ea typeface="+mj-ea"/>
              <a:cs typeface="NikoshBAN" panose="02000000000000000000" pitchFamily="2" charset="0"/>
            </a:endParaRPr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CF8AD9F3-9AF6-494F-83A3-2F67756393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895976" y="2130090"/>
            <a:ext cx="457824" cy="445404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11156773-3FB3-46D9-9F87-82128740483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813872" y="3116072"/>
            <a:ext cx="4378128" cy="3741928"/>
          </a:xfrm>
          <a:custGeom>
            <a:avLst/>
            <a:gdLst>
              <a:gd name="connsiteX0" fmla="*/ 2605183 w 4378128"/>
              <a:gd name="connsiteY0" fmla="*/ 0 h 3741928"/>
              <a:gd name="connsiteX1" fmla="*/ 4262321 w 4378128"/>
              <a:gd name="connsiteY1" fmla="*/ 594897 h 3741928"/>
              <a:gd name="connsiteX2" fmla="*/ 4378128 w 4378128"/>
              <a:gd name="connsiteY2" fmla="*/ 700149 h 3741928"/>
              <a:gd name="connsiteX3" fmla="*/ 4378128 w 4378128"/>
              <a:gd name="connsiteY3" fmla="*/ 3741928 h 3741928"/>
              <a:gd name="connsiteX4" fmla="*/ 263831 w 4378128"/>
              <a:gd name="connsiteY4" fmla="*/ 3741928 h 3741928"/>
              <a:gd name="connsiteX5" fmla="*/ 204729 w 4378128"/>
              <a:gd name="connsiteY5" fmla="*/ 3619238 h 3741928"/>
              <a:gd name="connsiteX6" fmla="*/ 0 w 4378128"/>
              <a:gd name="connsiteY6" fmla="*/ 2605183 h 3741928"/>
              <a:gd name="connsiteX7" fmla="*/ 2605183 w 4378128"/>
              <a:gd name="connsiteY7" fmla="*/ 0 h 37419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378128" h="3741928">
                <a:moveTo>
                  <a:pt x="2605183" y="0"/>
                </a:moveTo>
                <a:cubicBezTo>
                  <a:pt x="3234659" y="0"/>
                  <a:pt x="3811992" y="223253"/>
                  <a:pt x="4262321" y="594897"/>
                </a:cubicBezTo>
                <a:lnTo>
                  <a:pt x="4378128" y="700149"/>
                </a:lnTo>
                <a:lnTo>
                  <a:pt x="4378128" y="3741928"/>
                </a:lnTo>
                <a:lnTo>
                  <a:pt x="263831" y="3741928"/>
                </a:lnTo>
                <a:lnTo>
                  <a:pt x="204729" y="3619238"/>
                </a:lnTo>
                <a:cubicBezTo>
                  <a:pt x="72899" y="3307558"/>
                  <a:pt x="0" y="2964884"/>
                  <a:pt x="0" y="2605183"/>
                </a:cubicBezTo>
                <a:cubicBezTo>
                  <a:pt x="0" y="1166380"/>
                  <a:pt x="1166380" y="0"/>
                  <a:pt x="2605183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E8EA24D0-C854-4AA8-B8FD-D252660D884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499731" y="1"/>
            <a:ext cx="4208478" cy="3678281"/>
          </a:xfrm>
          <a:custGeom>
            <a:avLst/>
            <a:gdLst>
              <a:gd name="connsiteX0" fmla="*/ 711074 w 4208478"/>
              <a:gd name="connsiteY0" fmla="*/ 0 h 3678281"/>
              <a:gd name="connsiteX1" fmla="*/ 3497404 w 4208478"/>
              <a:gd name="connsiteY1" fmla="*/ 0 h 3678281"/>
              <a:gd name="connsiteX2" fmla="*/ 3592161 w 4208478"/>
              <a:gd name="connsiteY2" fmla="*/ 86120 h 3678281"/>
              <a:gd name="connsiteX3" fmla="*/ 4208478 w 4208478"/>
              <a:gd name="connsiteY3" fmla="*/ 1574042 h 3678281"/>
              <a:gd name="connsiteX4" fmla="*/ 2104239 w 4208478"/>
              <a:gd name="connsiteY4" fmla="*/ 3678281 h 3678281"/>
              <a:gd name="connsiteX5" fmla="*/ 0 w 4208478"/>
              <a:gd name="connsiteY5" fmla="*/ 1574042 h 3678281"/>
              <a:gd name="connsiteX6" fmla="*/ 616318 w 4208478"/>
              <a:gd name="connsiteY6" fmla="*/ 86120 h 36782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208478" h="3678281">
                <a:moveTo>
                  <a:pt x="711074" y="0"/>
                </a:moveTo>
                <a:lnTo>
                  <a:pt x="3497404" y="0"/>
                </a:lnTo>
                <a:lnTo>
                  <a:pt x="3592161" y="86120"/>
                </a:lnTo>
                <a:cubicBezTo>
                  <a:pt x="3972953" y="466913"/>
                  <a:pt x="4208478" y="992973"/>
                  <a:pt x="4208478" y="1574042"/>
                </a:cubicBezTo>
                <a:cubicBezTo>
                  <a:pt x="4208478" y="2736181"/>
                  <a:pt x="3266378" y="3678281"/>
                  <a:pt x="2104239" y="3678281"/>
                </a:cubicBezTo>
                <a:cubicBezTo>
                  <a:pt x="942100" y="3678281"/>
                  <a:pt x="0" y="2736181"/>
                  <a:pt x="0" y="1574042"/>
                </a:cubicBezTo>
                <a:cubicBezTo>
                  <a:pt x="0" y="992973"/>
                  <a:pt x="235525" y="466913"/>
                  <a:pt x="616318" y="8612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4" name="Picture 2" descr="https://www.aflglobal.com/productlist/Product-Lines/Fiber-Optic-Cable/Aerial-Dielectric-Self-Supporting-%28ADSS%29-Optical-F/img/ADSS-OpticalFibreCable.aspx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249286" y="270180"/>
            <a:ext cx="2709367" cy="2709367"/>
          </a:xfrm>
          <a:custGeom>
            <a:avLst/>
            <a:gdLst/>
            <a:ahLst/>
            <a:cxnLst/>
            <a:rect l="l" t="t" r="r" b="b"/>
            <a:pathLst>
              <a:path w="2833631" h="2677010">
                <a:moveTo>
                  <a:pt x="49418" y="0"/>
                </a:moveTo>
                <a:lnTo>
                  <a:pt x="2784213" y="0"/>
                </a:lnTo>
                <a:cubicBezTo>
                  <a:pt x="2811506" y="0"/>
                  <a:pt x="2833631" y="22125"/>
                  <a:pt x="2833631" y="49418"/>
                </a:cubicBezTo>
                <a:lnTo>
                  <a:pt x="2833631" y="2627592"/>
                </a:lnTo>
                <a:cubicBezTo>
                  <a:pt x="2833631" y="2654885"/>
                  <a:pt x="2811506" y="2677010"/>
                  <a:pt x="2784213" y="2677010"/>
                </a:cubicBezTo>
                <a:lnTo>
                  <a:pt x="49418" y="2677010"/>
                </a:lnTo>
                <a:cubicBezTo>
                  <a:pt x="22125" y="2677010"/>
                  <a:pt x="0" y="2654885"/>
                  <a:pt x="0" y="2627592"/>
                </a:cubicBezTo>
                <a:lnTo>
                  <a:pt x="0" y="49418"/>
                </a:lnTo>
                <a:cubicBezTo>
                  <a:pt x="0" y="22125"/>
                  <a:pt x="22125" y="0"/>
                  <a:pt x="49418" y="0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http://www.123gifs.eu/free-gifs/satellites/satelliten-0012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782279" y="3888604"/>
            <a:ext cx="2899242" cy="2558154"/>
          </a:xfrm>
          <a:custGeom>
            <a:avLst/>
            <a:gdLst/>
            <a:ahLst/>
            <a:cxnLst/>
            <a:rect l="l" t="t" r="r" b="b"/>
            <a:pathLst>
              <a:path w="2833631" h="2677010">
                <a:moveTo>
                  <a:pt x="49418" y="0"/>
                </a:moveTo>
                <a:lnTo>
                  <a:pt x="2784213" y="0"/>
                </a:lnTo>
                <a:cubicBezTo>
                  <a:pt x="2811506" y="0"/>
                  <a:pt x="2833631" y="22125"/>
                  <a:pt x="2833631" y="49418"/>
                </a:cubicBezTo>
                <a:lnTo>
                  <a:pt x="2833631" y="2627592"/>
                </a:lnTo>
                <a:cubicBezTo>
                  <a:pt x="2833631" y="2654885"/>
                  <a:pt x="2811506" y="2677010"/>
                  <a:pt x="2784213" y="2677010"/>
                </a:cubicBezTo>
                <a:lnTo>
                  <a:pt x="49418" y="2677010"/>
                </a:lnTo>
                <a:cubicBezTo>
                  <a:pt x="22125" y="2677010"/>
                  <a:pt x="0" y="2654885"/>
                  <a:pt x="0" y="2627592"/>
                </a:cubicBezTo>
                <a:lnTo>
                  <a:pt x="0" y="49418"/>
                </a:lnTo>
                <a:cubicBezTo>
                  <a:pt x="0" y="22125"/>
                  <a:pt x="22125" y="0"/>
                  <a:pt x="49418" y="0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31796812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53" presetClass="entr" presetSubtype="52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53" presetClass="entr" presetSubtype="52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434447" y="405120"/>
            <a:ext cx="3231422" cy="1083374"/>
          </a:xfrm>
          <a:prstGeom prst="rect">
            <a:avLst/>
          </a:prstGeom>
          <a:noFill/>
        </p:spPr>
        <p:txBody>
          <a:bodyPr wrap="square" lIns="97536" tIns="48768" rIns="97536" bIns="48768">
            <a:spAutoFit/>
          </a:bodyPr>
          <a:lstStyle/>
          <a:p>
            <a:pPr algn="ctr"/>
            <a:r>
              <a:rPr lang="bn-IN" sz="64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শিখনফল</a:t>
            </a:r>
            <a:endParaRPr lang="en-US" sz="6400" b="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436375" y="1714783"/>
            <a:ext cx="4945487" cy="8802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5120" b="1" dirty="0">
                <a:latin typeface="NikoshBAN" panose="02000000000000000000" pitchFamily="2" charset="0"/>
                <a:cs typeface="NikoshBAN" panose="02000000000000000000" pitchFamily="2" charset="0"/>
              </a:rPr>
              <a:t>পাঠ শেষে শিক্ষার্থীরা ...</a:t>
            </a:r>
            <a:endParaRPr lang="en-US" sz="512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436376" y="2818193"/>
            <a:ext cx="6415396" cy="748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267" dirty="0">
                <a:latin typeface="NikoshBAN" panose="02000000000000000000" pitchFamily="2" charset="0"/>
                <a:cs typeface="NikoshBAN" panose="02000000000000000000" pitchFamily="2" charset="0"/>
              </a:rPr>
              <a:t>১.</a:t>
            </a:r>
            <a:r>
              <a:rPr lang="en-US" sz="4267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267" dirty="0" err="1">
                <a:latin typeface="NikoshBAN" panose="02000000000000000000" pitchFamily="2" charset="0"/>
                <a:cs typeface="NikoshBAN" panose="02000000000000000000" pitchFamily="2" charset="0"/>
              </a:rPr>
              <a:t>স্যাটেলাইট</a:t>
            </a:r>
            <a:r>
              <a:rPr lang="en-US" sz="4267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267" dirty="0" err="1"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4267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267" dirty="0" err="1">
                <a:latin typeface="NikoshBAN" panose="02000000000000000000" pitchFamily="2" charset="0"/>
                <a:cs typeface="NikoshBAN" panose="02000000000000000000" pitchFamily="2" charset="0"/>
              </a:rPr>
              <a:t>তা</a:t>
            </a:r>
            <a:r>
              <a:rPr lang="en-US" sz="4267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267" dirty="0" err="1">
                <a:latin typeface="NikoshBAN" panose="02000000000000000000" pitchFamily="2" charset="0"/>
                <a:cs typeface="NikoshBAN" panose="02000000000000000000" pitchFamily="2" charset="0"/>
              </a:rPr>
              <a:t>বলতে</a:t>
            </a:r>
            <a:r>
              <a:rPr lang="en-US" sz="4267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267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4267" dirty="0">
                <a:latin typeface="NikoshBAN" panose="02000000000000000000" pitchFamily="2" charset="0"/>
                <a:cs typeface="NikoshBAN" panose="02000000000000000000" pitchFamily="2" charset="0"/>
              </a:rPr>
              <a:t>;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436376" y="3539633"/>
            <a:ext cx="10507914" cy="748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267" dirty="0">
                <a:latin typeface="NikoshBAN" panose="02000000000000000000" pitchFamily="2" charset="0"/>
                <a:cs typeface="NikoshBAN" panose="02000000000000000000" pitchFamily="2" charset="0"/>
              </a:rPr>
              <a:t>2</a:t>
            </a:r>
            <a:r>
              <a:rPr lang="bn-IN" sz="4267" dirty="0">
                <a:latin typeface="NikoshBAN" panose="02000000000000000000" pitchFamily="2" charset="0"/>
                <a:cs typeface="NikoshBAN" panose="02000000000000000000" pitchFamily="2" charset="0"/>
              </a:rPr>
              <a:t>.</a:t>
            </a:r>
            <a:r>
              <a:rPr lang="en-US" sz="4267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267" dirty="0" err="1">
                <a:latin typeface="NikoshBAN" panose="02000000000000000000" pitchFamily="2" charset="0"/>
                <a:cs typeface="NikoshBAN" panose="02000000000000000000" pitchFamily="2" charset="0"/>
              </a:rPr>
              <a:t>স্যাটেলাইট</a:t>
            </a:r>
            <a:r>
              <a:rPr lang="en-US" sz="4267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267" dirty="0" err="1">
                <a:latin typeface="NikoshBAN" panose="02000000000000000000" pitchFamily="2" charset="0"/>
                <a:cs typeface="NikoshBAN" panose="02000000000000000000" pitchFamily="2" charset="0"/>
              </a:rPr>
              <a:t>এর</a:t>
            </a:r>
            <a:r>
              <a:rPr lang="en-US" sz="4267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267" dirty="0" err="1"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r>
              <a:rPr lang="en-US" sz="4267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267" dirty="0" err="1">
                <a:latin typeface="NikoshBAN" panose="02000000000000000000" pitchFamily="2" charset="0"/>
                <a:cs typeface="NikoshBAN" panose="02000000000000000000" pitchFamily="2" charset="0"/>
              </a:rPr>
              <a:t>করার</a:t>
            </a:r>
            <a:r>
              <a:rPr lang="en-US" sz="4267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267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প্রক্রিয়া</a:t>
            </a:r>
            <a:r>
              <a:rPr lang="en-US" sz="4267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267" dirty="0" err="1">
                <a:latin typeface="NikoshBAN" panose="02000000000000000000" pitchFamily="2" charset="0"/>
                <a:cs typeface="NikoshBAN" panose="02000000000000000000" pitchFamily="2" charset="0"/>
              </a:rPr>
              <a:t>বর্ণনা</a:t>
            </a:r>
            <a:r>
              <a:rPr lang="en-US" sz="4267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267" dirty="0" err="1"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4267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267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4267" dirty="0">
                <a:latin typeface="NikoshBAN" panose="02000000000000000000" pitchFamily="2" charset="0"/>
                <a:cs typeface="NikoshBAN" panose="02000000000000000000" pitchFamily="2" charset="0"/>
              </a:rPr>
              <a:t>;</a:t>
            </a:r>
            <a:r>
              <a:rPr lang="bn-IN" sz="4267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267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436376" y="4389909"/>
            <a:ext cx="9927342" cy="748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267" dirty="0">
                <a:latin typeface="NikoshBAN" panose="02000000000000000000" pitchFamily="2" charset="0"/>
                <a:cs typeface="NikoshBAN" panose="02000000000000000000" pitchFamily="2" charset="0"/>
              </a:rPr>
              <a:t>৩. </a:t>
            </a:r>
            <a:r>
              <a:rPr lang="en-US" sz="4267" dirty="0" err="1">
                <a:latin typeface="NikoshBAN" panose="02000000000000000000" pitchFamily="2" charset="0"/>
                <a:cs typeface="NikoshBAN" panose="02000000000000000000" pitchFamily="2" charset="0"/>
              </a:rPr>
              <a:t>অপটিক্যাল</a:t>
            </a:r>
            <a:r>
              <a:rPr lang="en-US" sz="4267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267" dirty="0" err="1">
                <a:latin typeface="NikoshBAN" panose="02000000000000000000" pitchFamily="2" charset="0"/>
                <a:cs typeface="NikoshBAN" panose="02000000000000000000" pitchFamily="2" charset="0"/>
              </a:rPr>
              <a:t>ফাইবার</a:t>
            </a:r>
            <a:r>
              <a:rPr lang="en-US" sz="4267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267" dirty="0" err="1">
                <a:latin typeface="NikoshBAN" panose="02000000000000000000" pitchFamily="2" charset="0"/>
                <a:cs typeface="NikoshBAN" panose="02000000000000000000" pitchFamily="2" charset="0"/>
              </a:rPr>
              <a:t>এর</a:t>
            </a:r>
            <a:r>
              <a:rPr lang="en-US" sz="4267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267" dirty="0" err="1"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r>
              <a:rPr lang="en-US" sz="4267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267" dirty="0" err="1">
                <a:latin typeface="NikoshBAN" panose="02000000000000000000" pitchFamily="2" charset="0"/>
                <a:cs typeface="NikoshBAN" panose="02000000000000000000" pitchFamily="2" charset="0"/>
              </a:rPr>
              <a:t>বর্ণনা</a:t>
            </a:r>
            <a:r>
              <a:rPr lang="en-US" sz="4267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267" dirty="0" err="1"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4267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267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4267" dirty="0">
                <a:latin typeface="NikoshBAN" panose="02000000000000000000" pitchFamily="2" charset="0"/>
                <a:cs typeface="NikoshBAN" panose="02000000000000000000" pitchFamily="2" charset="0"/>
              </a:rPr>
              <a:t>;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436375" y="5155579"/>
            <a:ext cx="8623695" cy="748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267" dirty="0">
                <a:latin typeface="NikoshBAN" panose="02000000000000000000" pitchFamily="2" charset="0"/>
                <a:cs typeface="NikoshBAN" panose="02000000000000000000" pitchFamily="2" charset="0"/>
              </a:rPr>
              <a:t>৪. </a:t>
            </a:r>
            <a:r>
              <a:rPr lang="en-US" sz="4267" dirty="0" err="1">
                <a:latin typeface="NikoshBAN" panose="02000000000000000000" pitchFamily="2" charset="0"/>
                <a:cs typeface="NikoshBAN" panose="02000000000000000000" pitchFamily="2" charset="0"/>
              </a:rPr>
              <a:t>সাবমেরিন</a:t>
            </a:r>
            <a:r>
              <a:rPr lang="en-US" sz="4267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267" dirty="0" err="1">
                <a:latin typeface="NikoshBAN" panose="02000000000000000000" pitchFamily="2" charset="0"/>
                <a:cs typeface="NikoshBAN" panose="02000000000000000000" pitchFamily="2" charset="0"/>
              </a:rPr>
              <a:t>ক্যাবল</a:t>
            </a:r>
            <a:r>
              <a:rPr lang="en-US" sz="4267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267" dirty="0" err="1">
                <a:latin typeface="NikoshBAN" panose="02000000000000000000" pitchFamily="2" charset="0"/>
                <a:cs typeface="NikoshBAN" panose="02000000000000000000" pitchFamily="2" charset="0"/>
              </a:rPr>
              <a:t>সম্পর্কে</a:t>
            </a:r>
            <a:r>
              <a:rPr lang="en-US" sz="4267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267" dirty="0" err="1">
                <a:latin typeface="NikoshBAN" panose="02000000000000000000" pitchFamily="2" charset="0"/>
                <a:cs typeface="NikoshBAN" panose="02000000000000000000" pitchFamily="2" charset="0"/>
              </a:rPr>
              <a:t>ব্যাখ্যা</a:t>
            </a:r>
            <a:r>
              <a:rPr lang="en-US" sz="4267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267" dirty="0" err="1"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4267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267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4267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</a:p>
        </p:txBody>
      </p:sp>
      <p:sp>
        <p:nvSpPr>
          <p:cNvPr id="4" name="Explosion 1 3"/>
          <p:cNvSpPr/>
          <p:nvPr/>
        </p:nvSpPr>
        <p:spPr>
          <a:xfrm>
            <a:off x="4326000" y="-73947"/>
            <a:ext cx="3339869" cy="2219031"/>
          </a:xfrm>
          <a:prstGeom prst="irregularSeal1">
            <a:avLst/>
          </a:prstGeom>
          <a:noFill/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920"/>
          </a:p>
        </p:txBody>
      </p:sp>
    </p:spTree>
    <p:extLst>
      <p:ext uri="{BB962C8B-B14F-4D97-AF65-F5344CB8AC3E}">
        <p14:creationId xmlns:p14="http://schemas.microsoft.com/office/powerpoint/2010/main" val="806789151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4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0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3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5" grpId="0"/>
      <p:bldP spid="6" grpId="0"/>
      <p:bldP spid="7" grpId="0"/>
      <p:bldP spid="8" grpId="0"/>
      <p:bldP spid="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5318424"/>
            <a:ext cx="12191999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None/>
            </a:pPr>
            <a:r>
              <a:rPr lang="en-US" sz="5400" dirty="0" err="1">
                <a:latin typeface="NikoshBAN" pitchFamily="2" charset="0"/>
                <a:cs typeface="NikoshBAN" pitchFamily="2" charset="0"/>
              </a:rPr>
              <a:t>পৃথিবীর</a:t>
            </a:r>
            <a:r>
              <a:rPr lang="en-US" sz="5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>
                <a:latin typeface="NikoshBAN" pitchFamily="2" charset="0"/>
                <a:cs typeface="NikoshBAN" pitchFamily="2" charset="0"/>
              </a:rPr>
              <a:t>চারপাশে</a:t>
            </a:r>
            <a:r>
              <a:rPr lang="en-US" sz="5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>
                <a:latin typeface="NikoshBAN" pitchFamily="2" charset="0"/>
                <a:cs typeface="NikoshBAN" pitchFamily="2" charset="0"/>
              </a:rPr>
              <a:t>মহাকাশে</a:t>
            </a:r>
            <a:r>
              <a:rPr lang="en-US" sz="5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>
                <a:latin typeface="NikoshBAN" pitchFamily="2" charset="0"/>
                <a:cs typeface="NikoshBAN" pitchFamily="2" charset="0"/>
              </a:rPr>
              <a:t>ঘুরতে</a:t>
            </a:r>
            <a:r>
              <a:rPr lang="en-US" sz="5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>
                <a:latin typeface="NikoshBAN" pitchFamily="2" charset="0"/>
                <a:cs typeface="NikoshBAN" pitchFamily="2" charset="0"/>
              </a:rPr>
              <a:t>থাকা</a:t>
            </a:r>
            <a:r>
              <a:rPr lang="en-US" sz="5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>
                <a:latin typeface="NikoshBAN" pitchFamily="2" charset="0"/>
                <a:cs typeface="NikoshBAN" pitchFamily="2" charset="0"/>
              </a:rPr>
              <a:t>কৃত্রিম</a:t>
            </a:r>
            <a:r>
              <a:rPr lang="en-US" sz="5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>
                <a:latin typeface="NikoshBAN" pitchFamily="2" charset="0"/>
                <a:cs typeface="NikoshBAN" pitchFamily="2" charset="0"/>
              </a:rPr>
              <a:t>উপগ্রহ</a:t>
            </a:r>
            <a:r>
              <a:rPr lang="en-US" sz="5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>
                <a:latin typeface="NikoshBAN" pitchFamily="2" charset="0"/>
                <a:cs typeface="NikoshBAN" pitchFamily="2" charset="0"/>
              </a:rPr>
              <a:t>হল</a:t>
            </a:r>
            <a:r>
              <a:rPr lang="en-US" sz="5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>
                <a:latin typeface="NikoshBAN" pitchFamily="2" charset="0"/>
                <a:cs typeface="NikoshBAN" pitchFamily="2" charset="0"/>
              </a:rPr>
              <a:t>স্যাটেলাইট</a:t>
            </a:r>
            <a:r>
              <a:rPr lang="en-US" sz="5400" dirty="0">
                <a:latin typeface="NikoshBAN" pitchFamily="2" charset="0"/>
                <a:cs typeface="NikoshBAN" pitchFamily="2" charset="0"/>
              </a:rPr>
              <a:t>। </a:t>
            </a:r>
          </a:p>
        </p:txBody>
      </p:sp>
      <p:cxnSp>
        <p:nvCxnSpPr>
          <p:cNvPr id="7" name="Straight Connector 6"/>
          <p:cNvCxnSpPr/>
          <p:nvPr/>
        </p:nvCxnSpPr>
        <p:spPr>
          <a:xfrm>
            <a:off x="123855" y="1297779"/>
            <a:ext cx="11843658" cy="0"/>
          </a:xfrm>
          <a:prstGeom prst="line">
            <a:avLst/>
          </a:prstGeom>
          <a:ln w="571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4310127" y="121037"/>
            <a:ext cx="3317599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স্যাটেলাইট</a:t>
            </a:r>
            <a:endParaRPr lang="en-US" sz="6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0364" y="1484514"/>
            <a:ext cx="5911274" cy="382635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33743634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Straight Connector 2"/>
          <p:cNvCxnSpPr/>
          <p:nvPr/>
        </p:nvCxnSpPr>
        <p:spPr>
          <a:xfrm>
            <a:off x="147781" y="1179549"/>
            <a:ext cx="11866880" cy="0"/>
          </a:xfrm>
          <a:prstGeom prst="line">
            <a:avLst/>
          </a:prstGeom>
          <a:ln w="571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/>
          <p:cNvSpPr txBox="1"/>
          <p:nvPr/>
        </p:nvSpPr>
        <p:spPr>
          <a:xfrm>
            <a:off x="4566349" y="185227"/>
            <a:ext cx="3317599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স্যাটেলাইট</a:t>
            </a:r>
            <a:endParaRPr lang="en-US" sz="6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998588" y="5630930"/>
            <a:ext cx="8453120" cy="748988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>
              <a:buNone/>
            </a:pPr>
            <a:r>
              <a:rPr lang="en-US" sz="4267" dirty="0" err="1">
                <a:latin typeface="NikoshBAN" panose="02000000000000000000" pitchFamily="2" charset="0"/>
                <a:cs typeface="NikoshBAN" pitchFamily="2" charset="0"/>
              </a:rPr>
              <a:t>স্যাটেলাইট</a:t>
            </a:r>
            <a:r>
              <a:rPr lang="en-US" sz="4267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267" dirty="0" err="1">
                <a:latin typeface="NikoshBAN" pitchFamily="2" charset="0"/>
                <a:cs typeface="NikoshBAN" pitchFamily="2" charset="0"/>
              </a:rPr>
              <a:t>মহাকাশে</a:t>
            </a:r>
            <a:r>
              <a:rPr lang="en-US" sz="4267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267" dirty="0" err="1">
                <a:latin typeface="NikoshBAN" pitchFamily="2" charset="0"/>
                <a:cs typeface="NikoshBAN" pitchFamily="2" charset="0"/>
              </a:rPr>
              <a:t>পৃথিবীকে</a:t>
            </a:r>
            <a:r>
              <a:rPr lang="en-US" sz="4267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267" dirty="0" err="1">
                <a:latin typeface="NikoshBAN" pitchFamily="2" charset="0"/>
                <a:cs typeface="NikoshBAN" pitchFamily="2" charset="0"/>
              </a:rPr>
              <a:t>প্রদক্ষিণ</a:t>
            </a:r>
            <a:r>
              <a:rPr lang="en-US" sz="4267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267" dirty="0" err="1">
                <a:latin typeface="NikoshBAN" pitchFamily="2" charset="0"/>
                <a:cs typeface="NikoshBAN" pitchFamily="2" charset="0"/>
              </a:rPr>
              <a:t>করে</a:t>
            </a:r>
            <a:endParaRPr lang="en-US" sz="4267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55554" y="1386830"/>
            <a:ext cx="5251335" cy="42367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72223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clrChange>
              <a:clrFrom>
                <a:srgbClr val="FCFEFC"/>
              </a:clrFrom>
              <a:clrTo>
                <a:srgbClr val="FCFEFC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5605" y="1042252"/>
            <a:ext cx="5967783" cy="4535516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08386" y="995596"/>
            <a:ext cx="6502400" cy="4673600"/>
          </a:xfrm>
          <a:prstGeom prst="rect">
            <a:avLst/>
          </a:prstGeom>
        </p:spPr>
      </p:pic>
      <p:sp>
        <p:nvSpPr>
          <p:cNvPr id="13" name="Rounded Rectangle 12"/>
          <p:cNvSpPr/>
          <p:nvPr/>
        </p:nvSpPr>
        <p:spPr>
          <a:xfrm rot="19165367">
            <a:off x="5123748" y="2301046"/>
            <a:ext cx="1995084" cy="487783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920"/>
          </a:p>
        </p:txBody>
      </p:sp>
      <p:sp>
        <p:nvSpPr>
          <p:cNvPr id="15" name="Rectangle 14"/>
          <p:cNvSpPr/>
          <p:nvPr/>
        </p:nvSpPr>
        <p:spPr>
          <a:xfrm rot="12960540">
            <a:off x="7457944" y="2533666"/>
            <a:ext cx="2784822" cy="42160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920"/>
          </a:p>
        </p:txBody>
      </p:sp>
      <p:cxnSp>
        <p:nvCxnSpPr>
          <p:cNvPr id="17" name="Straight Arrow Connector 16"/>
          <p:cNvCxnSpPr/>
          <p:nvPr/>
        </p:nvCxnSpPr>
        <p:spPr>
          <a:xfrm flipV="1">
            <a:off x="5289494" y="1856063"/>
            <a:ext cx="1733594" cy="1222634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/>
          <p:nvPr/>
        </p:nvCxnSpPr>
        <p:spPr>
          <a:xfrm>
            <a:off x="7600064" y="1856063"/>
            <a:ext cx="2060810" cy="1662233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>
            <a:endCxn id="13" idx="1"/>
          </p:cNvCxnSpPr>
          <p:nvPr/>
        </p:nvCxnSpPr>
        <p:spPr>
          <a:xfrm flipH="1">
            <a:off x="5363626" y="2062124"/>
            <a:ext cx="1659462" cy="1131687"/>
          </a:xfrm>
          <a:prstGeom prst="straightConnector1">
            <a:avLst/>
          </a:prstGeom>
          <a:ln w="57150">
            <a:solidFill>
              <a:srgbClr val="002060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>
            <a:stCxn id="15" idx="1"/>
          </p:cNvCxnSpPr>
          <p:nvPr/>
        </p:nvCxnSpPr>
        <p:spPr>
          <a:xfrm flipH="1" flipV="1">
            <a:off x="7792577" y="1755329"/>
            <a:ext cx="2184132" cy="1807756"/>
          </a:xfrm>
          <a:prstGeom prst="straightConnector1">
            <a:avLst/>
          </a:prstGeom>
          <a:ln w="57150">
            <a:solidFill>
              <a:srgbClr val="002060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Rectangle 33"/>
          <p:cNvSpPr/>
          <p:nvPr/>
        </p:nvSpPr>
        <p:spPr>
          <a:xfrm rot="17705383">
            <a:off x="3721574" y="2831794"/>
            <a:ext cx="309341" cy="76743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920"/>
          </a:p>
        </p:txBody>
      </p:sp>
      <p:sp>
        <p:nvSpPr>
          <p:cNvPr id="35" name="Right Arrow 34"/>
          <p:cNvSpPr/>
          <p:nvPr/>
        </p:nvSpPr>
        <p:spPr>
          <a:xfrm rot="12330121">
            <a:off x="3455694" y="3069669"/>
            <a:ext cx="833002" cy="248283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920"/>
          </a:p>
        </p:txBody>
      </p:sp>
      <p:sp>
        <p:nvSpPr>
          <p:cNvPr id="38" name="Title 1"/>
          <p:cNvSpPr txBox="1">
            <a:spLocks/>
          </p:cNvSpPr>
          <p:nvPr/>
        </p:nvSpPr>
        <p:spPr>
          <a:xfrm>
            <a:off x="2970466" y="253886"/>
            <a:ext cx="8778240" cy="8449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7536" tIns="48768" rIns="97536" bIns="48768" numCol="1" anchor="ctr" anchorCtr="0" compatLnSpc="1">
            <a:prstTxWarp prst="textNoShape">
              <a:avLst/>
            </a:prstTxWarp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>
            <a:lvl1pPr algn="l" defTabSz="75438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3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5760" b="1" spc="53" dirty="0" err="1">
                <a:ln w="11430"/>
                <a:latin typeface="NikoshBAN" panose="02000000000000000000" pitchFamily="2" charset="0"/>
                <a:cs typeface="NikoshBAN" panose="02000000000000000000" pitchFamily="2" charset="0"/>
              </a:rPr>
              <a:t>স্যাটেলাইট</a:t>
            </a:r>
            <a:r>
              <a:rPr lang="en-US" sz="5760" b="1" spc="53" dirty="0">
                <a:ln w="11430"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760" b="1" spc="53" dirty="0" err="1">
                <a:ln w="11430"/>
                <a:latin typeface="NikoshBAN" panose="02000000000000000000" pitchFamily="2" charset="0"/>
                <a:cs typeface="NikoshBAN" panose="02000000000000000000" pitchFamily="2" charset="0"/>
              </a:rPr>
              <a:t>যেভাবে</a:t>
            </a:r>
            <a:r>
              <a:rPr lang="en-US" sz="5760" b="1" spc="53" dirty="0">
                <a:ln w="11430"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760" b="1" spc="53" dirty="0" err="1">
                <a:ln w="11430"/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r>
              <a:rPr lang="en-US" sz="5760" b="1" spc="53" dirty="0">
                <a:ln w="11430"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760" b="1" spc="53" dirty="0" err="1">
                <a:ln w="11430"/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endParaRPr lang="en-US" sz="5760" b="1" spc="53" dirty="0">
              <a:ln w="11430"/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1581214" y="5548608"/>
            <a:ext cx="9510697" cy="1323439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>
              <a:buNone/>
            </a:pPr>
            <a:r>
              <a:rPr lang="en-US" sz="4000" dirty="0" err="1">
                <a:latin typeface="NikoshBAN" pitchFamily="2" charset="0"/>
                <a:cs typeface="NikoshBAN" pitchFamily="2" charset="0"/>
              </a:rPr>
              <a:t>জিও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স্টেশনারির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মাধ্যমে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পৃথিবীর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এক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প্রান্ত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থেকে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অন্য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প্রান্তে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সিগন্যাল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পাঠিয়ে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দেয়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।  </a:t>
            </a:r>
          </a:p>
        </p:txBody>
      </p:sp>
      <p:cxnSp>
        <p:nvCxnSpPr>
          <p:cNvPr id="41" name="Straight Connector 40"/>
          <p:cNvCxnSpPr/>
          <p:nvPr/>
        </p:nvCxnSpPr>
        <p:spPr>
          <a:xfrm>
            <a:off x="317710" y="995596"/>
            <a:ext cx="11549170" cy="48766"/>
          </a:xfrm>
          <a:prstGeom prst="line">
            <a:avLst/>
          </a:prstGeom>
          <a:ln w="571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825056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8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8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2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3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2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6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2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9" dur="2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2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 animBg="1"/>
      <p:bldP spid="38" grpId="0"/>
      <p:bldP spid="3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2464729" y="242052"/>
            <a:ext cx="8778240" cy="8449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7536" tIns="48768" rIns="97536" bIns="48768" numCol="1" anchor="ctr" anchorCtr="0" compatLnSpc="1">
            <a:prstTxWarp prst="textNoShape">
              <a:avLst/>
            </a:prstTxWarp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>
            <a:lvl1pPr algn="l" defTabSz="75438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3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5760" b="1" spc="53" dirty="0" err="1">
                <a:ln w="11430"/>
                <a:latin typeface="NikoshBAN" panose="02000000000000000000" pitchFamily="2" charset="0"/>
                <a:cs typeface="NikoshBAN" panose="02000000000000000000" pitchFamily="2" charset="0"/>
              </a:rPr>
              <a:t>স্যাটেলাইট</a:t>
            </a:r>
            <a:r>
              <a:rPr lang="en-US" sz="5760" b="1" spc="53" dirty="0">
                <a:ln w="11430"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760" b="1" spc="53" dirty="0" err="1">
                <a:ln w="11430"/>
                <a:latin typeface="NikoshBAN" panose="02000000000000000000" pitchFamily="2" charset="0"/>
                <a:cs typeface="NikoshBAN" panose="02000000000000000000" pitchFamily="2" charset="0"/>
              </a:rPr>
              <a:t>যেভাবে</a:t>
            </a:r>
            <a:r>
              <a:rPr lang="en-US" sz="5760" b="1" spc="53" dirty="0">
                <a:ln w="11430"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760" b="1" spc="53" dirty="0" err="1">
                <a:ln w="11430"/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r>
              <a:rPr lang="en-US" sz="5760" b="1" spc="53" dirty="0">
                <a:ln w="11430"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760" b="1" spc="53" dirty="0" err="1">
                <a:ln w="11430"/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endParaRPr lang="en-US" sz="5760" b="1" spc="53" dirty="0">
              <a:ln w="11430"/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cxnSp>
        <p:nvCxnSpPr>
          <p:cNvPr id="3" name="Straight Connector 2"/>
          <p:cNvCxnSpPr/>
          <p:nvPr/>
        </p:nvCxnSpPr>
        <p:spPr>
          <a:xfrm>
            <a:off x="147781" y="994879"/>
            <a:ext cx="11792990" cy="49795"/>
          </a:xfrm>
          <a:prstGeom prst="line">
            <a:avLst/>
          </a:prstGeom>
          <a:ln w="571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Picture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8728" y="3702625"/>
            <a:ext cx="1711362" cy="1844582"/>
          </a:xfrm>
          <a:prstGeom prst="rect">
            <a:avLst/>
          </a:prstGeom>
        </p:spPr>
      </p:pic>
      <p:pic>
        <p:nvPicPr>
          <p:cNvPr id="14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68448" y="1245648"/>
            <a:ext cx="1772862" cy="16247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Rectangle 16"/>
          <p:cNvSpPr/>
          <p:nvPr/>
        </p:nvSpPr>
        <p:spPr>
          <a:xfrm>
            <a:off x="214284" y="5860318"/>
            <a:ext cx="11763431" cy="707886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>
            <a:spAutoFit/>
          </a:bodyPr>
          <a:lstStyle/>
          <a:p>
            <a:pPr algn="ctr">
              <a:buNone/>
            </a:pPr>
            <a:r>
              <a:rPr lang="en-US" sz="4000" dirty="0" err="1">
                <a:solidFill>
                  <a:schemeClr val="accent4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রেডিও,টেলিভিশন,মোবাইল</a:t>
            </a:r>
            <a:r>
              <a:rPr lang="en-US" sz="4000" dirty="0">
                <a:solidFill>
                  <a:schemeClr val="accent4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4000" dirty="0" err="1">
                <a:solidFill>
                  <a:schemeClr val="accent4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ইন্টারনেট</a:t>
            </a:r>
            <a:r>
              <a:rPr lang="en-US" sz="4000" dirty="0">
                <a:solidFill>
                  <a:schemeClr val="accent4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solidFill>
                  <a:schemeClr val="accent4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সিগন্যাল</a:t>
            </a:r>
            <a:r>
              <a:rPr lang="en-US" sz="4000" dirty="0">
                <a:solidFill>
                  <a:schemeClr val="accent4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solidFill>
                  <a:schemeClr val="accent4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এই</a:t>
            </a:r>
            <a:r>
              <a:rPr lang="en-US" sz="4000" dirty="0">
                <a:solidFill>
                  <a:schemeClr val="accent4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solidFill>
                  <a:schemeClr val="accent4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পদ্ধতিতে</a:t>
            </a:r>
            <a:r>
              <a:rPr lang="en-US" sz="4000" dirty="0">
                <a:solidFill>
                  <a:schemeClr val="accent4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solidFill>
                  <a:schemeClr val="accent4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কাজ</a:t>
            </a:r>
            <a:r>
              <a:rPr lang="en-US" sz="4000" dirty="0">
                <a:solidFill>
                  <a:schemeClr val="accent4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solidFill>
                  <a:schemeClr val="accent4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করে</a:t>
            </a:r>
            <a:endParaRPr lang="en-US" sz="4000" dirty="0">
              <a:solidFill>
                <a:schemeClr val="accent4">
                  <a:lumMod val="10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5" name="Straight Arrow Connector 4"/>
          <p:cNvCxnSpPr/>
          <p:nvPr/>
        </p:nvCxnSpPr>
        <p:spPr>
          <a:xfrm flipV="1">
            <a:off x="7209581" y="2346989"/>
            <a:ext cx="1000489" cy="852196"/>
          </a:xfrm>
          <a:prstGeom prst="straightConnector1">
            <a:avLst/>
          </a:prstGeom>
          <a:ln w="57150">
            <a:solidFill>
              <a:srgbClr val="FF0000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>
            <a:cxnSpLocks/>
            <a:endCxn id="6" idx="1"/>
          </p:cNvCxnSpPr>
          <p:nvPr/>
        </p:nvCxnSpPr>
        <p:spPr>
          <a:xfrm>
            <a:off x="7050921" y="3987572"/>
            <a:ext cx="1712838" cy="1070494"/>
          </a:xfrm>
          <a:prstGeom prst="straightConnector1">
            <a:avLst/>
          </a:prstGeom>
          <a:ln w="57150">
            <a:solidFill>
              <a:srgbClr val="FF0000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 flipH="1" flipV="1">
            <a:off x="4103536" y="2356574"/>
            <a:ext cx="1156608" cy="700535"/>
          </a:xfrm>
          <a:prstGeom prst="straightConnector1">
            <a:avLst/>
          </a:prstGeom>
          <a:ln w="57150">
            <a:solidFill>
              <a:srgbClr val="FF0000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/>
          <p:nvPr/>
        </p:nvCxnSpPr>
        <p:spPr>
          <a:xfrm flipH="1">
            <a:off x="3771500" y="4129633"/>
            <a:ext cx="1588571" cy="867313"/>
          </a:xfrm>
          <a:prstGeom prst="straightConnector1">
            <a:avLst/>
          </a:prstGeom>
          <a:ln w="57150">
            <a:solidFill>
              <a:srgbClr val="FF0000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Picture 3"/>
          <p:cNvPicPr>
            <a:picLocks noChangeAspect="1"/>
          </p:cNvPicPr>
          <p:nvPr/>
        </p:nvPicPr>
        <p:blipFill>
          <a:blip r:embed="rId5">
            <a:clrChange>
              <a:clrFrom>
                <a:srgbClr val="FEFEFD"/>
              </a:clrFrom>
              <a:clrTo>
                <a:srgbClr val="FEFEF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2761" y="874200"/>
            <a:ext cx="2719171" cy="271917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>
            <a:clrChange>
              <a:clrFrom>
                <a:srgbClr val="EFF0F2"/>
              </a:clrFrom>
              <a:clrTo>
                <a:srgbClr val="EFF0F2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63759" y="4327364"/>
            <a:ext cx="2196098" cy="1461404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7" cstate="print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60146" y="2752170"/>
            <a:ext cx="2506087" cy="14675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00755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1" repeatCount="indefinite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3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3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4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3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1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8" dur="3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3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3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7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78</TotalTime>
  <Words>580</Words>
  <Application>Microsoft Office PowerPoint</Application>
  <PresentationFormat>Widescreen</PresentationFormat>
  <Paragraphs>105</Paragraphs>
  <Slides>22</Slides>
  <Notes>11</Notes>
  <HiddenSlides>0</HiddenSlides>
  <MMClips>0</MMClips>
  <ScaleCrop>false</ScaleCrop>
  <HeadingPairs>
    <vt:vector size="8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31" baseType="lpstr">
      <vt:lpstr>Arial</vt:lpstr>
      <vt:lpstr>Calibri</vt:lpstr>
      <vt:lpstr>Calibri Light</vt:lpstr>
      <vt:lpstr>Nikosh</vt:lpstr>
      <vt:lpstr>NikoshBAN</vt:lpstr>
      <vt:lpstr>Times New Roman</vt:lpstr>
      <vt:lpstr>Wingdings</vt:lpstr>
      <vt:lpstr>Office Theme</vt:lpstr>
      <vt:lpstr>Package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স্যাটেলাইট ব্যবহারে সমস্যা</vt:lpstr>
      <vt:lpstr>PowerPoint Presentation</vt:lpstr>
      <vt:lpstr>অপটিক্যাল ফাইবার</vt:lpstr>
      <vt:lpstr>অপটিক্যাল ফাইবার</vt:lpstr>
      <vt:lpstr>ইনফ্রারেড আলো </vt:lpstr>
      <vt:lpstr>অপটিক্যাল ফাইবার</vt:lpstr>
      <vt:lpstr>অপটিক্যাল ফাইবার </vt:lpstr>
      <vt:lpstr>PowerPoint Presentation</vt:lpstr>
      <vt:lpstr>PowerPoint Presentation</vt:lpstr>
      <vt:lpstr>দলগত কাজ (বিতর্ক)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Ajoy  Krishna Paul</dc:creator>
  <cp:lastModifiedBy>Ajoy  Krishna Paul</cp:lastModifiedBy>
  <cp:revision>13</cp:revision>
  <dcterms:created xsi:type="dcterms:W3CDTF">2020-09-17T16:58:50Z</dcterms:created>
  <dcterms:modified xsi:type="dcterms:W3CDTF">2020-09-17T18:17:42Z</dcterms:modified>
</cp:coreProperties>
</file>