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69" r:id="rId4"/>
    <p:sldId id="270" r:id="rId5"/>
    <p:sldId id="268" r:id="rId6"/>
    <p:sldId id="333" r:id="rId7"/>
    <p:sldId id="334" r:id="rId8"/>
    <p:sldId id="321" r:id="rId9"/>
    <p:sldId id="335" r:id="rId10"/>
    <p:sldId id="336" r:id="rId11"/>
    <p:sldId id="337" r:id="rId12"/>
    <p:sldId id="33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11E2E-7267-4A32-8248-D24556EADB93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95831-D61F-4683-A0AF-3544C891BB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2984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304800" y="228594"/>
            <a:ext cx="8293723" cy="6324606"/>
            <a:chOff x="304800" y="228594"/>
            <a:chExt cx="8293723" cy="574221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" y="228594"/>
              <a:ext cx="8293723" cy="4669974"/>
            </a:xfrm>
            <a:prstGeom prst="rect">
              <a:avLst/>
            </a:prstGeom>
          </p:spPr>
        </p:pic>
        <p:sp>
          <p:nvSpPr>
            <p:cNvPr id="6" name="Flowchart: Magnetic Disk 5"/>
            <p:cNvSpPr/>
            <p:nvPr/>
          </p:nvSpPr>
          <p:spPr>
            <a:xfrm>
              <a:off x="2476497" y="4729839"/>
              <a:ext cx="4343400" cy="1240974"/>
            </a:xfrm>
            <a:prstGeom prst="flowChartMagneticDisk">
              <a:avLst/>
            </a:prstGeom>
            <a:gradFill>
              <a:gsLst>
                <a:gs pos="30000">
                  <a:srgbClr val="7030A0">
                    <a:alpha val="0"/>
                    <a:lumMod val="0"/>
                    <a:lumOff val="100000"/>
                  </a:srgbClr>
                </a:gs>
                <a:gs pos="86000">
                  <a:schemeClr val="accent1">
                    <a:tint val="44500"/>
                    <a:satMod val="160000"/>
                  </a:schemeClr>
                </a:gs>
                <a:gs pos="64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50800">
              <a:gradFill>
                <a:gsLst>
                  <a:gs pos="64000">
                    <a:srgbClr val="7030A0">
                      <a:alpha val="0"/>
                      <a:lumMod val="12000"/>
                      <a:lumOff val="88000"/>
                    </a:srgbClr>
                  </a:gs>
                  <a:gs pos="91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  <a:scene3d>
              <a:camera prst="orthographicFront"/>
              <a:lightRig rig="threePt" dir="t"/>
            </a:scene3d>
            <a:sp3d>
              <a:bevelT w="209550" h="234950"/>
              <a:bevelB w="152400" h="1524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11500" b="1" dirty="0" smtClean="0">
                  <a:solidFill>
                    <a:srgbClr val="7030A0"/>
                  </a:solidFill>
                  <a:latin typeface="Nikosh" pitchFamily="2" charset="0"/>
                  <a:cs typeface="Nikosh" pitchFamily="2" charset="0"/>
                </a:rPr>
                <a:t>স্বাগতম</a:t>
              </a:r>
              <a:endParaRPr lang="en-US" sz="11500" b="1" dirty="0">
                <a:solidFill>
                  <a:srgbClr val="7030A0"/>
                </a:solidFill>
                <a:latin typeface="Nikosh" pitchFamily="2" charset="0"/>
                <a:cs typeface="Nikosh" pitchFamily="2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136032820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228600" y="224754"/>
            <a:ext cx="3810000" cy="1656516"/>
          </a:xfrm>
          <a:prstGeom prst="flowChartAlternateProcess">
            <a:avLst/>
          </a:prstGeom>
          <a:ln w="28575">
            <a:solidFill>
              <a:srgbClr val="FF0000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+mj-lt"/>
                <a:cs typeface="NikoshBAN" pitchFamily="2" charset="0"/>
              </a:rPr>
              <a:t>ডিরেক্ট অ্যাক্সেস অ্যাটাক</a:t>
            </a:r>
          </a:p>
          <a:p>
            <a:pPr algn="ctr"/>
            <a:r>
              <a:rPr lang="en-US" sz="2800" dirty="0" smtClean="0">
                <a:latin typeface="+mj-lt"/>
                <a:cs typeface="NikoshBAN" pitchFamily="2" charset="0"/>
              </a:rPr>
              <a:t>( Direct Access </a:t>
            </a:r>
            <a:r>
              <a:rPr lang="en-US" sz="2800" dirty="0" err="1" smtClean="0">
                <a:latin typeface="+mj-lt"/>
                <a:cs typeface="NikoshBAN" pitchFamily="2" charset="0"/>
              </a:rPr>
              <a:t>Atack</a:t>
            </a:r>
            <a:r>
              <a:rPr lang="en-US" sz="2800" dirty="0" smtClean="0">
                <a:latin typeface="+mj-lt"/>
                <a:cs typeface="NikoshBAN" pitchFamily="2" charset="0"/>
              </a:rPr>
              <a:t> )</a:t>
            </a:r>
            <a:r>
              <a:rPr lang="bn-IN" sz="2400" dirty="0" smtClean="0">
                <a:latin typeface="+mj-lt"/>
                <a:cs typeface="NikoshBAN" pitchFamily="2" charset="0"/>
              </a:rPr>
              <a:t> </a:t>
            </a:r>
            <a:endParaRPr lang="en-US" sz="2400" dirty="0">
              <a:latin typeface="+mj-lt"/>
              <a:cs typeface="NikoshBAN" pitchFamily="2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1447800" y="2133600"/>
            <a:ext cx="838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Alternate Process 9"/>
          <p:cNvSpPr/>
          <p:nvPr/>
        </p:nvSpPr>
        <p:spPr>
          <a:xfrm>
            <a:off x="336030" y="3251620"/>
            <a:ext cx="3245370" cy="3301580"/>
          </a:xfrm>
          <a:prstGeom prst="flowChartAlternateProcess">
            <a:avLst/>
          </a:prstGeom>
          <a:blipFill>
            <a:blip r:embed="rId2"/>
            <a:stretch>
              <a:fillRect/>
            </a:stretch>
          </a:blipFill>
          <a:ln w="28575">
            <a:solidFill>
              <a:srgbClr val="FF0000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4267200" y="229480"/>
            <a:ext cx="4648200" cy="2589920"/>
          </a:xfrm>
          <a:prstGeom prst="flowChartAlternateProcess">
            <a:avLst/>
          </a:prstGeom>
          <a:ln w="28575">
            <a:solidFill>
              <a:srgbClr val="FF0000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কেউ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ফিজিক্যালি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আপনার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কম্পিউটারে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6019800" y="3124200"/>
            <a:ext cx="838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Alternate Process 12"/>
          <p:cNvSpPr/>
          <p:nvPr/>
        </p:nvSpPr>
        <p:spPr>
          <a:xfrm>
            <a:off x="3962400" y="3886200"/>
            <a:ext cx="4953000" cy="2743200"/>
          </a:xfrm>
          <a:prstGeom prst="flowChartAlternateProcess">
            <a:avLst/>
          </a:prstGeom>
          <a:ln w="28575">
            <a:solidFill>
              <a:srgbClr val="FF0000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+mj-lt"/>
                <a:cs typeface="NikoshBAN" pitchFamily="2" charset="0"/>
              </a:rPr>
              <a:t>প্রতিকার হিসেবে</a:t>
            </a:r>
          </a:p>
          <a:p>
            <a:pPr algn="ctr"/>
            <a:r>
              <a:rPr lang="bn-IN" sz="3600" dirty="0" smtClean="0">
                <a:latin typeface="+mj-lt"/>
                <a:cs typeface="NikoshBAN" pitchFamily="2" charset="0"/>
              </a:rPr>
              <a:t>আপডেটেড এন্টিভাইরাস ব্যবহার</a:t>
            </a:r>
            <a:r>
              <a:rPr lang="en-US" sz="3600" dirty="0" smtClean="0">
                <a:latin typeface="+mj-lt"/>
                <a:cs typeface="NikoshBAN" pitchFamily="2" charset="0"/>
              </a:rPr>
              <a:t> </a:t>
            </a:r>
            <a:r>
              <a:rPr lang="en-US" sz="3600" dirty="0" err="1" smtClean="0">
                <a:latin typeface="+mj-lt"/>
                <a:cs typeface="NikoshBAN" pitchFamily="2" charset="0"/>
              </a:rPr>
              <a:t>এবং</a:t>
            </a:r>
            <a:r>
              <a:rPr lang="en-US" sz="3600" dirty="0" smtClean="0">
                <a:latin typeface="+mj-lt"/>
                <a:cs typeface="NikoshBAN" pitchFamily="2" charset="0"/>
              </a:rPr>
              <a:t> </a:t>
            </a:r>
            <a:r>
              <a:rPr lang="en-US" sz="3600" dirty="0" err="1" smtClean="0">
                <a:latin typeface="+mj-lt"/>
                <a:cs typeface="NikoshBAN" pitchFamily="2" charset="0"/>
              </a:rPr>
              <a:t>গুরুত্বপূর্ণ</a:t>
            </a:r>
            <a:r>
              <a:rPr lang="en-US" sz="3600" dirty="0" smtClean="0">
                <a:latin typeface="+mj-lt"/>
                <a:cs typeface="NikoshBAN" pitchFamily="2" charset="0"/>
              </a:rPr>
              <a:t> </a:t>
            </a:r>
            <a:r>
              <a:rPr lang="en-US" sz="3600" dirty="0" err="1" smtClean="0">
                <a:latin typeface="+mj-lt"/>
                <a:cs typeface="NikoshBAN" pitchFamily="2" charset="0"/>
              </a:rPr>
              <a:t>তথ্য</a:t>
            </a:r>
            <a:r>
              <a:rPr lang="en-US" sz="3600" dirty="0" smtClean="0">
                <a:latin typeface="+mj-lt"/>
                <a:cs typeface="NikoshBAN" pitchFamily="2" charset="0"/>
              </a:rPr>
              <a:t> </a:t>
            </a:r>
            <a:r>
              <a:rPr lang="en-US" sz="3600" dirty="0" err="1" smtClean="0">
                <a:latin typeface="+mj-lt"/>
                <a:cs typeface="NikoshBAN" pitchFamily="2" charset="0"/>
              </a:rPr>
              <a:t>এনক্রিপ্ট</a:t>
            </a:r>
            <a:r>
              <a:rPr lang="en-US" sz="3600" dirty="0" smtClean="0">
                <a:latin typeface="+mj-lt"/>
                <a:cs typeface="NikoshBAN" pitchFamily="2" charset="0"/>
              </a:rPr>
              <a:t> </a:t>
            </a:r>
            <a:r>
              <a:rPr lang="en-US" sz="3600" dirty="0" err="1" smtClean="0">
                <a:latin typeface="+mj-lt"/>
                <a:cs typeface="NikoshBAN" pitchFamily="2" charset="0"/>
              </a:rPr>
              <a:t>করে</a:t>
            </a:r>
            <a:r>
              <a:rPr lang="en-US" sz="3600" dirty="0" smtClean="0">
                <a:latin typeface="+mj-lt"/>
                <a:cs typeface="NikoshBAN" pitchFamily="2" charset="0"/>
              </a:rPr>
              <a:t> </a:t>
            </a:r>
            <a:r>
              <a:rPr lang="en-US" sz="3600" dirty="0" err="1" smtClean="0">
                <a:latin typeface="+mj-lt"/>
                <a:cs typeface="NikoshBAN" pitchFamily="2" charset="0"/>
              </a:rPr>
              <a:t>রাখতে</a:t>
            </a:r>
            <a:r>
              <a:rPr lang="en-US" sz="3600" dirty="0" smtClean="0">
                <a:latin typeface="+mj-lt"/>
                <a:cs typeface="NikoshBAN" pitchFamily="2" charset="0"/>
              </a:rPr>
              <a:t> </a:t>
            </a:r>
            <a:r>
              <a:rPr lang="en-US" sz="3600" dirty="0" err="1" smtClean="0">
                <a:latin typeface="+mj-lt"/>
                <a:cs typeface="NikoshBAN" pitchFamily="2" charset="0"/>
              </a:rPr>
              <a:t>হবে</a:t>
            </a:r>
            <a:r>
              <a:rPr lang="bn-IN" sz="3600" dirty="0" smtClean="0">
                <a:latin typeface="+mj-lt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228600" y="1981200"/>
            <a:ext cx="2819400" cy="2518446"/>
          </a:xfrm>
          <a:prstGeom prst="flowChartAlternateProcess">
            <a:avLst/>
          </a:prstGeom>
          <a:ln w="28575">
            <a:solidFill>
              <a:srgbClr val="FF0000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+mj-lt"/>
                <a:cs typeface="NikoshBAN" pitchFamily="2" charset="0"/>
              </a:rPr>
              <a:t>ফিশিং</a:t>
            </a:r>
            <a:endParaRPr lang="bn-IN" sz="4800" dirty="0" smtClean="0">
              <a:latin typeface="+mj-lt"/>
              <a:cs typeface="NikoshBAN" pitchFamily="2" charset="0"/>
            </a:endParaRPr>
          </a:p>
          <a:p>
            <a:pPr algn="ctr"/>
            <a:r>
              <a:rPr lang="en-US" sz="4000" dirty="0" smtClean="0">
                <a:latin typeface="+mj-lt"/>
                <a:cs typeface="NikoshBAN" pitchFamily="2" charset="0"/>
              </a:rPr>
              <a:t>( Fishing )</a:t>
            </a:r>
            <a:r>
              <a:rPr lang="bn-IN" sz="3600" dirty="0" smtClean="0">
                <a:latin typeface="+mj-lt"/>
                <a:cs typeface="NikoshBAN" pitchFamily="2" charset="0"/>
              </a:rPr>
              <a:t> </a:t>
            </a:r>
            <a:endParaRPr lang="en-US" sz="3600" dirty="0">
              <a:latin typeface="+mj-lt"/>
              <a:cs typeface="NikoshBAN" pitchFamily="2" charset="0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3733800" y="229480"/>
            <a:ext cx="5181600" cy="2589920"/>
          </a:xfrm>
          <a:prstGeom prst="flowChartAlternateProcess">
            <a:avLst/>
          </a:prstGeom>
          <a:ln w="28575">
            <a:solidFill>
              <a:srgbClr val="FF0000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ফেইক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ওয়েবসাইট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লিংকে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পাসওয়ার্ড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প্রতারিত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হওয়া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3733800" y="3886200"/>
            <a:ext cx="5181600" cy="2743200"/>
          </a:xfrm>
          <a:prstGeom prst="flowChartAlternateProcess">
            <a:avLst/>
          </a:prstGeom>
          <a:ln w="28575">
            <a:solidFill>
              <a:srgbClr val="FF0000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+mj-lt"/>
                <a:cs typeface="NikoshBAN" pitchFamily="2" charset="0"/>
              </a:rPr>
              <a:t>প্রতিকার হিসেবে</a:t>
            </a:r>
          </a:p>
          <a:p>
            <a:pPr algn="ctr"/>
            <a:r>
              <a:rPr lang="en-US" sz="3600" dirty="0" err="1" smtClean="0">
                <a:latin typeface="+mj-lt"/>
                <a:cs typeface="NikoshBAN" pitchFamily="2" charset="0"/>
              </a:rPr>
              <a:t>লিংকটির</a:t>
            </a:r>
            <a:r>
              <a:rPr lang="en-US" sz="3600" dirty="0" smtClean="0">
                <a:latin typeface="+mj-lt"/>
                <a:cs typeface="NikoshBAN" pitchFamily="2" charset="0"/>
              </a:rPr>
              <a:t> </a:t>
            </a:r>
            <a:r>
              <a:rPr lang="en-US" sz="3600" dirty="0" err="1" smtClean="0">
                <a:latin typeface="+mj-lt"/>
                <a:cs typeface="NikoshBAN" pitchFamily="2" charset="0"/>
              </a:rPr>
              <a:t>সঠিকতা</a:t>
            </a:r>
            <a:r>
              <a:rPr lang="en-US" sz="3600" dirty="0" smtClean="0">
                <a:latin typeface="+mj-lt"/>
                <a:cs typeface="NikoshBAN" pitchFamily="2" charset="0"/>
              </a:rPr>
              <a:t> </a:t>
            </a:r>
            <a:r>
              <a:rPr lang="en-US" sz="3600" dirty="0" err="1" smtClean="0">
                <a:latin typeface="+mj-lt"/>
                <a:cs typeface="NikoshBAN" pitchFamily="2" charset="0"/>
              </a:rPr>
              <a:t>যাচাই</a:t>
            </a:r>
            <a:r>
              <a:rPr lang="en-US" sz="3600" dirty="0" smtClean="0">
                <a:latin typeface="+mj-lt"/>
                <a:cs typeface="NikoshBAN" pitchFamily="2" charset="0"/>
              </a:rPr>
              <a:t> </a:t>
            </a:r>
            <a:r>
              <a:rPr lang="en-US" sz="3600" dirty="0" err="1" smtClean="0">
                <a:latin typeface="+mj-lt"/>
                <a:cs typeface="NikoshBAN" pitchFamily="2" charset="0"/>
              </a:rPr>
              <a:t>করতে</a:t>
            </a:r>
            <a:r>
              <a:rPr lang="en-US" sz="3600" dirty="0" smtClean="0">
                <a:latin typeface="+mj-lt"/>
                <a:cs typeface="NikoshBAN" pitchFamily="2" charset="0"/>
              </a:rPr>
              <a:t> </a:t>
            </a:r>
            <a:r>
              <a:rPr lang="en-US" sz="3600" dirty="0" err="1" smtClean="0">
                <a:latin typeface="+mj-lt"/>
                <a:cs typeface="NikoshBAN" pitchFamily="2" charset="0"/>
              </a:rPr>
              <a:t>হবে</a:t>
            </a:r>
            <a:r>
              <a:rPr lang="en-US" sz="3600" dirty="0" smtClean="0">
                <a:latin typeface="+mj-lt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 rot="20517433">
            <a:off x="3175403" y="2350801"/>
            <a:ext cx="495384" cy="48463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298722">
            <a:off x="3187071" y="3656191"/>
            <a:ext cx="495384" cy="4846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3" grpId="0" animBg="1"/>
      <p:bldP spid="8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228600" y="1981200"/>
            <a:ext cx="2819400" cy="2518446"/>
          </a:xfrm>
          <a:prstGeom prst="flowChartAlternateProcess">
            <a:avLst/>
          </a:prstGeom>
          <a:ln w="28575">
            <a:solidFill>
              <a:srgbClr val="FF0000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+mj-lt"/>
                <a:cs typeface="NikoshBAN" pitchFamily="2" charset="0"/>
              </a:rPr>
              <a:t>স্কাম বা ফ্রড</a:t>
            </a:r>
          </a:p>
          <a:p>
            <a:pPr algn="ctr"/>
            <a:r>
              <a:rPr lang="en-US" sz="4000" dirty="0" smtClean="0">
                <a:latin typeface="+mj-lt"/>
                <a:cs typeface="NikoshBAN" pitchFamily="2" charset="0"/>
              </a:rPr>
              <a:t>( Scam or Fraud )</a:t>
            </a:r>
            <a:r>
              <a:rPr lang="bn-IN" sz="3600" dirty="0" smtClean="0">
                <a:latin typeface="+mj-lt"/>
                <a:cs typeface="NikoshBAN" pitchFamily="2" charset="0"/>
              </a:rPr>
              <a:t> </a:t>
            </a:r>
            <a:endParaRPr lang="en-US" sz="3600" dirty="0">
              <a:latin typeface="+mj-lt"/>
              <a:cs typeface="NikoshBAN" pitchFamily="2" charset="0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3733800" y="229480"/>
            <a:ext cx="5181600" cy="2589920"/>
          </a:xfrm>
          <a:prstGeom prst="flowChartAlternateProcess">
            <a:avLst/>
          </a:prstGeom>
          <a:ln w="28575">
            <a:solidFill>
              <a:srgbClr val="FF0000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মেইলে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অপ্রত্যাশিত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পুরস্কারের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বার্তা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প্রতারিত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3733800" y="3886200"/>
            <a:ext cx="5181600" cy="2743200"/>
          </a:xfrm>
          <a:prstGeom prst="flowChartAlternateProcess">
            <a:avLst/>
          </a:prstGeom>
          <a:ln w="28575">
            <a:solidFill>
              <a:srgbClr val="FF0000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+mj-lt"/>
                <a:cs typeface="NikoshBAN" pitchFamily="2" charset="0"/>
              </a:rPr>
              <a:t>প্রতিকার হিসেবে</a:t>
            </a:r>
          </a:p>
          <a:p>
            <a:pPr algn="ctr"/>
            <a:r>
              <a:rPr lang="en-US" sz="3600" dirty="0" err="1" smtClean="0">
                <a:latin typeface="+mj-lt"/>
                <a:cs typeface="NikoshBAN" pitchFamily="2" charset="0"/>
              </a:rPr>
              <a:t>এই</a:t>
            </a:r>
            <a:r>
              <a:rPr lang="en-US" sz="3600" dirty="0" smtClean="0">
                <a:latin typeface="+mj-lt"/>
                <a:cs typeface="NikoshBAN" pitchFamily="2" charset="0"/>
              </a:rPr>
              <a:t> </a:t>
            </a:r>
            <a:r>
              <a:rPr lang="en-US" sz="3600" dirty="0" err="1" smtClean="0">
                <a:latin typeface="+mj-lt"/>
                <a:cs typeface="NikoshBAN" pitchFamily="2" charset="0"/>
              </a:rPr>
              <a:t>ধরণের</a:t>
            </a:r>
            <a:r>
              <a:rPr lang="en-US" sz="3600" dirty="0" smtClean="0">
                <a:latin typeface="+mj-lt"/>
                <a:cs typeface="NikoshBAN" pitchFamily="2" charset="0"/>
              </a:rPr>
              <a:t> </a:t>
            </a:r>
            <a:r>
              <a:rPr lang="en-US" sz="3600" dirty="0" err="1" smtClean="0">
                <a:latin typeface="+mj-lt"/>
                <a:cs typeface="NikoshBAN" pitchFamily="2" charset="0"/>
              </a:rPr>
              <a:t>অপ্রত্যাশিত</a:t>
            </a:r>
            <a:r>
              <a:rPr lang="en-US" sz="3600" dirty="0" smtClean="0">
                <a:latin typeface="+mj-lt"/>
                <a:cs typeface="NikoshBAN" pitchFamily="2" charset="0"/>
              </a:rPr>
              <a:t> </a:t>
            </a:r>
            <a:r>
              <a:rPr lang="en-US" sz="3600" dirty="0" err="1" smtClean="0">
                <a:latin typeface="+mj-lt"/>
                <a:cs typeface="NikoshBAN" pitchFamily="2" charset="0"/>
              </a:rPr>
              <a:t>মেইল</a:t>
            </a:r>
            <a:r>
              <a:rPr lang="en-US" sz="3600" dirty="0" smtClean="0">
                <a:latin typeface="+mj-lt"/>
                <a:cs typeface="NikoshBAN" pitchFamily="2" charset="0"/>
              </a:rPr>
              <a:t> </a:t>
            </a:r>
            <a:r>
              <a:rPr lang="en-US" sz="3600" dirty="0" err="1" smtClean="0">
                <a:latin typeface="+mj-lt"/>
                <a:cs typeface="NikoshBAN" pitchFamily="2" charset="0"/>
              </a:rPr>
              <a:t>থেকে</a:t>
            </a:r>
            <a:r>
              <a:rPr lang="en-US" sz="3600" dirty="0" smtClean="0">
                <a:latin typeface="+mj-lt"/>
                <a:cs typeface="NikoshBAN" pitchFamily="2" charset="0"/>
              </a:rPr>
              <a:t> </a:t>
            </a:r>
            <a:r>
              <a:rPr lang="en-US" sz="3600" dirty="0" err="1" smtClean="0">
                <a:latin typeface="+mj-lt"/>
                <a:cs typeface="NikoshBAN" pitchFamily="2" charset="0"/>
              </a:rPr>
              <a:t>সাবধান</a:t>
            </a:r>
            <a:r>
              <a:rPr lang="en-US" sz="3600" dirty="0" smtClean="0">
                <a:latin typeface="+mj-lt"/>
                <a:cs typeface="NikoshBAN" pitchFamily="2" charset="0"/>
              </a:rPr>
              <a:t> </a:t>
            </a:r>
            <a:r>
              <a:rPr lang="en-US" sz="3600" dirty="0" err="1" smtClean="0">
                <a:latin typeface="+mj-lt"/>
                <a:cs typeface="NikoshBAN" pitchFamily="2" charset="0"/>
              </a:rPr>
              <a:t>থাকতে</a:t>
            </a:r>
            <a:r>
              <a:rPr lang="en-US" sz="3600" dirty="0" smtClean="0">
                <a:latin typeface="+mj-lt"/>
                <a:cs typeface="NikoshBAN" pitchFamily="2" charset="0"/>
              </a:rPr>
              <a:t> </a:t>
            </a:r>
            <a:r>
              <a:rPr lang="en-US" sz="3600" smtClean="0">
                <a:latin typeface="+mj-lt"/>
                <a:cs typeface="NikoshBAN" pitchFamily="2" charset="0"/>
              </a:rPr>
              <a:t>হবে।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 rot="20517433">
            <a:off x="3175403" y="2350801"/>
            <a:ext cx="495384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298722">
            <a:off x="3187071" y="3656191"/>
            <a:ext cx="495384" cy="48463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3" grpId="0" animBg="1"/>
      <p:bldP spid="8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162800" y="0"/>
            <a:ext cx="2011680" cy="6858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11500" b="1" kern="1300" spc="100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</a:t>
            </a:r>
            <a:br>
              <a:rPr lang="bn-BD" sz="11500" b="1" kern="1300" spc="100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11500" b="1" kern="1300" spc="100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ন্য</a:t>
            </a:r>
            <a:br>
              <a:rPr lang="bn-BD" sz="11500" b="1" kern="1300" spc="100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11500" b="1" kern="1300" spc="100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br>
              <a:rPr lang="bn-BD" sz="11500" b="1" kern="1300" spc="100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11500" b="1" kern="1300" spc="100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</a:t>
            </a:r>
            <a:endParaRPr lang="en-US" sz="3200" b="1" kern="1300" spc="1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56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590800"/>
            <a:ext cx="3733800" cy="3733799"/>
          </a:xfrm>
          <a:prstGeom prst="rect">
            <a:avLst/>
          </a:prstGeom>
        </p:spPr>
      </p:pic>
      <p:pic>
        <p:nvPicPr>
          <p:cNvPr id="4" name="Picture 3" descr="57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304800"/>
            <a:ext cx="3735203" cy="3581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02753964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0" y="990600"/>
            <a:ext cx="4517955" cy="5105400"/>
          </a:xfrm>
          <a:prstGeom prst="roundRect">
            <a:avLst/>
          </a:prstGeom>
          <a:solidFill>
            <a:schemeClr val="accent3">
              <a:alpha val="16000"/>
            </a:schemeClr>
          </a:solidFill>
          <a:ln w="69850">
            <a:solidFill>
              <a:srgbClr val="FFC000"/>
            </a:solidFill>
          </a:ln>
          <a:scene3d>
            <a:camera prst="orthographicFront"/>
            <a:lightRig rig="threePt" dir="t"/>
          </a:scene3d>
          <a:sp3d contourW="57150">
            <a:bevelT w="336550" h="158750" prst="angle"/>
            <a:bevelB w="184150" h="184150"/>
            <a:extrusionClr>
              <a:srgbClr val="92D050"/>
            </a:extrusionClr>
            <a:contourClr>
              <a:srgbClr val="FFC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4400" dirty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শেখসাদী</a:t>
            </a:r>
          </a:p>
          <a:p>
            <a:pPr lvl="0" algn="ctr"/>
            <a:r>
              <a:rPr lang="bn-BD" sz="3200" dirty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প্রধান শিক্ষক</a:t>
            </a:r>
          </a:p>
          <a:p>
            <a:pPr lvl="0" algn="ctr"/>
            <a:r>
              <a:rPr lang="bn-BD" sz="3200" dirty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অরুয়াইল বহুমুখী </a:t>
            </a:r>
            <a:r>
              <a:rPr lang="bn-BD" sz="32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উচ্চ বিদ্যালয়</a:t>
            </a:r>
            <a:endParaRPr lang="bn-BD" sz="32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  <a:p>
            <a:pPr lvl="0" algn="ctr"/>
            <a:r>
              <a:rPr lang="bn-BD" sz="3200" dirty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মোবাইল নং ০১৭১০-৮৩৭৫৭৩</a:t>
            </a:r>
          </a:p>
          <a:p>
            <a:pPr lvl="0"/>
            <a:r>
              <a:rPr lang="bn-BD" sz="2400" dirty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ই-মেইল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en-US" sz="2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2000" dirty="0" smtClean="0">
                <a:solidFill>
                  <a:srgbClr val="7030A0"/>
                </a:solidFill>
                <a:cs typeface="NikoshBAN" pitchFamily="2" charset="0"/>
              </a:rPr>
              <a:t>s.sadi_1976@yahoo.com</a:t>
            </a:r>
            <a:endParaRPr lang="en-US" sz="2000" dirty="0">
              <a:solidFill>
                <a:srgbClr val="7030A0"/>
              </a:solidFill>
              <a:cs typeface="NikoshBAN" pitchFamily="2" charset="0"/>
            </a:endParaRPr>
          </a:p>
          <a:p>
            <a:pPr lvl="0"/>
            <a:r>
              <a:rPr lang="en-US" sz="2000" dirty="0">
                <a:solidFill>
                  <a:srgbClr val="7030A0"/>
                </a:solidFill>
                <a:cs typeface="NikoshBAN" pitchFamily="2" charset="0"/>
              </a:rPr>
              <a:t>	        </a:t>
            </a:r>
            <a:r>
              <a:rPr lang="en-US" sz="2000" dirty="0" smtClean="0">
                <a:solidFill>
                  <a:srgbClr val="7030A0"/>
                </a:solidFill>
                <a:cs typeface="NikoshBAN" pitchFamily="2" charset="0"/>
              </a:rPr>
              <a:t>	sheikhsadi113@gmail.com</a:t>
            </a:r>
            <a:endParaRPr lang="en-US" sz="2000" dirty="0">
              <a:solidFill>
                <a:srgbClr val="7030A0"/>
              </a:solidFill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257800" y="990601"/>
            <a:ext cx="3581400" cy="5105399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 w="57150">
            <a:solidFill>
              <a:srgbClr val="7030A0"/>
            </a:solidFill>
            <a:prstDash val="solid"/>
          </a:ln>
          <a:scene3d>
            <a:camera prst="orthographicFront"/>
            <a:lightRig rig="threePt" dir="t"/>
          </a:scene3d>
          <a:sp3d>
            <a:bevelT w="501650" h="3746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5587413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Alternate Process 7"/>
          <p:cNvSpPr/>
          <p:nvPr/>
        </p:nvSpPr>
        <p:spPr>
          <a:xfrm>
            <a:off x="304800" y="304800"/>
            <a:ext cx="4114800" cy="6019800"/>
          </a:xfrm>
          <a:prstGeom prst="flowChartAlternateProcess">
            <a:avLst/>
          </a:prstGeom>
          <a:blipFill>
            <a:blip r:embed="rId2"/>
            <a:stretch>
              <a:fillRect/>
            </a:stretch>
          </a:blipFill>
          <a:ln w="28575">
            <a:solidFill>
              <a:srgbClr val="7030A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dirty="0"/>
          </a:p>
        </p:txBody>
      </p:sp>
      <p:sp>
        <p:nvSpPr>
          <p:cNvPr id="18" name="Flowchart: Alternate Process 17"/>
          <p:cNvSpPr/>
          <p:nvPr/>
        </p:nvSpPr>
        <p:spPr>
          <a:xfrm>
            <a:off x="4706910" y="294860"/>
            <a:ext cx="4191000" cy="6029740"/>
          </a:xfrm>
          <a:prstGeom prst="flowChartAlternateProcess">
            <a:avLst/>
          </a:prstGeom>
          <a:blipFill>
            <a:blip r:embed="rId3"/>
            <a:stretch>
              <a:fillRect/>
            </a:stretch>
          </a:blipFill>
          <a:ln w="28575">
            <a:solidFill>
              <a:srgbClr val="7030A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85800" y="307300"/>
            <a:ext cx="8153400" cy="5788700"/>
          </a:xfrm>
          <a:prstGeom prst="ellipse">
            <a:avLst/>
          </a:prstGeom>
          <a:solidFill>
            <a:schemeClr val="tx2">
              <a:lumMod val="20000"/>
              <a:lumOff val="80000"/>
              <a:alpha val="72000"/>
            </a:schemeClr>
          </a:solidFill>
          <a:ln w="38100">
            <a:solidFill>
              <a:srgbClr val="C00000"/>
            </a:solidFill>
          </a:ln>
          <a:scene3d>
            <a:camera prst="isometricOffAxis1Right"/>
            <a:lightRig rig="threePt" dir="t"/>
          </a:scene3d>
          <a:sp3d>
            <a:bevelT w="12065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সাইবার</a:t>
            </a:r>
            <a:r>
              <a:rPr lang="en-US" sz="9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সিকিউরিটি</a:t>
            </a:r>
            <a:r>
              <a:rPr lang="en-US" sz="96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72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7200" dirty="0">
              <a:solidFill>
                <a:srgbClr val="002060"/>
              </a:solidFill>
              <a:latin typeface="Arial Black" pitchFamily="34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762000" y="603510"/>
            <a:ext cx="7391400" cy="1177820"/>
          </a:xfrm>
          <a:prstGeom prst="flowChartAlternateProcess">
            <a:avLst/>
          </a:prstGeom>
          <a:ln w="28575">
            <a:solidFill>
              <a:srgbClr val="FF0000"/>
            </a:solidFill>
          </a:ln>
          <a:effectLst>
            <a:innerShdw blurRad="114300">
              <a:prstClr val="black"/>
            </a:innerShdw>
          </a:effectLst>
          <a:scene3d>
            <a:camera prst="isometricOffAxis1Righ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সাইবার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সিকিউরিটি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533400" y="2374690"/>
            <a:ext cx="8153400" cy="4038600"/>
          </a:xfrm>
          <a:prstGeom prst="flowChartAlternateProcess">
            <a:avLst/>
          </a:prstGeom>
          <a:ln w="28575">
            <a:solidFill>
              <a:srgbClr val="FF0000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ইন্টারনেটে হ্যাকিং বা ম্যালওয়ার অ্যাটাক থেকে বাঁচতে যেসব ব্যাবস্থা নেয়া হয় সেসব ব্যবস্থাকে সাইবার সিকিউরিটি বলে।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Alternate Process 5"/>
          <p:cNvSpPr/>
          <p:nvPr/>
        </p:nvSpPr>
        <p:spPr>
          <a:xfrm>
            <a:off x="457200" y="544640"/>
            <a:ext cx="8153400" cy="2274760"/>
          </a:xfrm>
          <a:prstGeom prst="flowChartAlternateProcess">
            <a:avLst/>
          </a:prstGeom>
          <a:ln w="28575">
            <a:solidFill>
              <a:srgbClr val="FF0000"/>
            </a:solidFill>
          </a:ln>
          <a:effectLst>
            <a:innerShdw blurRad="114300">
              <a:prstClr val="black"/>
            </a:innerShdw>
          </a:effectLst>
          <a:scene3d>
            <a:camera prst="isometricOffAxis1Righ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সাইবার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সিকিউরিটি</a:t>
            </a:r>
            <a:r>
              <a:rPr lang="bn-IN" sz="7200" dirty="0" smtClean="0">
                <a:latin typeface="NikoshBAN" pitchFamily="2" charset="0"/>
                <a:cs typeface="NikoshBAN" pitchFamily="2" charset="0"/>
              </a:rPr>
              <a:t> সম্পর্কে জানা কেন প্রয়োজন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221110" y="3810000"/>
            <a:ext cx="8001000" cy="2603290"/>
          </a:xfrm>
          <a:prstGeom prst="flowChartAlternateProcess">
            <a:avLst/>
          </a:prstGeom>
          <a:ln w="28575">
            <a:solidFill>
              <a:srgbClr val="FF0000"/>
            </a:solidFill>
          </a:ln>
          <a:effectLst>
            <a:innerShdw blurRad="114300">
              <a:prstClr val="black"/>
            </a:innerShdw>
          </a:effectLst>
          <a:scene3d>
            <a:camera prst="perspectiveLef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কম্পিউটার বা ফোনের সিস্টেমে অবৈধ অনুপ্রবেশ বন্ধ করতে 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" y="307300"/>
            <a:ext cx="8915400" cy="5941100"/>
          </a:xfrm>
          <a:prstGeom prst="ellipse">
            <a:avLst/>
          </a:prstGeom>
          <a:solidFill>
            <a:schemeClr val="tx2">
              <a:lumMod val="20000"/>
              <a:lumOff val="80000"/>
              <a:alpha val="72000"/>
            </a:schemeClr>
          </a:solidFill>
          <a:ln w="38100">
            <a:solidFill>
              <a:srgbClr val="C00000"/>
            </a:solidFill>
          </a:ln>
          <a:scene3d>
            <a:camera prst="isometricOffAxis1Right"/>
            <a:lightRig rig="threePt" dir="t"/>
          </a:scene3d>
          <a:sp3d>
            <a:bevelT w="12065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7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ব্যবহারকারীর </a:t>
            </a:r>
            <a:r>
              <a:rPr lang="en-US" sz="7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সাইবার</a:t>
            </a:r>
            <a:r>
              <a:rPr lang="en-US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সিকিউরিটি</a:t>
            </a:r>
            <a:r>
              <a:rPr lang="bn-IN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সংক্রান্ত বিভিন্ন সমস্যা ও এর সমাধান </a:t>
            </a:r>
            <a:r>
              <a:rPr lang="en-US" sz="72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5400" dirty="0">
              <a:solidFill>
                <a:srgbClr val="002060"/>
              </a:solidFill>
              <a:latin typeface="Arial Black" pitchFamily="34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304800" y="224754"/>
            <a:ext cx="3886200" cy="1656516"/>
          </a:xfrm>
          <a:prstGeom prst="flowChartAlternateProcess">
            <a:avLst/>
          </a:prstGeom>
          <a:ln w="28575">
            <a:solidFill>
              <a:srgbClr val="FF0000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+mj-lt"/>
                <a:cs typeface="NikoshBAN" pitchFamily="2" charset="0"/>
              </a:rPr>
              <a:t>ভালনারিবিলিটি</a:t>
            </a:r>
          </a:p>
          <a:p>
            <a:pPr algn="ctr"/>
            <a:r>
              <a:rPr lang="en-US" sz="4400" dirty="0" smtClean="0">
                <a:latin typeface="+mj-lt"/>
                <a:cs typeface="NikoshBAN" pitchFamily="2" charset="0"/>
              </a:rPr>
              <a:t>( Vulnerability )</a:t>
            </a:r>
            <a:r>
              <a:rPr lang="bn-IN" sz="4000" dirty="0" smtClean="0">
                <a:latin typeface="+mj-lt"/>
                <a:cs typeface="NikoshBAN" pitchFamily="2" charset="0"/>
              </a:rPr>
              <a:t> </a:t>
            </a:r>
            <a:endParaRPr lang="en-US" sz="4000" dirty="0">
              <a:latin typeface="+mj-lt"/>
              <a:cs typeface="NikoshBAN" pitchFamily="2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1828800" y="2171080"/>
            <a:ext cx="838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Alternate Process 9"/>
          <p:cNvSpPr/>
          <p:nvPr/>
        </p:nvSpPr>
        <p:spPr>
          <a:xfrm>
            <a:off x="336030" y="3251620"/>
            <a:ext cx="3810000" cy="3048000"/>
          </a:xfrm>
          <a:prstGeom prst="flowChartAlternateProcess">
            <a:avLst/>
          </a:prstGeom>
          <a:blipFill>
            <a:blip r:embed="rId2"/>
            <a:stretch>
              <a:fillRect/>
            </a:stretch>
          </a:blipFill>
          <a:ln w="28575">
            <a:solidFill>
              <a:srgbClr val="FF0000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4495800" y="229480"/>
            <a:ext cx="4419600" cy="2749820"/>
          </a:xfrm>
          <a:prstGeom prst="flowChartAlternateProcess">
            <a:avLst/>
          </a:prstGeom>
          <a:ln w="28575">
            <a:solidFill>
              <a:srgbClr val="FF0000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সিস্টেম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ওয়েবসাইটের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ডিজাইন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কোড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সার্ভার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ত্রুটি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6334540" y="3169234"/>
            <a:ext cx="838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Alternate Process 12"/>
          <p:cNvSpPr/>
          <p:nvPr/>
        </p:nvSpPr>
        <p:spPr>
          <a:xfrm>
            <a:off x="4572000" y="4038600"/>
            <a:ext cx="4267200" cy="2590800"/>
          </a:xfrm>
          <a:prstGeom prst="flowChartAlternateProcess">
            <a:avLst/>
          </a:prstGeom>
          <a:ln w="28575">
            <a:solidFill>
              <a:srgbClr val="FF0000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+mj-lt"/>
                <a:cs typeface="NikoshBAN" pitchFamily="2" charset="0"/>
              </a:rPr>
              <a:t>প্রতিকার হিসেবে</a:t>
            </a:r>
          </a:p>
          <a:p>
            <a:pPr algn="ctr"/>
            <a:r>
              <a:rPr lang="bn-IN" sz="3200" dirty="0" smtClean="0">
                <a:latin typeface="+mj-lt"/>
                <a:cs typeface="NikoshBAN" pitchFamily="2" charset="0"/>
              </a:rPr>
              <a:t>আপডেটেড এন্টিভাইরাস ব্যবহার এবং নিয়মিত অপারেটিং সিস্টেম আপডেট করতে হবে।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304800" y="224754"/>
            <a:ext cx="3276600" cy="1656516"/>
          </a:xfrm>
          <a:prstGeom prst="flowChartAlternateProcess">
            <a:avLst/>
          </a:prstGeom>
          <a:ln w="28575">
            <a:solidFill>
              <a:srgbClr val="FF0000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+mj-lt"/>
                <a:cs typeface="NikoshBAN" pitchFamily="2" charset="0"/>
              </a:rPr>
              <a:t>ব্যাকডোর</a:t>
            </a:r>
          </a:p>
          <a:p>
            <a:pPr algn="ctr"/>
            <a:r>
              <a:rPr lang="en-US" sz="4400" dirty="0" smtClean="0">
                <a:latin typeface="+mj-lt"/>
                <a:cs typeface="NikoshBAN" pitchFamily="2" charset="0"/>
              </a:rPr>
              <a:t>( Backdoor )</a:t>
            </a:r>
            <a:r>
              <a:rPr lang="bn-IN" sz="4000" dirty="0" smtClean="0">
                <a:latin typeface="+mj-lt"/>
                <a:cs typeface="NikoshBAN" pitchFamily="2" charset="0"/>
              </a:rPr>
              <a:t> </a:t>
            </a:r>
            <a:endParaRPr lang="en-US" sz="4000" dirty="0">
              <a:latin typeface="+mj-lt"/>
              <a:cs typeface="NikoshBAN" pitchFamily="2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1447800" y="2133600"/>
            <a:ext cx="838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Alternate Process 9"/>
          <p:cNvSpPr/>
          <p:nvPr/>
        </p:nvSpPr>
        <p:spPr>
          <a:xfrm>
            <a:off x="336030" y="3251620"/>
            <a:ext cx="3245370" cy="3301580"/>
          </a:xfrm>
          <a:prstGeom prst="flowChartAlternateProcess">
            <a:avLst/>
          </a:prstGeom>
          <a:blipFill>
            <a:blip r:embed="rId2"/>
            <a:stretch>
              <a:fillRect/>
            </a:stretch>
          </a:blipFill>
          <a:ln w="28575">
            <a:solidFill>
              <a:srgbClr val="FF0000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3962400" y="229480"/>
            <a:ext cx="4953000" cy="2132720"/>
          </a:xfrm>
          <a:prstGeom prst="flowChartAlternateProcess">
            <a:avLst/>
          </a:prstGeom>
          <a:ln w="28575">
            <a:solidFill>
              <a:srgbClr val="FF0000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ফ্রি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সফটওয়্যারে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এরূপ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ব্যাকডোর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6019800" y="2514600"/>
            <a:ext cx="838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Alternate Process 12"/>
          <p:cNvSpPr/>
          <p:nvPr/>
        </p:nvSpPr>
        <p:spPr>
          <a:xfrm>
            <a:off x="3962400" y="3429000"/>
            <a:ext cx="4953000" cy="3200400"/>
          </a:xfrm>
          <a:prstGeom prst="flowChartAlternateProcess">
            <a:avLst/>
          </a:prstGeom>
          <a:ln w="28575">
            <a:solidFill>
              <a:srgbClr val="FF0000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+mj-lt"/>
                <a:cs typeface="NikoshBAN" pitchFamily="2" charset="0"/>
              </a:rPr>
              <a:t>প্রতিকার হিসেবে</a:t>
            </a:r>
          </a:p>
          <a:p>
            <a:pPr algn="ctr"/>
            <a:r>
              <a:rPr lang="bn-IN" sz="3600" dirty="0" smtClean="0">
                <a:latin typeface="+mj-lt"/>
                <a:cs typeface="NikoshBAN" pitchFamily="2" charset="0"/>
              </a:rPr>
              <a:t>আপডেটেড এন্টিভাইরাস ব্যবহার</a:t>
            </a:r>
            <a:r>
              <a:rPr lang="en-US" sz="3600" dirty="0" smtClean="0">
                <a:latin typeface="+mj-lt"/>
                <a:cs typeface="NikoshBAN" pitchFamily="2" charset="0"/>
              </a:rPr>
              <a:t>, </a:t>
            </a:r>
            <a:r>
              <a:rPr lang="en-US" sz="3600" dirty="0" err="1" smtClean="0">
                <a:latin typeface="+mj-lt"/>
                <a:cs typeface="NikoshBAN" pitchFamily="2" charset="0"/>
              </a:rPr>
              <a:t>ফ্রি</a:t>
            </a:r>
            <a:r>
              <a:rPr lang="en-US" sz="3600" dirty="0" smtClean="0">
                <a:latin typeface="+mj-lt"/>
                <a:cs typeface="NikoshBAN" pitchFamily="2" charset="0"/>
              </a:rPr>
              <a:t> </a:t>
            </a:r>
            <a:r>
              <a:rPr lang="en-US" sz="3600" dirty="0" err="1" smtClean="0">
                <a:latin typeface="+mj-lt"/>
                <a:cs typeface="NikoshBAN" pitchFamily="2" charset="0"/>
              </a:rPr>
              <a:t>সফটওয়্যার</a:t>
            </a:r>
            <a:r>
              <a:rPr lang="en-US" sz="3600" dirty="0" smtClean="0">
                <a:latin typeface="+mj-lt"/>
                <a:cs typeface="NikoshBAN" pitchFamily="2" charset="0"/>
              </a:rPr>
              <a:t> </a:t>
            </a:r>
            <a:r>
              <a:rPr lang="en-US" sz="3600" dirty="0" err="1" smtClean="0">
                <a:latin typeface="+mj-lt"/>
                <a:cs typeface="NikoshBAN" pitchFamily="2" charset="0"/>
              </a:rPr>
              <a:t>ব্যবহারে</a:t>
            </a:r>
            <a:r>
              <a:rPr lang="en-US" sz="3600" dirty="0" smtClean="0">
                <a:latin typeface="+mj-lt"/>
                <a:cs typeface="NikoshBAN" pitchFamily="2" charset="0"/>
              </a:rPr>
              <a:t> </a:t>
            </a:r>
            <a:r>
              <a:rPr lang="en-US" sz="3600" dirty="0" err="1" smtClean="0">
                <a:latin typeface="+mj-lt"/>
                <a:cs typeface="NikoshBAN" pitchFamily="2" charset="0"/>
              </a:rPr>
              <a:t>সতর্কতা</a:t>
            </a:r>
            <a:r>
              <a:rPr lang="en-US" sz="3600" dirty="0" smtClean="0">
                <a:latin typeface="+mj-lt"/>
                <a:cs typeface="NikoshBAN" pitchFamily="2" charset="0"/>
              </a:rPr>
              <a:t> </a:t>
            </a:r>
            <a:r>
              <a:rPr lang="en-US" sz="3600" dirty="0" err="1" smtClean="0">
                <a:latin typeface="+mj-lt"/>
                <a:cs typeface="NikoshBAN" pitchFamily="2" charset="0"/>
              </a:rPr>
              <a:t>অবলম্বন</a:t>
            </a:r>
            <a:r>
              <a:rPr lang="en-US" sz="3600" dirty="0" smtClean="0">
                <a:latin typeface="+mj-lt"/>
                <a:cs typeface="NikoshBAN" pitchFamily="2" charset="0"/>
              </a:rPr>
              <a:t> </a:t>
            </a:r>
            <a:r>
              <a:rPr lang="en-US" sz="3600" dirty="0" err="1" smtClean="0">
                <a:latin typeface="+mj-lt"/>
                <a:cs typeface="NikoshBAN" pitchFamily="2" charset="0"/>
              </a:rPr>
              <a:t>করে</a:t>
            </a:r>
            <a:r>
              <a:rPr lang="en-US" sz="3600" dirty="0" smtClean="0">
                <a:latin typeface="+mj-lt"/>
                <a:cs typeface="NikoshBAN" pitchFamily="2" charset="0"/>
              </a:rPr>
              <a:t> </a:t>
            </a:r>
            <a:r>
              <a:rPr lang="en-US" sz="3600" dirty="0" err="1" smtClean="0">
                <a:latin typeface="+mj-lt"/>
                <a:cs typeface="NikoshBAN" pitchFamily="2" charset="0"/>
              </a:rPr>
              <a:t>এর</a:t>
            </a:r>
            <a:r>
              <a:rPr lang="en-US" sz="3600" dirty="0" smtClean="0">
                <a:latin typeface="+mj-lt"/>
                <a:cs typeface="NikoshBAN" pitchFamily="2" charset="0"/>
              </a:rPr>
              <a:t>  </a:t>
            </a:r>
            <a:r>
              <a:rPr lang="en-US" sz="3600" dirty="0" err="1" smtClean="0">
                <a:latin typeface="+mj-lt"/>
                <a:cs typeface="NikoshBAN" pitchFamily="2" charset="0"/>
              </a:rPr>
              <a:t>নির্ভরতা</a:t>
            </a:r>
            <a:r>
              <a:rPr lang="en-US" sz="3600" dirty="0" smtClean="0">
                <a:latin typeface="+mj-lt"/>
                <a:cs typeface="NikoshBAN" pitchFamily="2" charset="0"/>
              </a:rPr>
              <a:t> </a:t>
            </a:r>
            <a:r>
              <a:rPr lang="en-US" sz="3600" dirty="0" err="1" smtClean="0">
                <a:latin typeface="+mj-lt"/>
                <a:cs typeface="NikoshBAN" pitchFamily="2" charset="0"/>
              </a:rPr>
              <a:t>যাচাই</a:t>
            </a:r>
            <a:r>
              <a:rPr lang="bn-IN" sz="3600" dirty="0" smtClean="0">
                <a:latin typeface="+mj-lt"/>
                <a:cs typeface="NikoshBAN" pitchFamily="2" charset="0"/>
              </a:rPr>
              <a:t> করতে হবে।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218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 Solution</dc:creator>
  <cp:lastModifiedBy>User</cp:lastModifiedBy>
  <cp:revision>116</cp:revision>
  <dcterms:created xsi:type="dcterms:W3CDTF">2006-08-16T00:00:00Z</dcterms:created>
  <dcterms:modified xsi:type="dcterms:W3CDTF">2019-06-26T15:40:03Z</dcterms:modified>
</cp:coreProperties>
</file>