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</p:sldMasterIdLst>
  <p:notesMasterIdLst>
    <p:notesMasterId r:id="rId23"/>
  </p:notesMasterIdLst>
  <p:sldIdLst>
    <p:sldId id="304" r:id="rId4"/>
    <p:sldId id="256" r:id="rId5"/>
    <p:sldId id="275" r:id="rId6"/>
    <p:sldId id="301" r:id="rId7"/>
    <p:sldId id="319" r:id="rId8"/>
    <p:sldId id="259" r:id="rId9"/>
    <p:sldId id="313" r:id="rId10"/>
    <p:sldId id="276" r:id="rId11"/>
    <p:sldId id="312" r:id="rId12"/>
    <p:sldId id="306" r:id="rId13"/>
    <p:sldId id="307" r:id="rId14"/>
    <p:sldId id="298" r:id="rId15"/>
    <p:sldId id="303" r:id="rId16"/>
    <p:sldId id="265" r:id="rId17"/>
    <p:sldId id="316" r:id="rId18"/>
    <p:sldId id="317" r:id="rId19"/>
    <p:sldId id="266" r:id="rId20"/>
    <p:sldId id="267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CC0"/>
    <a:srgbClr val="0000FF"/>
    <a:srgbClr val="F93717"/>
    <a:srgbClr val="FB0B05"/>
    <a:srgbClr val="3399FF"/>
    <a:srgbClr val="0099CC"/>
    <a:srgbClr val="30C2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9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BC80-1FDA-4E5B-B961-233F757F678B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3175-4621-4199-BCC2-5EE99F486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স্লাইডটি শুধু মাত্র শিক্ষখের জন্য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3175-4621-4199-BCC2-5EE99F4861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93175-4621-4199-BCC2-5EE99F4861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bn-IN" baseline="0" dirty="0" smtClean="0"/>
              <a:t> অন্য স্থানে ক্লিক করলে নেক্সট স্লাইডে চলে যাবে!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18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228600" y="2057400"/>
            <a:ext cx="8610600" cy="4191000"/>
          </a:xfrm>
          <a:prstGeom prst="snip2Same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dirty="0" smtClean="0">
              <a:ln>
                <a:solidFill>
                  <a:sysClr val="windowText" lastClr="0000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 smtClean="0">
                <a:ln>
                  <a:solidFill>
                    <a:sysClr val="windowText" lastClr="0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n>
                <a:solidFill>
                  <a:sysClr val="windowText" lastClr="0000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324100" y="228600"/>
            <a:ext cx="4686300" cy="1414463"/>
          </a:xfrm>
          <a:prstGeom prst="downArrowCallou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endParaRPr lang="en-US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458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2362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পিচ  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3.jpg"/>
          <p:cNvPicPr>
            <a:picLocks noChangeAspect="1"/>
          </p:cNvPicPr>
          <p:nvPr/>
        </p:nvPicPr>
        <p:blipFill>
          <a:blip r:embed="rId2"/>
          <a:srcRect r="69369"/>
          <a:stretch>
            <a:fillRect/>
          </a:stretch>
        </p:blipFill>
        <p:spPr>
          <a:xfrm>
            <a:off x="3276600" y="1066800"/>
            <a:ext cx="2590800" cy="1609725"/>
          </a:xfrm>
          <a:prstGeom prst="rect">
            <a:avLst/>
          </a:prstGeom>
        </p:spPr>
      </p:pic>
      <p:sp>
        <p:nvSpPr>
          <p:cNvPr id="23" name="Left-Right Arrow 22"/>
          <p:cNvSpPr/>
          <p:nvPr/>
        </p:nvSpPr>
        <p:spPr>
          <a:xfrm>
            <a:off x="4020456" y="838200"/>
            <a:ext cx="6858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5800" y="3505200"/>
            <a:ext cx="5105400" cy="1609725"/>
            <a:chOff x="685800" y="2809875"/>
            <a:chExt cx="5105400" cy="1609725"/>
          </a:xfrm>
        </p:grpSpPr>
        <p:sp>
          <p:nvSpPr>
            <p:cNvPr id="24" name="TextBox 23"/>
            <p:cNvSpPr txBox="1"/>
            <p:nvPr/>
          </p:nvSpPr>
          <p:spPr>
            <a:xfrm>
              <a:off x="685800" y="2962275"/>
              <a:ext cx="2362200" cy="120032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</a:t>
              </a:r>
              <a:r>
                <a:rPr lang="bn-BD" sz="7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ণ</a:t>
              </a:r>
              <a:endPara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 descr="images3.jpg"/>
            <p:cNvPicPr>
              <a:picLocks noChangeAspect="1"/>
            </p:cNvPicPr>
            <p:nvPr/>
          </p:nvPicPr>
          <p:blipFill>
            <a:blip r:embed="rId2"/>
            <a:srcRect r="69369"/>
            <a:stretch>
              <a:fillRect/>
            </a:stretch>
          </p:blipFill>
          <p:spPr>
            <a:xfrm>
              <a:off x="3200400" y="2809875"/>
              <a:ext cx="2590800" cy="1609725"/>
            </a:xfrm>
            <a:prstGeom prst="rect">
              <a:avLst/>
            </a:prstGeom>
          </p:spPr>
        </p:pic>
      </p:grpSp>
      <p:sp>
        <p:nvSpPr>
          <p:cNvPr id="28" name="Chevron 27"/>
          <p:cNvSpPr/>
          <p:nvPr/>
        </p:nvSpPr>
        <p:spPr>
          <a:xfrm rot="5077324">
            <a:off x="3989962" y="3220484"/>
            <a:ext cx="609600" cy="457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3752850" y="1009650"/>
            <a:ext cx="4191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515644" y="1046956"/>
            <a:ext cx="4191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0" y="1333500"/>
            <a:ext cx="2781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থ্রেড হতে অন্য থ্রেডের দুরত্বকে পিচ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1700" y="4000500"/>
            <a:ext cx="316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থ্রেড হতে অন্য থ্রেডের মধ্যে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ঊৎপন্ন কোণ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685800"/>
            <a:ext cx="5105400" cy="1609725"/>
            <a:chOff x="685800" y="2809875"/>
            <a:chExt cx="5105400" cy="1609725"/>
          </a:xfrm>
        </p:grpSpPr>
        <p:sp>
          <p:nvSpPr>
            <p:cNvPr id="4" name="TextBox 3"/>
            <p:cNvSpPr txBox="1"/>
            <p:nvPr/>
          </p:nvSpPr>
          <p:spPr>
            <a:xfrm>
              <a:off x="685800" y="2962275"/>
              <a:ext cx="2362200" cy="10156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bn-BD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ভী</a:t>
              </a:r>
              <a:r>
                <a:rPr lang="bn-IN" sz="6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রতা</a:t>
              </a:r>
              <a:endPara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images3.jpg"/>
            <p:cNvPicPr>
              <a:picLocks noChangeAspect="1"/>
            </p:cNvPicPr>
            <p:nvPr/>
          </p:nvPicPr>
          <p:blipFill>
            <a:blip r:embed="rId2"/>
            <a:srcRect r="69369"/>
            <a:stretch>
              <a:fillRect/>
            </a:stretch>
          </p:blipFill>
          <p:spPr>
            <a:xfrm>
              <a:off x="3200400" y="2809875"/>
              <a:ext cx="2590800" cy="1609725"/>
            </a:xfrm>
            <a:prstGeom prst="rect">
              <a:avLst/>
            </a:prstGeom>
          </p:spPr>
        </p:pic>
      </p:grpSp>
      <p:sp>
        <p:nvSpPr>
          <p:cNvPr id="12" name="Down Arrow 11"/>
          <p:cNvSpPr/>
          <p:nvPr/>
        </p:nvSpPr>
        <p:spPr>
          <a:xfrm>
            <a:off x="4114800" y="1524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1104900"/>
            <a:ext cx="278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থ্রেডের শীর্ষ বিন্দু হতে নিম্নবিন্দু বা রুট পর্যন্ত দুরত্বকে গভিরতা বলে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" y="4533900"/>
            <a:ext cx="6057901" cy="1442465"/>
            <a:chOff x="304800" y="4533900"/>
            <a:chExt cx="6057901" cy="1442465"/>
          </a:xfrm>
        </p:grpSpPr>
        <p:sp>
          <p:nvSpPr>
            <p:cNvPr id="17" name="TextBox 16"/>
            <p:cNvSpPr txBox="1"/>
            <p:nvPr/>
          </p:nvSpPr>
          <p:spPr>
            <a:xfrm>
              <a:off x="304800" y="5061965"/>
              <a:ext cx="2475873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200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লেফট হ্যান্ড টাইপ</a:t>
              </a:r>
              <a:endPara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Content Placeholder 12" descr="images.png"/>
            <p:cNvPicPr>
              <a:picLocks noChangeAspect="1"/>
            </p:cNvPicPr>
            <p:nvPr/>
          </p:nvPicPr>
          <p:blipFill>
            <a:blip r:embed="rId3"/>
            <a:srcRect l="52254" r="6531" b="10698"/>
            <a:stretch>
              <a:fillRect/>
            </a:stretch>
          </p:blipFill>
          <p:spPr>
            <a:xfrm rot="5400000">
              <a:off x="4044077" y="3657741"/>
              <a:ext cx="1442465" cy="319478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324600" y="47625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ঘড়ির কাটার উল্ট দিকে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ঘোরানো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লেফট হ্যান্ড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টাইপ থ্রেড বলে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00" y="29337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ঘড়ির কাটার দিকে ঘুরা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রাইট হ্যান্ড টাইপ থ্রেড বলে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7200" y="2743200"/>
            <a:ext cx="5709383" cy="1333499"/>
            <a:chOff x="457200" y="2743200"/>
            <a:chExt cx="5709383" cy="1333499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3004564"/>
              <a:ext cx="2438399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রাইট হ্যান্ড টাইপ</a:t>
              </a:r>
              <a:endPara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4" name="Content Placeholder 12" descr="images.png"/>
            <p:cNvPicPr>
              <a:picLocks noChangeAspect="1"/>
            </p:cNvPicPr>
            <p:nvPr/>
          </p:nvPicPr>
          <p:blipFill>
            <a:blip r:embed="rId3"/>
            <a:srcRect l="8709" r="53189" b="10698"/>
            <a:stretch>
              <a:fillRect/>
            </a:stretch>
          </p:blipFill>
          <p:spPr>
            <a:xfrm rot="5400000">
              <a:off x="3902442" y="1812558"/>
              <a:ext cx="1333499" cy="31947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Diagram group"/>
          <p:cNvGrpSpPr/>
          <p:nvPr/>
        </p:nvGrpSpPr>
        <p:grpSpPr>
          <a:xfrm>
            <a:off x="4914900" y="381000"/>
            <a:ext cx="2133600" cy="1028700"/>
            <a:chOff x="1137159" y="633148"/>
            <a:chExt cx="840429" cy="420214"/>
          </a:xfrm>
          <a:scene3d>
            <a:camera prst="isometricOffAxis2Left" zoom="95000"/>
            <a:lightRig rig="flat" dir="t"/>
          </a:scene3d>
        </p:grpSpPr>
        <p:grpSp>
          <p:nvGrpSpPr>
            <p:cNvPr id="11" name="Group 10"/>
            <p:cNvGrpSpPr/>
            <p:nvPr/>
          </p:nvGrpSpPr>
          <p:grpSpPr>
            <a:xfrm>
              <a:off x="1137159" y="633148"/>
              <a:ext cx="840429" cy="420214"/>
              <a:chOff x="1137159" y="633148"/>
              <a:chExt cx="840429" cy="42021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137159" y="633148"/>
                <a:ext cx="840429" cy="420214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1149467" y="645456"/>
                <a:ext cx="815813" cy="39559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6000" kern="1200" dirty="0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endParaRPr lang="en-US" sz="44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9" name="Diagram group"/>
          <p:cNvGrpSpPr/>
          <p:nvPr/>
        </p:nvGrpSpPr>
        <p:grpSpPr>
          <a:xfrm>
            <a:off x="5143500" y="1600200"/>
            <a:ext cx="2133600" cy="1028700"/>
            <a:chOff x="1137159" y="633148"/>
            <a:chExt cx="840429" cy="420214"/>
          </a:xfrm>
          <a:scene3d>
            <a:camera prst="isometricOffAxis2Left" zoom="95000"/>
            <a:lightRig rig="flat" dir="t"/>
          </a:scene3d>
        </p:grpSpPr>
        <p:grpSp>
          <p:nvGrpSpPr>
            <p:cNvPr id="20" name="Group 19"/>
            <p:cNvGrpSpPr/>
            <p:nvPr/>
          </p:nvGrpSpPr>
          <p:grpSpPr>
            <a:xfrm>
              <a:off x="1137159" y="633148"/>
              <a:ext cx="840429" cy="420214"/>
              <a:chOff x="1137159" y="633148"/>
              <a:chExt cx="840429" cy="42021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137159" y="633148"/>
                <a:ext cx="840429" cy="420214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1149467" y="645456"/>
                <a:ext cx="815813" cy="39559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6000" dirty="0" smtClean="0">
                    <a:latin typeface="NikoshBAN" pitchFamily="2" charset="0"/>
                    <a:cs typeface="NikoshBAN" pitchFamily="2" charset="0"/>
                  </a:rPr>
                  <a:t>ক্রেস্ট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3" name="Diagram group"/>
          <p:cNvGrpSpPr/>
          <p:nvPr/>
        </p:nvGrpSpPr>
        <p:grpSpPr>
          <a:xfrm>
            <a:off x="5181600" y="2895600"/>
            <a:ext cx="2133600" cy="1028700"/>
            <a:chOff x="1137159" y="633148"/>
            <a:chExt cx="840429" cy="420214"/>
          </a:xfrm>
          <a:scene3d>
            <a:camera prst="isometricOffAxis2Left" zoom="95000"/>
            <a:lightRig rig="flat" dir="t"/>
          </a:scene3d>
        </p:grpSpPr>
        <p:grpSp>
          <p:nvGrpSpPr>
            <p:cNvPr id="24" name="Group 23"/>
            <p:cNvGrpSpPr/>
            <p:nvPr/>
          </p:nvGrpSpPr>
          <p:grpSpPr>
            <a:xfrm>
              <a:off x="1137159" y="633148"/>
              <a:ext cx="840429" cy="420214"/>
              <a:chOff x="1137159" y="633148"/>
              <a:chExt cx="840429" cy="420214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137159" y="633148"/>
                <a:ext cx="840429" cy="420214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Rounded Rectangle 4"/>
              <p:cNvSpPr/>
              <p:nvPr/>
            </p:nvSpPr>
            <p:spPr>
              <a:xfrm>
                <a:off x="1149467" y="645456"/>
                <a:ext cx="815813" cy="39559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6000" dirty="0" smtClean="0">
                    <a:latin typeface="NikoshBAN" pitchFamily="2" charset="0"/>
                    <a:cs typeface="NikoshBAN" pitchFamily="2" charset="0"/>
                  </a:rPr>
                  <a:t>রুট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7" name="Diagram group"/>
          <p:cNvGrpSpPr/>
          <p:nvPr/>
        </p:nvGrpSpPr>
        <p:grpSpPr>
          <a:xfrm>
            <a:off x="5257800" y="4191000"/>
            <a:ext cx="2133600" cy="1028700"/>
            <a:chOff x="1137159" y="633148"/>
            <a:chExt cx="840429" cy="420214"/>
          </a:xfrm>
          <a:scene3d>
            <a:camera prst="isometricOffAxis2Left" zoom="95000"/>
            <a:lightRig rig="flat" dir="t"/>
          </a:scene3d>
        </p:grpSpPr>
        <p:grpSp>
          <p:nvGrpSpPr>
            <p:cNvPr id="28" name="Group 27"/>
            <p:cNvGrpSpPr/>
            <p:nvPr/>
          </p:nvGrpSpPr>
          <p:grpSpPr>
            <a:xfrm>
              <a:off x="1137159" y="633148"/>
              <a:ext cx="840429" cy="420214"/>
              <a:chOff x="1137159" y="633148"/>
              <a:chExt cx="840429" cy="420214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1137159" y="633148"/>
                <a:ext cx="840429" cy="420214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Rounded Rectangle 4"/>
              <p:cNvSpPr/>
              <p:nvPr/>
            </p:nvSpPr>
            <p:spPr>
              <a:xfrm>
                <a:off x="1149467" y="645456"/>
                <a:ext cx="815813" cy="39559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5400" dirty="0" smtClean="0">
                    <a:latin typeface="NikoshBAN" pitchFamily="2" charset="0"/>
                    <a:cs typeface="NikoshBAN" pitchFamily="2" charset="0"/>
                  </a:rPr>
                  <a:t>গভীরতা</a:t>
                </a:r>
                <a:endParaRPr lang="en-US" sz="5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31" name="Diagram group"/>
          <p:cNvGrpSpPr/>
          <p:nvPr/>
        </p:nvGrpSpPr>
        <p:grpSpPr>
          <a:xfrm>
            <a:off x="5257800" y="5524500"/>
            <a:ext cx="2438400" cy="952500"/>
            <a:chOff x="1137159" y="633148"/>
            <a:chExt cx="840429" cy="420214"/>
          </a:xfrm>
          <a:scene3d>
            <a:camera prst="isometricOffAxis2Left" zoom="95000"/>
            <a:lightRig rig="flat" dir="t"/>
          </a:scene3d>
        </p:grpSpPr>
        <p:grpSp>
          <p:nvGrpSpPr>
            <p:cNvPr id="32" name="Group 31"/>
            <p:cNvGrpSpPr/>
            <p:nvPr/>
          </p:nvGrpSpPr>
          <p:grpSpPr>
            <a:xfrm>
              <a:off x="1137159" y="633148"/>
              <a:ext cx="840429" cy="420214"/>
              <a:chOff x="1137159" y="633148"/>
              <a:chExt cx="840429" cy="420214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137159" y="633148"/>
                <a:ext cx="840429" cy="420214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Rounded Rectangle 4"/>
              <p:cNvSpPr/>
              <p:nvPr/>
            </p:nvSpPr>
            <p:spPr>
              <a:xfrm>
                <a:off x="1149467" y="645456"/>
                <a:ext cx="815813" cy="39559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t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5400" b="1" dirty="0" smtClean="0">
                    <a:latin typeface="NikoshBAN" pitchFamily="2" charset="0"/>
                    <a:cs typeface="NikoshBAN" pitchFamily="2" charset="0"/>
                  </a:rPr>
                  <a:t>পিচ</a:t>
                </a:r>
                <a:endParaRPr lang="en-US" sz="3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00" b="1" kern="1200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04800" y="1143001"/>
            <a:ext cx="5067300" cy="4648199"/>
            <a:chOff x="304800" y="1143001"/>
            <a:chExt cx="5067300" cy="4648199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2895600"/>
              <a:ext cx="3759362" cy="98488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lvl="0"/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স্ক্রু থ্রেডের বিভিন্ন অংশ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 flipV="1">
              <a:off x="4064162" y="1143001"/>
              <a:ext cx="965038" cy="22450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6" idx="3"/>
              <a:endCxn id="22" idx="1"/>
            </p:cNvCxnSpPr>
            <p:nvPr/>
          </p:nvCxnSpPr>
          <p:spPr>
            <a:xfrm flipV="1">
              <a:off x="4064162" y="2114550"/>
              <a:ext cx="1110584" cy="127349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6" idx="3"/>
            </p:cNvCxnSpPr>
            <p:nvPr/>
          </p:nvCxnSpPr>
          <p:spPr>
            <a:xfrm flipV="1">
              <a:off x="4064162" y="3200401"/>
              <a:ext cx="1117438" cy="1876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6" idx="3"/>
            </p:cNvCxnSpPr>
            <p:nvPr/>
          </p:nvCxnSpPr>
          <p:spPr>
            <a:xfrm>
              <a:off x="4064162" y="3388043"/>
              <a:ext cx="1269838" cy="114585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6" idx="3"/>
            </p:cNvCxnSpPr>
            <p:nvPr/>
          </p:nvCxnSpPr>
          <p:spPr>
            <a:xfrm>
              <a:off x="4064162" y="3388043"/>
              <a:ext cx="1307938" cy="240315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 rot="19800660">
            <a:off x="352726" y="625549"/>
            <a:ext cx="3351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একটি স্ক্রু থ্রেডে যে সব অংশ পেলাম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স্ক্রু থ্রেড তৈরির একটি ভিডিও চিত্র দেখিঃ</a:t>
            </a:r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75782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500" y="342900"/>
            <a:ext cx="4953000" cy="914400"/>
          </a:xfrm>
          <a:prstGeom prst="rect">
            <a:avLst/>
          </a:prstGeom>
          <a:ln>
            <a:solidFill>
              <a:srgbClr val="4C0C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IN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hread-History-and-Measurement----Pix-1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12905" y="1025796"/>
            <a:ext cx="4070890" cy="6210300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2400" y="3505200"/>
            <a:ext cx="24384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পার্শের চিত্রটির বিভিন্ন অংশের নাম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8233" y="2667000"/>
            <a:ext cx="32598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153" y="1625974"/>
            <a:ext cx="7179965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 থ্রেডের শ্রে</a:t>
            </a:r>
            <a:r>
              <a:rPr lang="bn-BD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 </a:t>
            </a:r>
            <a:r>
              <a:rPr lang="bn-IN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  কত? </a:t>
            </a:r>
            <a:r>
              <a:rPr lang="bn-IN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(বই এর বর্ননা মোতাবেক)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152" y="2628900"/>
            <a:ext cx="333708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918152" y="3581400"/>
            <a:ext cx="3337081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8233" y="3581400"/>
            <a:ext cx="325988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419100" y="381001"/>
            <a:ext cx="4089400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6600" b="1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13716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931623" y="345070"/>
            <a:ext cx="270437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8152" y="4434256"/>
            <a:ext cx="7179967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IN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 থ্রেডের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পিচ বলতে কী বু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ঝায়?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68561" y="5225645"/>
            <a:ext cx="332444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থ্রেডের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প্রস্থ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8152" y="5241411"/>
            <a:ext cx="343758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থ্রেডের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768562" y="5924799"/>
            <a:ext cx="332444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দুই</a:t>
            </a:r>
            <a:r>
              <a:rPr lang="bn-IN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থ্রেডের দুরত্ব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8152" y="5918318"/>
            <a:ext cx="343758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থ্রেডের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753745" y="363071"/>
            <a:ext cx="2882255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422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1100" y="2514600"/>
            <a:ext cx="3200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ঘড়ির কাটার নিচ দিকে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25974"/>
            <a:ext cx="78105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spc="-15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৩। লেফট হ্যান্ড স্ক্র থ্রেড টাইট দিতে কোন দিকে ঘূরাতে হবে? </a:t>
            </a:r>
            <a:endParaRPr lang="en-US" sz="3200" spc="-15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020" y="2514600"/>
            <a:ext cx="3200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ঘড়ির কাটার উপর দিকে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991568" y="3162300"/>
            <a:ext cx="3200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ঘড়ির কাটার বিপরিত দিকে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4900" y="3162300"/>
            <a:ext cx="316230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ঘড়ির কাটার সোজা দিকে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457200" y="381001"/>
            <a:ext cx="4051300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13716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931623" y="345070"/>
            <a:ext cx="2704377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0" y="4762500"/>
            <a:ext cx="27051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যন্ত্রটির নাম কী?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1100" y="4724400"/>
            <a:ext cx="32004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ডাই হ্যান্ডেল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5410200"/>
            <a:ext cx="32004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স্ক্রু হ্যান্ডেল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978400" y="4038600"/>
            <a:ext cx="32004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ট্যাপ হ্যান্ডেল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65700" y="6096000"/>
            <a:ext cx="32004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চিপিং হ্যান্ডেল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5753745" y="342900"/>
            <a:ext cx="2882255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s444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101" y="4152900"/>
            <a:ext cx="1981199" cy="240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82422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0" y="127337"/>
            <a:ext cx="43815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 স্ক্রু থ্রেড বলতে কি বুঝ?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২। রাইট হ্যান্ড ও লেফট হ্যান্ড  স্ক্রু থ্রেড বলতে কি বুঝ?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৩। স্ক্রু থ্রেডের বিভিন্ন অংশের নাম বল?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৪। থ্রেডের রুট ও পিচ বলতে কি বুঝ?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500" y="381000"/>
            <a:ext cx="49530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47900"/>
            <a:ext cx="8592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থ্রেড কাটতে কি কি 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ন্ত্রের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প্রয়োজন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 একটি তালিকা তৈরী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0" y="274638"/>
            <a:ext cx="30099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89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6" name="Content Placeholder 5" descr="threaded_bolt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8900000">
            <a:off x="766762" y="2953034"/>
            <a:ext cx="3419475" cy="1619250"/>
          </a:xfrm>
        </p:spPr>
      </p:pic>
      <p:pic>
        <p:nvPicPr>
          <p:cNvPr id="7" name="Content Placeholder 5" descr="threaded_bolt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3500000">
            <a:off x="4776504" y="2895316"/>
            <a:ext cx="3419475" cy="1619250"/>
          </a:xfrm>
        </p:spPr>
      </p:pic>
      <p:pic>
        <p:nvPicPr>
          <p:cNvPr id="8" name="Picture 7" descr="hex-nut-bsw-series-250x2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714417"/>
            <a:ext cx="2381583" cy="2381583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70" y="1943100"/>
            <a:ext cx="6603261" cy="400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76500" y="228600"/>
            <a:ext cx="4191000" cy="14465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IN" sz="5400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5" name="Vertical Scroll 4"/>
          <p:cNvSpPr/>
          <p:nvPr/>
        </p:nvSpPr>
        <p:spPr>
          <a:xfrm>
            <a:off x="4572000" y="1752600"/>
            <a:ext cx="4533900" cy="365760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 মেশিনারি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(১ম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0" y="1752600"/>
            <a:ext cx="4953000" cy="36576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buNone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>
              <a:buNone/>
            </a:pPr>
            <a:r>
              <a:rPr lang="en-AU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শাদাত</a:t>
            </a:r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AU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জুনিয়র ইন্সট্রাক্টর (ফার্ম মেশিনারী)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AU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গঞ্জ টেকনিক্যাল স্কুল ও কলেজ।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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01৭১২-৯৫৮৪৬৪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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shadat.hossain</a:t>
            </a:r>
            <a:r>
              <a:rPr lang="en-US" sz="1400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283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@gmail.com</a:t>
            </a:r>
            <a:r>
              <a:rPr lang="bn-IN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0" y="457200"/>
            <a:ext cx="1181100" cy="1143000"/>
          </a:xfrm>
        </p:spPr>
        <p:txBody>
          <a:bodyPr>
            <a:noAutofit/>
          </a:bodyPr>
          <a:lstStyle/>
          <a:p>
            <a:r>
              <a:rPr lang="bn-IN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screw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7709" y="1638300"/>
            <a:ext cx="7568583" cy="3222718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257800"/>
            <a:ext cx="8229600" cy="1143000"/>
          </a:xfrm>
          <a:prstGeom prst="rect">
            <a:avLst/>
          </a:prstGeom>
        </p:spPr>
        <p:txBody>
          <a:bodyPr vert="horz" lIns="0" tIns="4572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88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স্ক্রু থ্রেড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333" y="355937"/>
            <a:ext cx="2379335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স্ক্রু থ্রেড</a:t>
            </a:r>
            <a:endParaRPr lang="en-US" sz="6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1866900"/>
            <a:ext cx="7734299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গোলাকার লম্বা ধাতব খন্ড বা রডের এক মাথায় চারিদিকে বৃত্তাকারে অগ্রসরমান নির্দিষ্ট মাপের প্যাঁচানো খাঁজকাটা থাকলে তাকে স্ক্রু-থ্রেড বলা হয়।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97114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0" y="3981712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স্ক্রু থ্রেড কি তা বলতে পারবে।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700" y="4467356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থ্রেডের বিভিন্ন অংশ উল্লেখ করতে পারবে।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700" y="4953001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থ্রেডের ইষ্ট্যান্ডার্ড সনাক্ত করতে পারবে।</a:t>
            </a:r>
          </a:p>
        </p:txBody>
      </p:sp>
      <p:sp>
        <p:nvSpPr>
          <p:cNvPr id="11" name="Oval 10"/>
          <p:cNvSpPr/>
          <p:nvPr/>
        </p:nvSpPr>
        <p:spPr>
          <a:xfrm>
            <a:off x="9906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6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0600" y="5067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/>
        </p:nvSpPr>
        <p:spPr>
          <a:xfrm>
            <a:off x="1085850" y="2743200"/>
            <a:ext cx="6972300" cy="8382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x-nut-bsw-series-250x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884" y="1866900"/>
            <a:ext cx="2552700" cy="2552700"/>
          </a:xfrm>
          <a:prstGeom prst="rect">
            <a:avLst/>
          </a:prstGeom>
        </p:spPr>
      </p:pic>
      <p:pic>
        <p:nvPicPr>
          <p:cNvPr id="8" name="Picture 7" descr="threaded_bol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94784">
            <a:off x="231626" y="2194392"/>
            <a:ext cx="4638027" cy="21962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39521" y="381000"/>
            <a:ext cx="527740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স্ক্রু থ্রেডের শ্রেনীবিভাগ</a:t>
            </a:r>
          </a:p>
        </p:txBody>
      </p:sp>
      <p:grpSp>
        <p:nvGrpSpPr>
          <p:cNvPr id="6" name="Group 10"/>
          <p:cNvGrpSpPr/>
          <p:nvPr/>
        </p:nvGrpSpPr>
        <p:grpSpPr>
          <a:xfrm>
            <a:off x="0" y="5029200"/>
            <a:ext cx="4419600" cy="1028700"/>
            <a:chOff x="1137159" y="633148"/>
            <a:chExt cx="840429" cy="420214"/>
          </a:xfrm>
          <a:scene3d>
            <a:camera prst="isometricOffAxis2Left" zoom="95000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1137159" y="633148"/>
              <a:ext cx="840429" cy="420214"/>
            </a:xfrm>
            <a:prstGeom prst="roundRect">
              <a:avLst>
                <a:gd name="adj" fmla="val 1000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1149467" y="645456"/>
              <a:ext cx="815813" cy="3955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kern="1200" dirty="0" smtClean="0">
                  <a:latin typeface="NikoshBAN" pitchFamily="2" charset="0"/>
                  <a:cs typeface="NikoshBAN" pitchFamily="2" charset="0"/>
                </a:rPr>
                <a:t>এক্সটারনাল টাইপ থ্রেড</a:t>
              </a:r>
              <a:endParaRPr lang="en-US" sz="40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Diagram group"/>
          <p:cNvGrpSpPr/>
          <p:nvPr/>
        </p:nvGrpSpPr>
        <p:grpSpPr>
          <a:xfrm>
            <a:off x="4991098" y="5029200"/>
            <a:ext cx="4094875" cy="1028700"/>
            <a:chOff x="1096753" y="633148"/>
            <a:chExt cx="868527" cy="420214"/>
          </a:xfrm>
          <a:scene3d>
            <a:camera prst="isometricOffAxis2Left" zoom="95000"/>
            <a:lightRig rig="flat" dir="t"/>
          </a:scene3d>
        </p:grpSpPr>
        <p:grpSp>
          <p:nvGrpSpPr>
            <p:cNvPr id="13" name="Group 10"/>
            <p:cNvGrpSpPr/>
            <p:nvPr/>
          </p:nvGrpSpPr>
          <p:grpSpPr>
            <a:xfrm>
              <a:off x="1096753" y="633148"/>
              <a:ext cx="868527" cy="420214"/>
              <a:chOff x="1096753" y="633148"/>
              <a:chExt cx="868527" cy="42021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096753" y="633148"/>
                <a:ext cx="840429" cy="420214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1149467" y="645456"/>
                <a:ext cx="815813" cy="39559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4400" dirty="0" smtClean="0">
                    <a:latin typeface="NikoshBAN" pitchFamily="2" charset="0"/>
                    <a:cs typeface="NikoshBAN" pitchFamily="2" charset="0"/>
                  </a:rPr>
                  <a:t>ইন্টারনাল টাইপ থ্রেড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2722703" y="1405235"/>
            <a:ext cx="369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(থ্রেডের অবস্থানের উপর ভিত্তি করে)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19200" y="838200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0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images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8851"/>
          <a:stretch>
            <a:fillRect/>
          </a:stretch>
        </p:blipFill>
        <p:spPr>
          <a:xfrm>
            <a:off x="4495800" y="1219200"/>
            <a:ext cx="3390900" cy="4942027"/>
          </a:xfrm>
        </p:spPr>
      </p:pic>
      <p:pic>
        <p:nvPicPr>
          <p:cNvPr id="9" name="Content Placeholder 7" descr="images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51149"/>
          <a:stretch>
            <a:fillRect/>
          </a:stretch>
        </p:blipFill>
        <p:spPr>
          <a:xfrm>
            <a:off x="800100" y="1420673"/>
            <a:ext cx="3238500" cy="4942027"/>
          </a:xfrm>
        </p:spPr>
      </p:pic>
      <p:grpSp>
        <p:nvGrpSpPr>
          <p:cNvPr id="43" name="Group 42"/>
          <p:cNvGrpSpPr/>
          <p:nvPr/>
        </p:nvGrpSpPr>
        <p:grpSpPr>
          <a:xfrm>
            <a:off x="1584829" y="1910636"/>
            <a:ext cx="5433672" cy="3654650"/>
            <a:chOff x="1584829" y="1910636"/>
            <a:chExt cx="5433672" cy="3654650"/>
          </a:xfrm>
        </p:grpSpPr>
        <p:sp>
          <p:nvSpPr>
            <p:cNvPr id="10" name="Striped Right Arrow 9"/>
            <p:cNvSpPr/>
            <p:nvPr/>
          </p:nvSpPr>
          <p:spPr>
            <a:xfrm rot="20903570">
              <a:off x="1743879" y="5266891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riped Right Arrow 10"/>
            <p:cNvSpPr/>
            <p:nvPr/>
          </p:nvSpPr>
          <p:spPr>
            <a:xfrm rot="20903570">
              <a:off x="2575429" y="5081239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riped Right Arrow 11"/>
            <p:cNvSpPr/>
            <p:nvPr/>
          </p:nvSpPr>
          <p:spPr>
            <a:xfrm rot="20903570">
              <a:off x="1622929" y="4754966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riped Right Arrow 13"/>
            <p:cNvSpPr/>
            <p:nvPr/>
          </p:nvSpPr>
          <p:spPr>
            <a:xfrm rot="20903570">
              <a:off x="2499229" y="4602566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riped Right Arrow 14"/>
            <p:cNvSpPr/>
            <p:nvPr/>
          </p:nvSpPr>
          <p:spPr>
            <a:xfrm rot="20903570">
              <a:off x="1584829" y="4221566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riped Right Arrow 16"/>
            <p:cNvSpPr/>
            <p:nvPr/>
          </p:nvSpPr>
          <p:spPr>
            <a:xfrm rot="20903570">
              <a:off x="2499229" y="4069165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riped Right Arrow 17"/>
            <p:cNvSpPr/>
            <p:nvPr/>
          </p:nvSpPr>
          <p:spPr>
            <a:xfrm rot="20903570">
              <a:off x="1661029" y="3688168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riped Right Arrow 18"/>
            <p:cNvSpPr/>
            <p:nvPr/>
          </p:nvSpPr>
          <p:spPr>
            <a:xfrm rot="20903570">
              <a:off x="2537330" y="3573866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riped Right Arrow 19"/>
            <p:cNvSpPr/>
            <p:nvPr/>
          </p:nvSpPr>
          <p:spPr>
            <a:xfrm rot="20903570">
              <a:off x="2537330" y="3192867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riped Right Arrow 21"/>
            <p:cNvSpPr/>
            <p:nvPr/>
          </p:nvSpPr>
          <p:spPr>
            <a:xfrm rot="20903570">
              <a:off x="1661029" y="3307166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riped Right Arrow 22"/>
            <p:cNvSpPr/>
            <p:nvPr/>
          </p:nvSpPr>
          <p:spPr>
            <a:xfrm rot="20903570">
              <a:off x="2499230" y="2621366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triped Right Arrow 23"/>
            <p:cNvSpPr/>
            <p:nvPr/>
          </p:nvSpPr>
          <p:spPr>
            <a:xfrm rot="20903570">
              <a:off x="1661029" y="2697567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triped Right Arrow 24"/>
            <p:cNvSpPr/>
            <p:nvPr/>
          </p:nvSpPr>
          <p:spPr>
            <a:xfrm rot="20903570">
              <a:off x="1699129" y="2240367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riped Right Arrow 25"/>
            <p:cNvSpPr/>
            <p:nvPr/>
          </p:nvSpPr>
          <p:spPr>
            <a:xfrm rot="20903570">
              <a:off x="2461129" y="2126066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riped Right Arrow 26"/>
            <p:cNvSpPr/>
            <p:nvPr/>
          </p:nvSpPr>
          <p:spPr>
            <a:xfrm rot="11346028">
              <a:off x="6133618" y="5019205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riped Right Arrow 27"/>
            <p:cNvSpPr/>
            <p:nvPr/>
          </p:nvSpPr>
          <p:spPr>
            <a:xfrm rot="11346028">
              <a:off x="5200712" y="4855099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riped Right Arrow 28"/>
            <p:cNvSpPr/>
            <p:nvPr/>
          </p:nvSpPr>
          <p:spPr>
            <a:xfrm rot="11346028">
              <a:off x="5276911" y="4321699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riped Right Arrow 29"/>
            <p:cNvSpPr/>
            <p:nvPr/>
          </p:nvSpPr>
          <p:spPr>
            <a:xfrm rot="11346028">
              <a:off x="6191311" y="4512199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riped Right Arrow 30"/>
            <p:cNvSpPr/>
            <p:nvPr/>
          </p:nvSpPr>
          <p:spPr>
            <a:xfrm rot="11346028">
              <a:off x="5381608" y="3815635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riped Right Arrow 31"/>
            <p:cNvSpPr/>
            <p:nvPr/>
          </p:nvSpPr>
          <p:spPr>
            <a:xfrm rot="11346028">
              <a:off x="6153211" y="4055000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riped Right Arrow 32"/>
            <p:cNvSpPr/>
            <p:nvPr/>
          </p:nvSpPr>
          <p:spPr>
            <a:xfrm rot="11346028">
              <a:off x="5343508" y="3358436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riped Right Arrow 33"/>
            <p:cNvSpPr/>
            <p:nvPr/>
          </p:nvSpPr>
          <p:spPr>
            <a:xfrm rot="11346028">
              <a:off x="6229410" y="3559699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riped Right Arrow 34"/>
            <p:cNvSpPr/>
            <p:nvPr/>
          </p:nvSpPr>
          <p:spPr>
            <a:xfrm rot="11346028">
              <a:off x="5419707" y="2863135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riped Right Arrow 35"/>
            <p:cNvSpPr/>
            <p:nvPr/>
          </p:nvSpPr>
          <p:spPr>
            <a:xfrm rot="11346028">
              <a:off x="6191311" y="3026299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riped Right Arrow 36"/>
            <p:cNvSpPr/>
            <p:nvPr/>
          </p:nvSpPr>
          <p:spPr>
            <a:xfrm rot="11346028">
              <a:off x="5381608" y="2329735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riped Right Arrow 37"/>
            <p:cNvSpPr/>
            <p:nvPr/>
          </p:nvSpPr>
          <p:spPr>
            <a:xfrm rot="11346028">
              <a:off x="6229411" y="2607200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riped Right Arrow 38"/>
            <p:cNvSpPr/>
            <p:nvPr/>
          </p:nvSpPr>
          <p:spPr>
            <a:xfrm rot="11346028">
              <a:off x="5419708" y="1910636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triped Right Arrow 39"/>
            <p:cNvSpPr/>
            <p:nvPr/>
          </p:nvSpPr>
          <p:spPr>
            <a:xfrm rot="11346028">
              <a:off x="6305611" y="2035699"/>
              <a:ext cx="712890" cy="29839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844855" y="152400"/>
            <a:ext cx="527740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স্ক্রু থ্রেডের শ্রেনীবিভাগ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34261" y="1143000"/>
            <a:ext cx="3698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(থ্রেড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ঘোরানোর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উপর ভিত্তি করে)</a:t>
            </a:r>
            <a:endParaRPr lang="en-US" sz="2400" dirty="0"/>
          </a:p>
        </p:txBody>
      </p:sp>
      <p:grpSp>
        <p:nvGrpSpPr>
          <p:cNvPr id="44" name="Group 10"/>
          <p:cNvGrpSpPr/>
          <p:nvPr/>
        </p:nvGrpSpPr>
        <p:grpSpPr>
          <a:xfrm>
            <a:off x="304800" y="5943600"/>
            <a:ext cx="4000500" cy="609600"/>
            <a:chOff x="1137159" y="633148"/>
            <a:chExt cx="840429" cy="420214"/>
          </a:xfrm>
          <a:scene3d>
            <a:camera prst="isometricOffAxis2Left" zoom="95000"/>
            <a:lightRig rig="flat" dir="t"/>
          </a:scene3d>
        </p:grpSpPr>
        <p:sp>
          <p:nvSpPr>
            <p:cNvPr id="45" name="Rounded Rectangle 44"/>
            <p:cNvSpPr/>
            <p:nvPr/>
          </p:nvSpPr>
          <p:spPr>
            <a:xfrm>
              <a:off x="1137159" y="633148"/>
              <a:ext cx="840429" cy="420214"/>
            </a:xfrm>
            <a:prstGeom prst="roundRect">
              <a:avLst>
                <a:gd name="adj" fmla="val 1000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149467" y="645456"/>
              <a:ext cx="815813" cy="3955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itchFamily="2" charset="0"/>
                  <a:cs typeface="NikoshBAN" pitchFamily="2" charset="0"/>
                </a:rPr>
                <a:t>রাইট হ্যান্ড টাইপ থ্রেড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10"/>
          <p:cNvGrpSpPr/>
          <p:nvPr/>
        </p:nvGrpSpPr>
        <p:grpSpPr>
          <a:xfrm>
            <a:off x="4724400" y="5905500"/>
            <a:ext cx="4000500" cy="609600"/>
            <a:chOff x="1137159" y="633148"/>
            <a:chExt cx="840429" cy="420214"/>
          </a:xfrm>
          <a:scene3d>
            <a:camera prst="isometricOffAxis2Left" zoom="95000"/>
            <a:lightRig rig="flat" dir="t"/>
          </a:scene3d>
        </p:grpSpPr>
        <p:sp>
          <p:nvSpPr>
            <p:cNvPr id="48" name="Rounded Rectangle 47"/>
            <p:cNvSpPr/>
            <p:nvPr/>
          </p:nvSpPr>
          <p:spPr>
            <a:xfrm>
              <a:off x="1137159" y="633148"/>
              <a:ext cx="840429" cy="420214"/>
            </a:xfrm>
            <a:prstGeom prst="roundRect">
              <a:avLst>
                <a:gd name="adj" fmla="val 10000"/>
              </a:avLst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149467" y="645456"/>
              <a:ext cx="815813" cy="3955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itchFamily="2" charset="0"/>
                  <a:cs typeface="NikoshBAN" pitchFamily="2" charset="0"/>
                </a:rPr>
                <a:t>লেফট হ্যান্ড টাইপ থ্রেড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3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90699"/>
            <a:ext cx="8382000" cy="4271191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28700" y="304800"/>
            <a:ext cx="727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স্ক্রু থ্রেডের বিভিন্ন অংশ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866900"/>
            <a:ext cx="14097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পিচ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0" y="2082225"/>
            <a:ext cx="14097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657600"/>
            <a:ext cx="1752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মাইনর ডায়ামিটার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9900" y="3581400"/>
            <a:ext cx="1752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মেজর ডায়ামিটার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306080"/>
            <a:ext cx="3048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পিচ ডায়ামিটার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1700</TotalTime>
  <Words>513</Words>
  <Application>Microsoft Office PowerPoint</Application>
  <PresentationFormat>On-screen Show (4:3)</PresentationFormat>
  <Paragraphs>101</Paragraphs>
  <Slides>19</Slides>
  <Notes>4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Equity</vt:lpstr>
      <vt:lpstr>Solstice</vt:lpstr>
      <vt:lpstr>Package</vt:lpstr>
      <vt:lpstr>Slide 1</vt:lpstr>
      <vt:lpstr>Slide 2</vt:lpstr>
      <vt:lpstr>পরিচিতি</vt:lpstr>
      <vt:lpstr>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স্ক্রু থ্রেড তৈরির একটি ভিডিও চিত্র দেখিঃ</vt:lpstr>
      <vt:lpstr>Slide 14</vt:lpstr>
      <vt:lpstr>Slide 15</vt:lpstr>
      <vt:lpstr>Slide 16</vt:lpstr>
      <vt:lpstr>Slide 17</vt:lpstr>
      <vt:lpstr>Slide 18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le</cp:lastModifiedBy>
  <cp:revision>966</cp:revision>
  <dcterms:created xsi:type="dcterms:W3CDTF">2006-08-16T00:00:00Z</dcterms:created>
  <dcterms:modified xsi:type="dcterms:W3CDTF">2019-04-03T09:12:59Z</dcterms:modified>
</cp:coreProperties>
</file>