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563" r:id="rId3"/>
    <p:sldId id="564" r:id="rId4"/>
    <p:sldId id="565" r:id="rId5"/>
    <p:sldId id="573" r:id="rId6"/>
    <p:sldId id="574" r:id="rId7"/>
    <p:sldId id="575" r:id="rId8"/>
    <p:sldId id="576" r:id="rId9"/>
    <p:sldId id="566" r:id="rId10"/>
    <p:sldId id="567" r:id="rId11"/>
    <p:sldId id="568" r:id="rId12"/>
    <p:sldId id="5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DFB862A-F680-4D4E-9F24-23DFCDBBC4BE}">
          <p14:sldIdLst>
            <p14:sldId id="256"/>
            <p14:sldId id="563"/>
            <p14:sldId id="564"/>
            <p14:sldId id="565"/>
            <p14:sldId id="573"/>
            <p14:sldId id="574"/>
            <p14:sldId id="575"/>
            <p14:sldId id="576"/>
            <p14:sldId id="566"/>
            <p14:sldId id="567"/>
            <p14:sldId id="568"/>
            <p14:sldId id="5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C784A-7D47-4FE1-BBD0-282952797C47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5379D-A4F5-44D7-8C45-206E14562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20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379D-A4F5-44D7-8C45-206E14562E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70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196009C7-0606-49EE-8AC9-839973F42D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A6A68CEE-24DC-4BE3-966E-438174CFC7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1259C9-5943-4103-94C8-A51C4345E9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D6F94F-F921-4D3A-B3C0-B8D24428234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9E379BA0-1F64-4B8D-8734-AD9C2CDCAE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D15BCA0F-90E0-4D78-8A4E-ACCCB5B6E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8BF65A-7E95-4596-BC6C-68457E11F0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77718D-3D67-4E56-BC9A-5E0771D0A50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B07D10BB-1A58-4946-AA84-FAD2FF024C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6B58775A-94D7-4382-9ED4-A97A466905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3BF2BD5F-0B21-43A9-8CEE-FBA70539A4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402A48B-E8C6-4CEC-9276-13F2BC76469C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391BFE33-4314-4168-8CB7-24A24958D3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5635AD1-EAE8-4EA3-BF94-0FC5299328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196EDE-D7A5-4F08-BD93-153254EC9B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110173-A074-4A60-9390-9722814F568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08722F76-9993-44B2-A823-1DBB5DB2D4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8448FFF3-9C00-49F7-80A7-9B4AC64659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FFAFD5-3F8B-49DE-A687-AE38845A55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76984E-F0AF-4E1B-9052-446A8C38F5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725116CB-7D6B-4374-A1A5-F6F9F16BBA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A649C1B3-DB45-4845-A407-DD758D8A3B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20688F-C19F-4607-83FE-5FEBE10131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18FC7B-4EC4-4BE3-8F3B-53C0B27D390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68CC87A1-4593-482F-B176-18E01E79E1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67055E0C-FB3E-40C7-BA61-2D6ABD115B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FBDF0-E599-4C6A-8FB6-056D5796B7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1902C6-00B4-4804-AFC8-608006EBC62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77D0F92F-E5FD-4A32-900A-CEAEDB6CB5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1EA21C8A-7757-4FE7-953A-07339E3D4E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5932BB-5D5F-4B98-B8E9-4D697FDD85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59AECD-B0CC-4328-8CB9-85C34554460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95330B91-E2C7-42A9-9121-0B8FA91CF5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EFD85766-DBDD-4A7C-AFB2-08755A8FCF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312ED2-0DC4-4176-8904-7AF9F18620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FE46FC-7D1D-4036-9BD0-6897D215B90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27EA5B31-D0D6-46F3-8128-CE41A28B70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C9FAF414-5245-4436-9498-044D20C4B8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AEF43C-563F-4818-873D-C3559F8673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B2D228-58DD-418D-8B56-BC9F19AB1CB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9BA797-643D-4AA1-A785-9ADA2DB9904D}" type="datetime1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8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DAB148-1938-47DD-8901-9DB36326DCE8}" type="datetime1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7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468BA6-2D8C-42CA-A994-B66DBCD3DA07}" type="datetime1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29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8730C4-6B17-458E-AE8E-37DB90324892}" type="datetime1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5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528710-6F38-474C-B5E4-BA09E4A052CB}" type="datetime1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5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0095F5-E85D-4612-B599-424126D4D30F}" type="datetime1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4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C34D13-A7DE-4119-B8EF-1FB649ABAEC9}" type="datetime1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5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042B0C-B038-4B80-9C1C-3C0BB265772C}" type="datetime1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0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EE9DFB-91C5-4132-93CB-B65D75E9B3CD}" type="datetime1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1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9F00B1-A551-4D87-BC56-852F9F071952}" type="datetime1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3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F8CFD5-0A26-422C-ADBB-34CE7B343188}" type="datetime1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9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1D25BF-720F-43CA-A207-1E39BA5E4E2F}" type="datetime1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0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235" y="3435236"/>
            <a:ext cx="3290914" cy="34641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37455" y="-64143"/>
            <a:ext cx="3620005" cy="38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42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2900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A95DB-0292-4E65-A875-382AD6E91E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456114" y="901928"/>
            <a:ext cx="3889375" cy="1171575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as-IN" altLang="en-US" sz="8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SutonnyMJ" pitchFamily="2" charset="0"/>
                <a:cs typeface="NikoshBAN" panose="02000000000000000000" pitchFamily="2" charset="0"/>
              </a:rPr>
              <a:t>বাড়ীর কাজ</a:t>
            </a:r>
            <a:endParaRPr lang="en-US" altLang="en-US" sz="8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ea typeface="SutonnyMJ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7DE8CA7-A204-4D9E-860A-7E4D2D61CA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54225" y="3281364"/>
            <a:ext cx="8083550" cy="1171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কম্পিউটারের প্রকারভেদ চিত্রসহ বর্ণনা ।</a:t>
            </a:r>
            <a:endParaRPr lang="en-US" altLang="en-US" b="1">
              <a:latin typeface="NikoshBAN" panose="02000000000000000000" pitchFamily="2" charset="0"/>
              <a:ea typeface="Vrinda" panose="020B0502040204020203" pitchFamily="34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96EDE-8D0E-4DAD-AF8B-5342E9A9A0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21339" y="942295"/>
            <a:ext cx="5303838" cy="922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as-IN" altLang="en-US" sz="6600" b="1" dirty="0">
                <a:solidFill>
                  <a:srgbClr val="7030A0"/>
                </a:solidFill>
                <a:latin typeface="SutonnyMJ" pitchFamily="2" charset="0"/>
                <a:ea typeface="SutonnyMJ" pitchFamily="2" charset="0"/>
                <a:cs typeface="SutonnyMJ" pitchFamily="2" charset="0"/>
              </a:rPr>
              <a:t>পরর্বতী ক্লাশ</a:t>
            </a:r>
            <a:endParaRPr lang="en-US" altLang="en-US" sz="6600" b="1" dirty="0">
              <a:solidFill>
                <a:srgbClr val="7030A0"/>
              </a:solidFill>
              <a:latin typeface="SutonnyMJ" pitchFamily="2" charset="0"/>
              <a:ea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494DC-040A-41FF-8467-630B777C5A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336801" y="2894013"/>
            <a:ext cx="7889875" cy="219075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  <a:defRPr/>
            </a:pPr>
            <a:r>
              <a:rPr lang="en-US" altLang="en-US" sz="54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altLang="en-US" sz="54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54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মেমোরি</a:t>
            </a:r>
            <a:endParaRPr lang="en-US" altLang="en-US" sz="5400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r">
              <a:buNone/>
              <a:defRPr/>
            </a:pPr>
            <a:endParaRPr lang="en-US" alt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r">
              <a:buNone/>
              <a:defRPr/>
            </a:pPr>
            <a:r>
              <a:rPr lang="en-US" alt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alt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ও তথ্যপ্রযুক্তি-</a:t>
            </a:r>
            <a:r>
              <a:rPr lang="en-US" alt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as-IN" alt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বই এর </a:t>
            </a:r>
            <a:r>
              <a:rPr lang="en-US" alt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৩৯</a:t>
            </a:r>
            <a:r>
              <a:rPr lang="as-IN" alt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নং পেজ</a:t>
            </a:r>
            <a:r>
              <a:rPr lang="en-US" alt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93FE494-9E3F-4916-BD4C-6FE06A6D0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6" y="2955926"/>
            <a:ext cx="3571875" cy="375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4632295-1864-48D6-8879-04A77A9604AD}"/>
              </a:ext>
            </a:extLst>
          </p:cNvPr>
          <p:cNvSpPr txBox="1"/>
          <p:nvPr/>
        </p:nvSpPr>
        <p:spPr>
          <a:xfrm>
            <a:off x="3265488" y="574676"/>
            <a:ext cx="6800850" cy="2214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38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ধন্যবাদ</a:t>
            </a:r>
            <a:endParaRPr lang="en-US" sz="13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7">
            <a:extLst>
              <a:ext uri="{FF2B5EF4-FFF2-40B4-BE49-F238E27FC236}">
                <a16:creationId xmlns:a16="http://schemas.microsoft.com/office/drawing/2014/main" id="{852FF3FC-A8DD-4279-9758-7D0B9E827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2613026"/>
            <a:ext cx="3667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400"/>
              <a:t>পরিচিতি</a:t>
            </a:r>
          </a:p>
        </p:txBody>
      </p:sp>
      <p:sp>
        <p:nvSpPr>
          <p:cNvPr id="13315" name="TextBox 8">
            <a:extLst>
              <a:ext uri="{FF2B5EF4-FFF2-40B4-BE49-F238E27FC236}">
                <a16:creationId xmlns:a16="http://schemas.microsoft.com/office/drawing/2014/main" id="{490E6869-5B26-42C4-BD8C-09C87760C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0414" y="3536950"/>
            <a:ext cx="8131175" cy="251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600" b="1">
                <a:latin typeface="NikoshBAN" panose="02000000000000000000" pitchFamily="2" charset="0"/>
                <a:cs typeface="NikoshBAN" panose="02000000000000000000" pitchFamily="2" charset="0"/>
              </a:rPr>
              <a:t>মো: মাসুদ রানা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600" b="1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(আইসিটি)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600" b="1">
                <a:latin typeface="NikoshBAN" panose="02000000000000000000" pitchFamily="2" charset="0"/>
                <a:cs typeface="NikoshBAN" panose="02000000000000000000" pitchFamily="2" charset="0"/>
              </a:rPr>
              <a:t>ইউসেপ ছোটবনগ্রাম সিটি  কর্পোরেশন  স্কুল, রাজশাহী 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8888D1-EB82-4964-B68F-D847FFCDA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0413" y="973138"/>
            <a:ext cx="83423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as-IN" altLang="en-US" sz="7200" b="1"/>
              <a:t>সকলকে শুভেচ্ছা</a:t>
            </a:r>
            <a:endParaRPr lang="en-US" altLang="en-US" sz="7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892DF-5A9F-4F03-88BC-37DA9B4A3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6575" y="774700"/>
            <a:ext cx="6038850" cy="946150"/>
          </a:xfrm>
        </p:spPr>
        <p:txBody>
          <a:bodyPr>
            <a:normAutofit fontScale="90000"/>
          </a:bodyPr>
          <a:lstStyle/>
          <a:p>
            <a:pPr defTabSz="914363">
              <a:defRPr/>
            </a:pPr>
            <a:r>
              <a:rPr lang="en-US" sz="6600" b="1" dirty="0"/>
              <a:t> </a:t>
            </a:r>
            <a:r>
              <a:rPr lang="as-IN" sz="6600" b="1" dirty="0"/>
              <a:t>পাঠ পরিচিতি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F65BB-CCD8-461C-8498-CFCB43FC98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809750" y="1982788"/>
            <a:ext cx="8743950" cy="448945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algn="just">
              <a:lnSpc>
                <a:spcPct val="150000"/>
              </a:lnSpc>
              <a:buNone/>
              <a:defRPr/>
            </a:pPr>
            <a:r>
              <a:rPr lang="as-IN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শ্রেণী: এস এস সি (ভোক) নবম</a:t>
            </a:r>
            <a:endParaRPr lang="en-US" alt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as-IN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বিষয়: কম্পিউটার ও তথ্য প্রযুক্তি -</a:t>
            </a:r>
            <a:r>
              <a:rPr lang="en-US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as-IN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আলোচনার বিষয়: ২য় অধ্যায় (</a:t>
            </a:r>
            <a:r>
              <a:rPr lang="en-US" alt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হার্ডওয়্যার</a:t>
            </a:r>
            <a:r>
              <a:rPr lang="en-US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alt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as-IN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alt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  <a:defRPr/>
            </a:pPr>
            <a:r>
              <a:rPr lang="as-IN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পাঠ:</a:t>
            </a:r>
            <a:r>
              <a:rPr lang="en-US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altLang="en-US" sz="4400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r">
              <a:buNone/>
              <a:defRPr/>
            </a:pPr>
            <a:endParaRPr lang="en-US" alt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r">
              <a:buNone/>
              <a:defRPr/>
            </a:pPr>
            <a:r>
              <a:rPr lang="en-US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ও তথ্যপ্রযুক্তি-</a:t>
            </a:r>
            <a:r>
              <a:rPr lang="en-US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as-IN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বই এর </a:t>
            </a:r>
            <a:r>
              <a:rPr lang="en-US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৩৫</a:t>
            </a:r>
            <a:r>
              <a:rPr lang="as-IN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নং পেজ</a:t>
            </a:r>
            <a:r>
              <a:rPr lang="en-US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1B19D-4409-4DE9-BE4F-0CC40589E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988" y="1203325"/>
            <a:ext cx="8342312" cy="890588"/>
          </a:xfrm>
        </p:spPr>
        <p:txBody>
          <a:bodyPr/>
          <a:lstStyle/>
          <a:p>
            <a:pPr defTabSz="914363">
              <a:defRPr/>
            </a:pP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জানবো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B64A756-0613-4DA6-A85A-6E7DF86C1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1988" y="2838450"/>
            <a:ext cx="8177212" cy="25161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en-US" sz="36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সফটওয়্যারের</a:t>
            </a:r>
            <a:r>
              <a:rPr lang="en-US" altLang="en-US" sz="36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altLang="en-US" sz="36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সিস্টেম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en-US" sz="36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অ্যাপ্লিকেশন</a:t>
            </a:r>
            <a:r>
              <a:rPr lang="en-US" altLang="en-US" sz="36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1EA94-C33B-4048-B97B-AC2F3FAC6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5125" y="423863"/>
            <a:ext cx="6853238" cy="773112"/>
          </a:xfrm>
        </p:spPr>
        <p:txBody>
          <a:bodyPr/>
          <a:lstStyle/>
          <a:p>
            <a:pPr defTabSz="914363">
              <a:defRPr/>
            </a:pP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সফটওয়্যারের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শ্রেণিবিভাগ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459" name="TextBox 19">
            <a:extLst>
              <a:ext uri="{FF2B5EF4-FFF2-40B4-BE49-F238E27FC236}">
                <a16:creationId xmlns:a16="http://schemas.microsoft.com/office/drawing/2014/main" id="{9B070603-76FF-4314-8F9B-06D188356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0539" y="1349375"/>
            <a:ext cx="8670925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</a:pPr>
            <a:r>
              <a:rPr lang="en-US" altLang="en-US" sz="3600" b="1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সফটওয়্যারকে সাধারণত দুই ভাগে ভাগ করা হয় ।</a:t>
            </a:r>
          </a:p>
          <a:p>
            <a:pPr algn="just">
              <a:lnSpc>
                <a:spcPct val="115000"/>
              </a:lnSpc>
            </a:pPr>
            <a:r>
              <a:rPr lang="en-US" altLang="en-US" sz="3200" b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যথা: </a:t>
            </a:r>
          </a:p>
          <a:p>
            <a:pPr algn="just">
              <a:lnSpc>
                <a:spcPct val="115000"/>
              </a:lnSpc>
            </a:pPr>
            <a:r>
              <a:rPr lang="en-US" altLang="en-US" sz="3200" b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ক) সিস্টেম সফটওয়্যার </a:t>
            </a:r>
          </a:p>
          <a:p>
            <a:pPr algn="just">
              <a:lnSpc>
                <a:spcPct val="115000"/>
              </a:lnSpc>
            </a:pPr>
            <a:r>
              <a:rPr lang="en-US" altLang="en-US" sz="3200" b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খ) অ্যাপ্লিকেশন সফটওয়্যার । </a:t>
            </a:r>
          </a:p>
          <a:p>
            <a:pPr algn="just">
              <a:lnSpc>
                <a:spcPct val="115000"/>
              </a:lnSpc>
            </a:pPr>
            <a:endParaRPr lang="en-US" altLang="en-US" sz="3200" b="1">
              <a:solidFill>
                <a:srgbClr val="000000"/>
              </a:solidFill>
              <a:latin typeface="NikoshBAN" panose="02000000000000000000" pitchFamily="2" charset="0"/>
              <a:ea typeface="Arial" panose="020B0604020202020204" pitchFamily="34" charset="0"/>
              <a:cs typeface="NikoshBAN" panose="02000000000000000000" pitchFamily="2" charset="0"/>
            </a:endParaRPr>
          </a:p>
          <a:p>
            <a:pPr algn="just">
              <a:lnSpc>
                <a:spcPct val="115000"/>
              </a:lnSpc>
            </a:pPr>
            <a:r>
              <a:rPr lang="en-US" altLang="en-US" sz="3200" b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নিচে চিত্রে সফটওয়্যার এর শ্রেণিবিভাগ দেখি ।  </a:t>
            </a:r>
            <a:endParaRPr lang="en-US" altLang="en-US" sz="3200" b="1">
              <a:latin typeface="NikoshBAN" panose="02000000000000000000" pitchFamily="2" charset="0"/>
              <a:ea typeface="Arial" panose="020B0604020202020204" pitchFamily="34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8EB39-29B4-45D5-95B2-603F4AF0E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4334" y="88683"/>
            <a:ext cx="5266417" cy="773113"/>
          </a:xfrm>
        </p:spPr>
        <p:txBody>
          <a:bodyPr>
            <a:normAutofit fontScale="90000"/>
          </a:bodyPr>
          <a:lstStyle/>
          <a:p>
            <a:pPr defTabSz="914363">
              <a:defRPr/>
            </a:pP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সফটওয়্যারের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শ্রেণিবিভাগ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F29835-C6E1-4A47-B34D-C81218FB319E}"/>
              </a:ext>
            </a:extLst>
          </p:cNvPr>
          <p:cNvSpPr txBox="1"/>
          <p:nvPr/>
        </p:nvSpPr>
        <p:spPr>
          <a:xfrm>
            <a:off x="4632962" y="854168"/>
            <a:ext cx="3097527" cy="36933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err="1"/>
              <a:t>কম্পিউটার</a:t>
            </a:r>
            <a:r>
              <a:rPr lang="en-US" b="1" dirty="0"/>
              <a:t> </a:t>
            </a:r>
            <a:r>
              <a:rPr lang="en-US" b="1" dirty="0" err="1"/>
              <a:t>সফটওয়্যার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170A82-F8B1-4A9F-9FED-9BEF854ED763}"/>
              </a:ext>
            </a:extLst>
          </p:cNvPr>
          <p:cNvSpPr txBox="1"/>
          <p:nvPr/>
        </p:nvSpPr>
        <p:spPr>
          <a:xfrm>
            <a:off x="2019301" y="1318745"/>
            <a:ext cx="2613660" cy="369332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err="1">
                <a:solidFill>
                  <a:schemeClr val="bg1"/>
                </a:solidFill>
              </a:rPr>
              <a:t>সিস্টেম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সফটওয়্যার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803AA9-8043-4ECB-859D-79F917CAD0F3}"/>
              </a:ext>
            </a:extLst>
          </p:cNvPr>
          <p:cNvSpPr txBox="1"/>
          <p:nvPr/>
        </p:nvSpPr>
        <p:spPr>
          <a:xfrm>
            <a:off x="7559041" y="1318745"/>
            <a:ext cx="2954657" cy="369332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err="1">
                <a:solidFill>
                  <a:srgbClr val="FFFF00"/>
                </a:solidFill>
              </a:rPr>
              <a:t>অ্যাপ্লিকেশন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সফটওয়্যার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5F436E-618C-47F9-B745-676E19EF7B6D}"/>
              </a:ext>
            </a:extLst>
          </p:cNvPr>
          <p:cNvSpPr txBox="1"/>
          <p:nvPr/>
        </p:nvSpPr>
        <p:spPr>
          <a:xfrm>
            <a:off x="1952148" y="1890543"/>
            <a:ext cx="1645920" cy="64633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 err="1">
                <a:solidFill>
                  <a:srgbClr val="FF0000"/>
                </a:solidFill>
              </a:rPr>
              <a:t>সিস্টেম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নিয়ন্ত্রণ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সফটওয়্যার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60358D-02AE-496D-9B3F-B894122B94B3}"/>
              </a:ext>
            </a:extLst>
          </p:cNvPr>
          <p:cNvSpPr txBox="1"/>
          <p:nvPr/>
        </p:nvSpPr>
        <p:spPr>
          <a:xfrm>
            <a:off x="3871913" y="1898313"/>
            <a:ext cx="1906905" cy="64633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err="1">
                <a:solidFill>
                  <a:schemeClr val="bg1">
                    <a:lumMod val="95000"/>
                  </a:schemeClr>
                </a:solidFill>
              </a:rPr>
              <a:t>সিস্টেম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</a:rPr>
              <a:t>সহায়ক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</a:rPr>
              <a:t>সফটওয়্যার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488EF2-DFD5-442B-BBE4-C09902EC1D3E}"/>
              </a:ext>
            </a:extLst>
          </p:cNvPr>
          <p:cNvSpPr txBox="1"/>
          <p:nvPr/>
        </p:nvSpPr>
        <p:spPr>
          <a:xfrm>
            <a:off x="6028372" y="1891410"/>
            <a:ext cx="1767840" cy="646331"/>
          </a:xfrm>
          <a:prstGeom prst="rect">
            <a:avLst/>
          </a:prstGeom>
          <a:solidFill>
            <a:srgbClr val="CCFF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 err="1">
                <a:solidFill>
                  <a:srgbClr val="002060"/>
                </a:solidFill>
              </a:rPr>
              <a:t>সিস্টেম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উন্নয়ন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সফটওয়্যার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13C1FF-7EB9-4117-AEAC-EF09E530DE3C}"/>
              </a:ext>
            </a:extLst>
          </p:cNvPr>
          <p:cNvSpPr txBox="1"/>
          <p:nvPr/>
        </p:nvSpPr>
        <p:spPr>
          <a:xfrm>
            <a:off x="1981200" y="2872274"/>
            <a:ext cx="1645920" cy="92333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 err="1">
                <a:solidFill>
                  <a:srgbClr val="FF0000"/>
                </a:solidFill>
              </a:rPr>
              <a:t>অপারেটিং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সিস্টেম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সফটওয়্যার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366B0E-555E-46E3-A5E5-31E3D8E0B559}"/>
              </a:ext>
            </a:extLst>
          </p:cNvPr>
          <p:cNvSpPr txBox="1"/>
          <p:nvPr/>
        </p:nvSpPr>
        <p:spPr>
          <a:xfrm>
            <a:off x="1981200" y="4094181"/>
            <a:ext cx="1645920" cy="92333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 err="1">
                <a:solidFill>
                  <a:srgbClr val="FF0000"/>
                </a:solidFill>
              </a:rPr>
              <a:t>ডাটাবেজ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ম্যানেজমেন্টসিস্টেম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39A066-BC70-497F-BBB9-21F131EC4490}"/>
              </a:ext>
            </a:extLst>
          </p:cNvPr>
          <p:cNvSpPr txBox="1"/>
          <p:nvPr/>
        </p:nvSpPr>
        <p:spPr>
          <a:xfrm>
            <a:off x="1981200" y="5352045"/>
            <a:ext cx="1645920" cy="92333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 err="1">
                <a:solidFill>
                  <a:srgbClr val="FF0000"/>
                </a:solidFill>
              </a:rPr>
              <a:t>ডাটা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কমিউনিকেশন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সিস্টেম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B41717-8320-41A5-AAFE-C13510FB9B0D}"/>
              </a:ext>
            </a:extLst>
          </p:cNvPr>
          <p:cNvSpPr txBox="1"/>
          <p:nvPr/>
        </p:nvSpPr>
        <p:spPr>
          <a:xfrm>
            <a:off x="4002405" y="2878747"/>
            <a:ext cx="1645920" cy="92333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err="1">
                <a:solidFill>
                  <a:schemeClr val="bg1"/>
                </a:solidFill>
              </a:rPr>
              <a:t>সিস্টেম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সিকিউরিটি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মনিটর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2B6466-0D22-4516-A9E4-EFAC39F73D74}"/>
              </a:ext>
            </a:extLst>
          </p:cNvPr>
          <p:cNvSpPr txBox="1"/>
          <p:nvPr/>
        </p:nvSpPr>
        <p:spPr>
          <a:xfrm>
            <a:off x="4002405" y="4094181"/>
            <a:ext cx="1645920" cy="92333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err="1">
                <a:solidFill>
                  <a:schemeClr val="bg1"/>
                </a:solidFill>
              </a:rPr>
              <a:t>সিস্টেম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পারফরমেন্স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মনিটর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13993C-041A-4EEC-AE56-76B98D083E09}"/>
              </a:ext>
            </a:extLst>
          </p:cNvPr>
          <p:cNvSpPr txBox="1"/>
          <p:nvPr/>
        </p:nvSpPr>
        <p:spPr>
          <a:xfrm>
            <a:off x="4002405" y="5352046"/>
            <a:ext cx="1645920" cy="64633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err="1">
                <a:solidFill>
                  <a:schemeClr val="bg1"/>
                </a:solidFill>
              </a:rPr>
              <a:t>সার্ভিস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সিস্টেম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9D509C-53B8-4FE8-800E-182E4B426872}"/>
              </a:ext>
            </a:extLst>
          </p:cNvPr>
          <p:cNvSpPr txBox="1"/>
          <p:nvPr/>
        </p:nvSpPr>
        <p:spPr>
          <a:xfrm>
            <a:off x="6089332" y="2872275"/>
            <a:ext cx="1645920" cy="646331"/>
          </a:xfrm>
          <a:prstGeom prst="rect">
            <a:avLst/>
          </a:prstGeom>
          <a:solidFill>
            <a:srgbClr val="CCFF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 err="1">
                <a:solidFill>
                  <a:srgbClr val="002060"/>
                </a:solidFill>
              </a:rPr>
              <a:t>অনুবাদক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প্রোগ্রাম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8B50AB-E2D8-441D-AB5B-DAEA6176FDDD}"/>
              </a:ext>
            </a:extLst>
          </p:cNvPr>
          <p:cNvSpPr txBox="1"/>
          <p:nvPr/>
        </p:nvSpPr>
        <p:spPr>
          <a:xfrm>
            <a:off x="6113144" y="4094181"/>
            <a:ext cx="1645920" cy="923330"/>
          </a:xfrm>
          <a:prstGeom prst="rect">
            <a:avLst/>
          </a:prstGeom>
          <a:solidFill>
            <a:srgbClr val="CCFF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 err="1">
                <a:solidFill>
                  <a:srgbClr val="002060"/>
                </a:solidFill>
              </a:rPr>
              <a:t>অ্যাপ্লিকেশন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ডেভেলপার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প্রোগ্রাম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070534-E42B-497B-BAEF-8B4880878776}"/>
              </a:ext>
            </a:extLst>
          </p:cNvPr>
          <p:cNvSpPr txBox="1"/>
          <p:nvPr/>
        </p:nvSpPr>
        <p:spPr>
          <a:xfrm>
            <a:off x="6113144" y="5352045"/>
            <a:ext cx="1645920" cy="923330"/>
          </a:xfrm>
          <a:prstGeom prst="rect">
            <a:avLst/>
          </a:prstGeom>
          <a:solidFill>
            <a:srgbClr val="CCFF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 err="1">
                <a:solidFill>
                  <a:srgbClr val="002060"/>
                </a:solidFill>
              </a:rPr>
              <a:t>অন্যান্ন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ডেভেলপার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প্রোগ্রাম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B459204-C847-4831-BD87-9BFDDA14A338}"/>
              </a:ext>
            </a:extLst>
          </p:cNvPr>
          <p:cNvSpPr txBox="1"/>
          <p:nvPr/>
        </p:nvSpPr>
        <p:spPr>
          <a:xfrm>
            <a:off x="8343900" y="1871612"/>
            <a:ext cx="164592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err="1">
                <a:solidFill>
                  <a:srgbClr val="7030A0"/>
                </a:solidFill>
              </a:rPr>
              <a:t>প্যাকেজ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প্রোগ্রাম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5BA2B9C-D508-4D6A-B25E-66357D75A12B}"/>
              </a:ext>
            </a:extLst>
          </p:cNvPr>
          <p:cNvSpPr txBox="1"/>
          <p:nvPr/>
        </p:nvSpPr>
        <p:spPr>
          <a:xfrm>
            <a:off x="8343900" y="2782670"/>
            <a:ext cx="164592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err="1">
                <a:solidFill>
                  <a:srgbClr val="7030A0"/>
                </a:solidFill>
              </a:rPr>
              <a:t>কাস্টমাইজড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প্রোগ্রাম</a:t>
            </a:r>
            <a:endParaRPr lang="en-US" b="1" dirty="0">
              <a:solidFill>
                <a:srgbClr val="7030A0"/>
              </a:solidFill>
            </a:endParaRP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138DB542-4AD6-4047-AE80-DF46D20B122E}"/>
              </a:ext>
            </a:extLst>
          </p:cNvPr>
          <p:cNvCxnSpPr>
            <a:cxnSpLocks/>
            <a:stCxn id="0" idx="1"/>
            <a:endCxn id="0" idx="0"/>
          </p:cNvCxnSpPr>
          <p:nvPr/>
        </p:nvCxnSpPr>
        <p:spPr>
          <a:xfrm rot="10800000" flipV="1">
            <a:off x="3325813" y="1038225"/>
            <a:ext cx="1306512" cy="280988"/>
          </a:xfrm>
          <a:prstGeom prst="bentConnector2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85C7EA83-47E2-4D81-ABD3-5D619809F867}"/>
              </a:ext>
            </a:extLst>
          </p:cNvPr>
          <p:cNvCxnSpPr>
            <a:cxnSpLocks/>
            <a:stCxn id="0" idx="3"/>
          </p:cNvCxnSpPr>
          <p:nvPr/>
        </p:nvCxnSpPr>
        <p:spPr>
          <a:xfrm>
            <a:off x="7731126" y="1038226"/>
            <a:ext cx="1135063" cy="284163"/>
          </a:xfrm>
          <a:prstGeom prst="bentConnector3">
            <a:avLst>
              <a:gd name="adj1" fmla="val 100056"/>
            </a:avLst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57" name="Connector: Elbow 19456">
            <a:extLst>
              <a:ext uri="{FF2B5EF4-FFF2-40B4-BE49-F238E27FC236}">
                <a16:creationId xmlns:a16="http://schemas.microsoft.com/office/drawing/2014/main" id="{10CD87FF-4087-4DF5-89D9-9C68D390BC5B}"/>
              </a:ext>
            </a:extLst>
          </p:cNvPr>
          <p:cNvCxnSpPr>
            <a:stCxn id="0" idx="3"/>
            <a:endCxn id="0" idx="0"/>
          </p:cNvCxnSpPr>
          <p:nvPr/>
        </p:nvCxnSpPr>
        <p:spPr>
          <a:xfrm>
            <a:off x="4632325" y="1503363"/>
            <a:ext cx="2279650" cy="387350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60" name="Connector: Elbow 19459">
            <a:extLst>
              <a:ext uri="{FF2B5EF4-FFF2-40B4-BE49-F238E27FC236}">
                <a16:creationId xmlns:a16="http://schemas.microsoft.com/office/drawing/2014/main" id="{575AE19F-09A9-48A1-A367-8275C3BE2967}"/>
              </a:ext>
            </a:extLst>
          </p:cNvPr>
          <p:cNvCxnSpPr>
            <a:stCxn id="0" idx="2"/>
            <a:endCxn id="0" idx="0"/>
          </p:cNvCxnSpPr>
          <p:nvPr/>
        </p:nvCxnSpPr>
        <p:spPr>
          <a:xfrm rot="16200000" flipH="1">
            <a:off x="3970339" y="1042989"/>
            <a:ext cx="211137" cy="1500187"/>
          </a:xfrm>
          <a:prstGeom prst="bent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62" name="Connector: Elbow 19461">
            <a:extLst>
              <a:ext uri="{FF2B5EF4-FFF2-40B4-BE49-F238E27FC236}">
                <a16:creationId xmlns:a16="http://schemas.microsoft.com/office/drawing/2014/main" id="{C91D18A8-73C7-43F7-BFD8-2CCF40AC5783}"/>
              </a:ext>
            </a:extLst>
          </p:cNvPr>
          <p:cNvCxnSpPr>
            <a:stCxn id="0" idx="1"/>
            <a:endCxn id="0" idx="0"/>
          </p:cNvCxnSpPr>
          <p:nvPr/>
        </p:nvCxnSpPr>
        <p:spPr>
          <a:xfrm rot="10800000" flipH="1" flipV="1">
            <a:off x="2019300" y="1503363"/>
            <a:ext cx="755650" cy="387350"/>
          </a:xfrm>
          <a:prstGeom prst="bentConnector4">
            <a:avLst>
              <a:gd name="adj1" fmla="val -30246"/>
              <a:gd name="adj2" fmla="val 7385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80" name="Connector: Elbow 19479">
            <a:extLst>
              <a:ext uri="{FF2B5EF4-FFF2-40B4-BE49-F238E27FC236}">
                <a16:creationId xmlns:a16="http://schemas.microsoft.com/office/drawing/2014/main" id="{D014C53E-872B-46CC-8F27-CB5A529D1A08}"/>
              </a:ext>
            </a:extLst>
          </p:cNvPr>
          <p:cNvCxnSpPr>
            <a:cxnSpLocks/>
            <a:endCxn id="0" idx="1"/>
          </p:cNvCxnSpPr>
          <p:nvPr/>
        </p:nvCxnSpPr>
        <p:spPr>
          <a:xfrm rot="16200000" flipH="1">
            <a:off x="7911307" y="1762920"/>
            <a:ext cx="542925" cy="322262"/>
          </a:xfrm>
          <a:prstGeom prst="bentConnector2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3D0E0E23-057B-4968-B093-818001B2C872}"/>
              </a:ext>
            </a:extLst>
          </p:cNvPr>
          <p:cNvCxnSpPr>
            <a:stCxn id="0" idx="1"/>
            <a:endCxn id="0" idx="1"/>
          </p:cNvCxnSpPr>
          <p:nvPr/>
        </p:nvCxnSpPr>
        <p:spPr>
          <a:xfrm rot="10800000" flipH="1" flipV="1">
            <a:off x="1952626" y="2212976"/>
            <a:ext cx="28575" cy="1120775"/>
          </a:xfrm>
          <a:prstGeom prst="bentConnector3">
            <a:avLst>
              <a:gd name="adj1" fmla="val -786865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1525FD7A-3F9E-4117-86B7-EADB3A448983}"/>
              </a:ext>
            </a:extLst>
          </p:cNvPr>
          <p:cNvCxnSpPr/>
          <p:nvPr/>
        </p:nvCxnSpPr>
        <p:spPr>
          <a:xfrm rot="10800000" flipH="1" flipV="1">
            <a:off x="1966914" y="3333751"/>
            <a:ext cx="28575" cy="1120775"/>
          </a:xfrm>
          <a:prstGeom prst="bentConnector3">
            <a:avLst>
              <a:gd name="adj1" fmla="val -786865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448E9485-6F28-485C-8ED9-A80EEDC06EA1}"/>
              </a:ext>
            </a:extLst>
          </p:cNvPr>
          <p:cNvCxnSpPr/>
          <p:nvPr/>
        </p:nvCxnSpPr>
        <p:spPr>
          <a:xfrm rot="10800000" flipH="1" flipV="1">
            <a:off x="1958976" y="4457700"/>
            <a:ext cx="28575" cy="1119188"/>
          </a:xfrm>
          <a:prstGeom prst="bentConnector3">
            <a:avLst>
              <a:gd name="adj1" fmla="val -786865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or: Elbow 72">
            <a:extLst>
              <a:ext uri="{FF2B5EF4-FFF2-40B4-BE49-F238E27FC236}">
                <a16:creationId xmlns:a16="http://schemas.microsoft.com/office/drawing/2014/main" id="{A01D22AD-6865-4A18-8AC2-A31875CD7E77}"/>
              </a:ext>
            </a:extLst>
          </p:cNvPr>
          <p:cNvCxnSpPr/>
          <p:nvPr/>
        </p:nvCxnSpPr>
        <p:spPr>
          <a:xfrm rot="10800000" flipH="1" flipV="1">
            <a:off x="3979864" y="2212976"/>
            <a:ext cx="28575" cy="1120775"/>
          </a:xfrm>
          <a:prstGeom prst="bentConnector3">
            <a:avLst>
              <a:gd name="adj1" fmla="val -786865"/>
            </a:avLst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Elbow 73">
            <a:extLst>
              <a:ext uri="{FF2B5EF4-FFF2-40B4-BE49-F238E27FC236}">
                <a16:creationId xmlns:a16="http://schemas.microsoft.com/office/drawing/2014/main" id="{00D02156-EEF7-4D69-8B5D-C0C10531F6E0}"/>
              </a:ext>
            </a:extLst>
          </p:cNvPr>
          <p:cNvCxnSpPr/>
          <p:nvPr/>
        </p:nvCxnSpPr>
        <p:spPr>
          <a:xfrm rot="10800000" flipH="1" flipV="1">
            <a:off x="3994151" y="3333751"/>
            <a:ext cx="28575" cy="1120775"/>
          </a:xfrm>
          <a:prstGeom prst="bentConnector3">
            <a:avLst>
              <a:gd name="adj1" fmla="val -786865"/>
            </a:avLst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or: Elbow 74">
            <a:extLst>
              <a:ext uri="{FF2B5EF4-FFF2-40B4-BE49-F238E27FC236}">
                <a16:creationId xmlns:a16="http://schemas.microsoft.com/office/drawing/2014/main" id="{A1075B72-ECB0-45EA-9BCA-26C352843AD1}"/>
              </a:ext>
            </a:extLst>
          </p:cNvPr>
          <p:cNvCxnSpPr/>
          <p:nvPr/>
        </p:nvCxnSpPr>
        <p:spPr>
          <a:xfrm rot="10800000" flipH="1" flipV="1">
            <a:off x="3986214" y="4457700"/>
            <a:ext cx="28575" cy="1119188"/>
          </a:xfrm>
          <a:prstGeom prst="bentConnector3">
            <a:avLst>
              <a:gd name="adj1" fmla="val -786865"/>
            </a:avLst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or: Elbow 75">
            <a:extLst>
              <a:ext uri="{FF2B5EF4-FFF2-40B4-BE49-F238E27FC236}">
                <a16:creationId xmlns:a16="http://schemas.microsoft.com/office/drawing/2014/main" id="{F57B7EDD-D3AE-4EAC-8E5E-EBAFC3638BA3}"/>
              </a:ext>
            </a:extLst>
          </p:cNvPr>
          <p:cNvCxnSpPr/>
          <p:nvPr/>
        </p:nvCxnSpPr>
        <p:spPr>
          <a:xfrm rot="10800000" flipH="1" flipV="1">
            <a:off x="6083301" y="2162176"/>
            <a:ext cx="28575" cy="1120775"/>
          </a:xfrm>
          <a:prstGeom prst="bentConnector3">
            <a:avLst>
              <a:gd name="adj1" fmla="val -786865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Elbow 76">
            <a:extLst>
              <a:ext uri="{FF2B5EF4-FFF2-40B4-BE49-F238E27FC236}">
                <a16:creationId xmlns:a16="http://schemas.microsoft.com/office/drawing/2014/main" id="{68F8D8E2-37DE-437C-9B69-E63FF45DDE57}"/>
              </a:ext>
            </a:extLst>
          </p:cNvPr>
          <p:cNvCxnSpPr/>
          <p:nvPr/>
        </p:nvCxnSpPr>
        <p:spPr>
          <a:xfrm rot="10800000" flipH="1" flipV="1">
            <a:off x="6097589" y="3282951"/>
            <a:ext cx="28575" cy="1120775"/>
          </a:xfrm>
          <a:prstGeom prst="bentConnector3">
            <a:avLst>
              <a:gd name="adj1" fmla="val -786865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Elbow 77">
            <a:extLst>
              <a:ext uri="{FF2B5EF4-FFF2-40B4-BE49-F238E27FC236}">
                <a16:creationId xmlns:a16="http://schemas.microsoft.com/office/drawing/2014/main" id="{E75E5167-57FF-4D36-A433-0B09A4E55E38}"/>
              </a:ext>
            </a:extLst>
          </p:cNvPr>
          <p:cNvCxnSpPr/>
          <p:nvPr/>
        </p:nvCxnSpPr>
        <p:spPr>
          <a:xfrm rot="10800000" flipH="1" flipV="1">
            <a:off x="6089651" y="4406900"/>
            <a:ext cx="28575" cy="1119188"/>
          </a:xfrm>
          <a:prstGeom prst="bentConnector3">
            <a:avLst>
              <a:gd name="adj1" fmla="val -786865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id="{C495822F-0AA1-4641-8543-EE39E66B2053}"/>
              </a:ext>
            </a:extLst>
          </p:cNvPr>
          <p:cNvCxnSpPr>
            <a:cxnSpLocks/>
            <a:endCxn id="0" idx="1"/>
          </p:cNvCxnSpPr>
          <p:nvPr/>
        </p:nvCxnSpPr>
        <p:spPr>
          <a:xfrm rot="16200000" flipH="1">
            <a:off x="7727951" y="2489201"/>
            <a:ext cx="909637" cy="322262"/>
          </a:xfrm>
          <a:prstGeom prst="bentConnector2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DD242-C5B2-4120-A905-ABFFD3A8D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3373" y="428266"/>
            <a:ext cx="5167084" cy="773113"/>
          </a:xfrm>
        </p:spPr>
        <p:txBody>
          <a:bodyPr>
            <a:noAutofit/>
          </a:bodyPr>
          <a:lstStyle/>
          <a:p>
            <a:pPr defTabSz="914363">
              <a:defRPr/>
            </a:pPr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সিস্টেম</a:t>
            </a:r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সফটওয়্যার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6FCC2B-5303-4900-84AF-5357AE48023F}"/>
              </a:ext>
            </a:extLst>
          </p:cNvPr>
          <p:cNvSpPr txBox="1"/>
          <p:nvPr/>
        </p:nvSpPr>
        <p:spPr>
          <a:xfrm>
            <a:off x="522514" y="1404484"/>
            <a:ext cx="11146971" cy="458715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indent="298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</a:pP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সিস্টেম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সফটওয়্যার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NikoshBAN" panose="02000000000000000000" pitchFamily="2" charset="0"/>
                <a:cs typeface="Vrinda" panose="020B0502040204020203" pitchFamily="34" charset="0"/>
              </a:rPr>
              <a:t>সফটওয়্যার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হার্ডওয়্যারগুলোকে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ব্যবহারকারীর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উপযোগী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তুলতে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সহায়তা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NikoshBAN" panose="02000000000000000000" pitchFamily="2" charset="0"/>
                <a:cs typeface="Vrinda" panose="020B0502040204020203" pitchFamily="34" charset="0"/>
              </a:rPr>
              <a:t>সফটওয়্যার</a:t>
            </a:r>
            <a:r>
              <a:rPr lang="en-US" altLang="en-US" sz="2800" b="1" dirty="0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কম্পিউটারের</a:t>
            </a:r>
            <a:r>
              <a:rPr lang="en-US" altLang="en-US" sz="2800" b="1" dirty="0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বিভিন্ন</a:t>
            </a:r>
            <a:r>
              <a:rPr lang="en-US" altLang="en-US" sz="2800" b="1" dirty="0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ইউনিটের</a:t>
            </a:r>
            <a:r>
              <a:rPr lang="en-US" altLang="en-US" sz="2800" b="1" dirty="0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মধ্যে</a:t>
            </a:r>
            <a:r>
              <a:rPr lang="en-US" altLang="en-US" sz="2800" b="1" dirty="0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কাজের</a:t>
            </a:r>
            <a:r>
              <a:rPr lang="en-US" altLang="en-US" sz="2800" b="1" dirty="0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সমম্বয়</a:t>
            </a:r>
            <a:r>
              <a:rPr lang="en-US" altLang="en-US" sz="2800" b="1" dirty="0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রক্ষা</a:t>
            </a:r>
            <a:r>
              <a:rPr lang="en-US" altLang="en-US" sz="2800" b="1" dirty="0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করে</a:t>
            </a:r>
            <a:r>
              <a:rPr lang="en-US" altLang="en-US" sz="2800" b="1" dirty="0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ও </a:t>
            </a:r>
            <a:r>
              <a:rPr lang="en-US" altLang="en-US" sz="2800" b="1" dirty="0" err="1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ব্যবহারিক</a:t>
            </a:r>
            <a:r>
              <a:rPr lang="en-US" altLang="en-US" sz="2800" b="1" dirty="0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প্রোগ্রাম</a:t>
            </a:r>
            <a:r>
              <a:rPr lang="en-US" altLang="en-US" sz="2800" b="1" dirty="0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নির্বাহের</a:t>
            </a:r>
            <a:r>
              <a:rPr lang="en-US" altLang="en-US" sz="2800" b="1" dirty="0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জন্য</a:t>
            </a:r>
            <a:r>
              <a:rPr lang="en-US" altLang="en-US" sz="2800" b="1" dirty="0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কম্পিউটারের</a:t>
            </a:r>
            <a:r>
              <a:rPr lang="en-US" altLang="en-US" sz="2800" b="1" dirty="0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সামর্থ্যকে</a:t>
            </a:r>
            <a:r>
              <a:rPr lang="en-US" altLang="en-US" sz="2800" b="1" dirty="0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সার্থকভাবে</a:t>
            </a:r>
            <a:r>
              <a:rPr lang="en-US" altLang="en-US" sz="2800" b="1" dirty="0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নিয়োজিত</a:t>
            </a:r>
            <a:r>
              <a:rPr lang="en-US" altLang="en-US" sz="2800" b="1" dirty="0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রাখে</a:t>
            </a:r>
            <a:r>
              <a:rPr lang="en-US" altLang="en-US" sz="2800" b="1" dirty="0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। </a:t>
            </a:r>
            <a:r>
              <a:rPr lang="en-US" altLang="en-US" sz="2800" b="1" dirty="0" err="1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কম্পিউটারের</a:t>
            </a:r>
            <a:r>
              <a:rPr lang="en-US" altLang="en-US" sz="2800" b="1" dirty="0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কাজের</a:t>
            </a:r>
            <a:r>
              <a:rPr lang="en-US" altLang="en-US" sz="2800" b="1" dirty="0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প্রকৃতির</a:t>
            </a:r>
            <a:r>
              <a:rPr lang="en-US" altLang="en-US" sz="2800" b="1" dirty="0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উপযোগী</a:t>
            </a:r>
            <a:r>
              <a:rPr lang="en-US" altLang="en-US" sz="2800" b="1" dirty="0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করে</a:t>
            </a:r>
            <a:r>
              <a:rPr lang="en-US" altLang="en-US" sz="2800" b="1" dirty="0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সিস্টেম</a:t>
            </a:r>
            <a:r>
              <a:rPr lang="en-US" altLang="en-US" sz="2800" b="1" dirty="0"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NikoshBAN" panose="02000000000000000000" pitchFamily="2" charset="0"/>
                <a:cs typeface="Vrinda" panose="020B0502040204020203" pitchFamily="34" charset="0"/>
              </a:rPr>
              <a:t>সফটওয়্যার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প্রকারের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সিস্টেম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NikoshBAN" panose="02000000000000000000" pitchFamily="2" charset="0"/>
                <a:cs typeface="Vrinda" panose="020B0502040204020203" pitchFamily="34" charset="0"/>
              </a:rPr>
              <a:t>সফটওয়্যার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রকমের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উপযোগী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NikoshBAN" panose="02000000000000000000" pitchFamily="2" charset="0"/>
                <a:cs typeface="Vrinda" panose="020B0502040204020203" pitchFamily="34" charset="0"/>
              </a:rPr>
              <a:t>সফটওয়্যার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নিলে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সিস্টেম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NikoshBAN" panose="02000000000000000000" pitchFamily="2" charset="0"/>
                <a:cs typeface="Vrinda" panose="020B0502040204020203" pitchFamily="34" charset="0"/>
              </a:rPr>
              <a:t>সফটওয়্যার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প্রধানত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</a:p>
          <a:p>
            <a:pPr algn="just">
              <a:lnSpc>
                <a:spcPct val="115000"/>
              </a:lnSpc>
              <a:spcBef>
                <a:spcPts val="400"/>
              </a:spcBef>
            </a:pP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সিস্টেম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ম্যানেজমেন্ট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NikoshBAN" panose="02000000000000000000" pitchFamily="2" charset="0"/>
                <a:cs typeface="Vrinda" panose="020B0502040204020203" pitchFamily="34" charset="0"/>
              </a:rPr>
              <a:t>সফটওয়্যার</a:t>
            </a:r>
            <a:r>
              <a:rPr lang="en-US" altLang="en-US" sz="2800" b="1" dirty="0">
                <a:solidFill>
                  <a:srgbClr val="000000"/>
                </a:solidFill>
                <a:latin typeface="NikoshBAN" panose="02000000000000000000" pitchFamily="2" charset="0"/>
                <a:cs typeface="Vrinda" panose="020B0502040204020203" pitchFamily="34" charset="0"/>
              </a:rPr>
              <a:t> 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 ২)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সিস্টেম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সাপোর্ট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NikoshBAN" panose="02000000000000000000" pitchFamily="2" charset="0"/>
                <a:cs typeface="Vrinda" panose="020B0502040204020203" pitchFamily="34" charset="0"/>
              </a:rPr>
              <a:t>সফটওয়্যার</a:t>
            </a:r>
            <a:r>
              <a:rPr lang="en-US" altLang="en-US" sz="2800" b="1" dirty="0">
                <a:solidFill>
                  <a:srgbClr val="000000"/>
                </a:solidFill>
                <a:latin typeface="NikoshBAN" panose="02000000000000000000" pitchFamily="2" charset="0"/>
                <a:cs typeface="Vrinda" panose="020B0502040204020203" pitchFamily="34" charset="0"/>
              </a:rPr>
              <a:t> 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 ৩)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সিস্টেম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ডেভেলপমেন্ট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NikoshBAN" panose="02000000000000000000" pitchFamily="2" charset="0"/>
                <a:cs typeface="Vrinda" panose="020B0502040204020203" pitchFamily="34" charset="0"/>
              </a:rPr>
              <a:t>সফটওয়্যার</a:t>
            </a:r>
            <a:r>
              <a:rPr lang="en-US" altLang="en-US" sz="2800" b="1" dirty="0">
                <a:solidFill>
                  <a:srgbClr val="000000"/>
                </a:solidFill>
                <a:latin typeface="NikoshBAN" panose="02000000000000000000" pitchFamily="2" charset="0"/>
                <a:cs typeface="Vrinda" panose="020B0502040204020203" pitchFamily="34" charset="0"/>
              </a:rPr>
              <a:t> 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E737541-FD86-4182-AA15-6E7AD2E4C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4937" y="1878014"/>
            <a:ext cx="9382125" cy="347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98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</a:pP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অ্যাপ্লিকেশন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বা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ব্যবহারিক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সফটওয়্যার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বিভিন্ন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কাজ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যেমন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-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চিঠিপত্র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টাইপ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করা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,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বিল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তৈরি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করা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,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একাউন্টিং-এর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হিসেব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রাখা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,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গ্রাফিক্স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ডিজাইন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করা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,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অডিও-ভিডিও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শোনা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ইত্যাদি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কাজের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জন্য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আলাদা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আলাদা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সফটওয়্যার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আছে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।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এর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সবগুলোই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অ্যাপ্লিকেশন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প্রোগ্রাম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(Application Software)।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এটি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আবার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দুই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ভাগে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বিভক্ত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।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যেমন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১)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ইউজার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বা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ব্যবহারকারী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লিখিত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প্রোগ্রাম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। ২)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প্যাকেজ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প্রোগ্রাম</a:t>
            </a:r>
            <a:r>
              <a:rPr lang="en-US" altLang="en-US" sz="3200" b="1" dirty="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। </a:t>
            </a:r>
            <a:endParaRPr lang="en-US" altLang="en-US" sz="3200" b="1" dirty="0">
              <a:latin typeface="NikoshBAN" panose="02000000000000000000" pitchFamily="2" charset="0"/>
              <a:ea typeface="Arial" panose="020B0604020202020204" pitchFamily="34" charset="0"/>
              <a:cs typeface="NikoshBAN" panose="02000000000000000000" pitchFamily="2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E24E824-9F5A-415D-A220-B0685B2E0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28" y="735154"/>
            <a:ext cx="6381297" cy="773112"/>
          </a:xfrm>
        </p:spPr>
        <p:txBody>
          <a:bodyPr>
            <a:noAutofit/>
          </a:bodyPr>
          <a:lstStyle/>
          <a:p>
            <a:pPr defTabSz="914363">
              <a:defRPr/>
            </a:pPr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অ্যাপ্লিকেশন</a:t>
            </a:r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সফটওয়্যার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F8490-3CEE-487F-84A0-9EDEC039D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189" y="1016001"/>
            <a:ext cx="9385525" cy="942975"/>
          </a:xfrm>
        </p:spPr>
        <p:txBody>
          <a:bodyPr>
            <a:noAutofit/>
          </a:bodyPr>
          <a:lstStyle/>
          <a:p>
            <a:pPr defTabSz="914363">
              <a:defRPr/>
            </a:pP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শিখলাম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D936A6-ED3B-4DFD-9D6D-C93FCCD34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8189" y="2348593"/>
            <a:ext cx="8175625" cy="278537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en-US" sz="40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সফটওয়্যারের</a:t>
            </a:r>
            <a:r>
              <a:rPr lang="en-US" altLang="en-US" sz="40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0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altLang="en-US" sz="40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সিস্টেম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en-US" sz="40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অ্যাপ্লিকেশন</a:t>
            </a:r>
            <a:r>
              <a:rPr lang="en-US" altLang="en-US" sz="40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</TotalTime>
  <Words>389</Words>
  <Application>Microsoft Office PowerPoint</Application>
  <PresentationFormat>Widescreen</PresentationFormat>
  <Paragraphs>68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SutonnyMJ</vt:lpstr>
      <vt:lpstr>Wingdings</vt:lpstr>
      <vt:lpstr>Office Theme</vt:lpstr>
      <vt:lpstr>PowerPoint Presentation</vt:lpstr>
      <vt:lpstr>PowerPoint Presentation</vt:lpstr>
      <vt:lpstr> পাঠ পরিচিতি</vt:lpstr>
      <vt:lpstr>আজকের পাঠ থেকে আমরা যা জানবো</vt:lpstr>
      <vt:lpstr>সফটওয়্যারের শ্রেণিবিভাগ</vt:lpstr>
      <vt:lpstr>সফটওয়্যারের শ্রেণিবিভাগ</vt:lpstr>
      <vt:lpstr>সিস্টেম সফটওয়্যার</vt:lpstr>
      <vt:lpstr>অ্যাপ্লিকেশন সফটওয়্যার</vt:lpstr>
      <vt:lpstr>আজকের পাঠ থেকে আমরা যা শিখলাম</vt:lpstr>
      <vt:lpstr>বাড়ীর কাজ</vt:lpstr>
      <vt:lpstr>পরর্বতী ক্লাশ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 Lap</dc:creator>
  <cp:lastModifiedBy>Md. Masud Rana</cp:lastModifiedBy>
  <cp:revision>185</cp:revision>
  <dcterms:created xsi:type="dcterms:W3CDTF">2020-05-12T11:30:19Z</dcterms:created>
  <dcterms:modified xsi:type="dcterms:W3CDTF">2020-09-20T10:46:08Z</dcterms:modified>
</cp:coreProperties>
</file>