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6" r:id="rId9"/>
    <p:sldId id="263" r:id="rId10"/>
    <p:sldId id="270" r:id="rId11"/>
    <p:sldId id="271" r:id="rId12"/>
    <p:sldId id="268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65" y="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WELCOME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0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</a:t>
            </a:r>
            <a:endParaRPr lang="en-US" sz="7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1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LIVE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CLASS</a:t>
            </a:r>
            <a:endParaRPr lang="en-US" sz="103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9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153400" cy="6001643"/>
          </a:xfrm>
          <a:prstGeom prst="rect">
            <a:avLst/>
          </a:prstGeom>
          <a:solidFill>
            <a:schemeClr val="accent1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dirty="0" smtClean="0"/>
              <a:t>এবার জোড় সংখ্যা দিয়ে শুরু করে ম্যাজিক বর্গ তৈরী করি।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6279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4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9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92" tmFilter="0, 0; 0.125,0.2665; 0.25,0.4; 0.375,0.465; 0.5,0.5;  0.625,0.535; 0.75,0.6; 0.875,0.7335; 1,1">
                                          <p:stCondLst>
                                            <p:cond delay="19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, 0; 0.125,0.2665; 0.25,0.4; 0.375,0.465; 0.5,0.5;  0.625,0.535; 0.75,0.6; 0.875,0.7335; 1,1">
                                          <p:stCondLst>
                                            <p:cond delay="397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2" tmFilter="0, 0; 0.125,0.2665; 0.25,0.4; 0.375,0.465; 0.5,0.5;  0.625,0.535; 0.75,0.6; 0.875,0.7335; 1,1">
                                          <p:stCondLst>
                                            <p:cond delay="4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8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98" decel="50000">
                                          <p:stCondLst>
                                            <p:cond delay="20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8">
                                          <p:stCondLst>
                                            <p:cond delay="39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98" decel="50000">
                                          <p:stCondLst>
                                            <p:cond delay="4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8">
                                          <p:stCondLst>
                                            <p:cond delay="49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98" decel="50000">
                                          <p:stCondLst>
                                            <p:cond delay="5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8">
                                          <p:stCondLst>
                                            <p:cond delay="54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98" decel="50000">
                                          <p:stCondLst>
                                            <p:cond delay="5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682240"/>
            <a:ext cx="8991600" cy="156966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/>
              <a:t>৮</a:t>
            </a:r>
            <a:r>
              <a:rPr lang="bn-IN" sz="9600" b="1" dirty="0" smtClean="0"/>
              <a:t> </a:t>
            </a:r>
            <a:r>
              <a:rPr lang="bn-IN" sz="6600" b="1" dirty="0" smtClean="0">
                <a:solidFill>
                  <a:schemeClr val="accent5">
                    <a:lumMod val="75000"/>
                  </a:schemeClr>
                </a:solidFill>
              </a:rPr>
              <a:t>৯</a:t>
            </a:r>
            <a:r>
              <a:rPr lang="bn-IN" sz="9600" b="1" dirty="0" smtClean="0"/>
              <a:t> </a:t>
            </a:r>
            <a:r>
              <a:rPr lang="bn-IN" sz="6000" b="1" dirty="0" smtClean="0"/>
              <a:t>১০</a:t>
            </a:r>
            <a:r>
              <a:rPr lang="bn-IN" sz="9600" b="1" dirty="0" smtClean="0"/>
              <a:t> </a:t>
            </a:r>
            <a:r>
              <a:rPr lang="bn-IN" sz="6000" b="1" dirty="0" smtClean="0">
                <a:solidFill>
                  <a:schemeClr val="accent5">
                    <a:lumMod val="75000"/>
                  </a:schemeClr>
                </a:solidFill>
              </a:rPr>
              <a:t>১১</a:t>
            </a:r>
            <a:r>
              <a:rPr lang="bn-IN" sz="9600" b="1" dirty="0" smtClean="0"/>
              <a:t> </a:t>
            </a:r>
            <a:r>
              <a:rPr lang="en-US" sz="9600" b="1" dirty="0" smtClean="0"/>
              <a:t> </a:t>
            </a:r>
            <a:r>
              <a:rPr lang="bn-IN" sz="60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১২</a:t>
            </a:r>
            <a:r>
              <a:rPr lang="bn-IN" sz="9600" b="1" dirty="0" smtClean="0"/>
              <a:t> </a:t>
            </a:r>
            <a:r>
              <a:rPr lang="en-US" sz="9600" b="1" dirty="0" smtClean="0"/>
              <a:t> </a:t>
            </a:r>
            <a:r>
              <a:rPr lang="bn-IN" sz="6000" b="1" dirty="0" smtClean="0">
                <a:solidFill>
                  <a:schemeClr val="accent5">
                    <a:lumMod val="75000"/>
                  </a:schemeClr>
                </a:solidFill>
              </a:rPr>
              <a:t>১৩</a:t>
            </a:r>
            <a:r>
              <a:rPr lang="bn-IN" sz="9600" b="1" dirty="0" smtClean="0"/>
              <a:t> </a:t>
            </a:r>
            <a:r>
              <a:rPr lang="bn-IN" sz="6000" b="1" dirty="0" smtClean="0"/>
              <a:t>১৪</a:t>
            </a:r>
            <a:r>
              <a:rPr lang="bn-IN" sz="9600" b="1" dirty="0" smtClean="0"/>
              <a:t> </a:t>
            </a:r>
            <a:r>
              <a:rPr lang="bn-IN" sz="6600" b="1" dirty="0" smtClean="0">
                <a:solidFill>
                  <a:schemeClr val="accent5">
                    <a:lumMod val="75000"/>
                  </a:schemeClr>
                </a:solidFill>
              </a:rPr>
              <a:t>১৫</a:t>
            </a:r>
            <a:r>
              <a:rPr lang="bn-IN" sz="9600" b="1" dirty="0" smtClean="0"/>
              <a:t>  </a:t>
            </a:r>
            <a:r>
              <a:rPr lang="bn-IN" sz="6000" b="1" dirty="0" smtClean="0"/>
              <a:t>১৬</a:t>
            </a:r>
            <a:r>
              <a:rPr lang="bn-IN" sz="9600" b="1" dirty="0" smtClean="0"/>
              <a:t> </a:t>
            </a:r>
            <a:endParaRPr lang="en-US" sz="9600" b="1" dirty="0"/>
          </a:p>
        </p:txBody>
      </p:sp>
      <p:sp>
        <p:nvSpPr>
          <p:cNvPr id="3" name="Left Brace 2"/>
          <p:cNvSpPr/>
          <p:nvPr/>
        </p:nvSpPr>
        <p:spPr>
          <a:xfrm rot="5400000">
            <a:off x="2952750" y="-2381250"/>
            <a:ext cx="3162300" cy="8153400"/>
          </a:xfrm>
          <a:prstGeom prst="leftBrace">
            <a:avLst>
              <a:gd name="adj1" fmla="val 8333"/>
              <a:gd name="adj2" fmla="val 4978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2819400" y="2125978"/>
            <a:ext cx="2971800" cy="6324600"/>
          </a:xfrm>
          <a:prstGeom prst="leftBrace">
            <a:avLst>
              <a:gd name="adj1" fmla="val 8333"/>
              <a:gd name="adj2" fmla="val 5176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5400000">
            <a:off x="3619500" y="495300"/>
            <a:ext cx="1219200" cy="43434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3778115" y="3195527"/>
            <a:ext cx="703849" cy="236220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20440" y="3029255"/>
            <a:ext cx="1219200" cy="11319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3615690" y="3111704"/>
            <a:ext cx="1028700" cy="96707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62000" y="3110303"/>
            <a:ext cx="762000" cy="914400"/>
          </a:xfrm>
          <a:prstGeom prst="roundRect">
            <a:avLst/>
          </a:prstGeom>
          <a:noFill/>
          <a:ln w="76200">
            <a:solidFill>
              <a:srgbClr val="863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953001" y="3097165"/>
            <a:ext cx="914400" cy="914400"/>
          </a:xfrm>
          <a:prstGeom prst="roundRect">
            <a:avLst/>
          </a:prstGeom>
          <a:noFill/>
          <a:ln w="76200">
            <a:solidFill>
              <a:srgbClr val="863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812280" y="3185803"/>
            <a:ext cx="914400" cy="914400"/>
          </a:xfrm>
          <a:prstGeom prst="roundRect">
            <a:avLst/>
          </a:prstGeom>
          <a:noFill/>
          <a:ln w="76200">
            <a:solidFill>
              <a:srgbClr val="863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438400" y="3164374"/>
            <a:ext cx="914400" cy="914400"/>
          </a:xfrm>
          <a:prstGeom prst="roundRect">
            <a:avLst/>
          </a:prstGeom>
          <a:noFill/>
          <a:ln w="76200">
            <a:solidFill>
              <a:srgbClr val="863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1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5400" b="1" dirty="0" smtClean="0"/>
              <a:t>এবার আমরা ম্যাজিক বর্গ তৈরী করি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194290"/>
              </p:ext>
            </p:extLst>
          </p:nvPr>
        </p:nvGraphicFramePr>
        <p:xfrm>
          <a:off x="457200" y="1600200"/>
          <a:ext cx="8229600" cy="5105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43200"/>
                <a:gridCol w="2743200"/>
                <a:gridCol w="2743200"/>
              </a:tblGrid>
              <a:tr h="1701800"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701800"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</a:tr>
              <a:tr h="1701800"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3600" y="5038636"/>
            <a:ext cx="27432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1664792"/>
            <a:ext cx="27432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১৩</a:t>
            </a:r>
            <a:endParaRPr lang="en-US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038636"/>
            <a:ext cx="26670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১১</a:t>
            </a:r>
            <a:endParaRPr lang="en-US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685836"/>
            <a:ext cx="26670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১৫</a:t>
            </a:r>
            <a:endParaRPr lang="en-US" sz="9600" dirty="0"/>
          </a:p>
        </p:txBody>
      </p:sp>
      <p:sp>
        <p:nvSpPr>
          <p:cNvPr id="17" name="TextBox 16"/>
          <p:cNvSpPr txBox="1"/>
          <p:nvPr/>
        </p:nvSpPr>
        <p:spPr>
          <a:xfrm>
            <a:off x="3261360" y="5038636"/>
            <a:ext cx="272796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১৬</a:t>
            </a:r>
            <a:endParaRPr lang="en-US" sz="9600" dirty="0"/>
          </a:p>
        </p:txBody>
      </p:sp>
      <p:sp>
        <p:nvSpPr>
          <p:cNvPr id="18" name="TextBox 17"/>
          <p:cNvSpPr txBox="1"/>
          <p:nvPr/>
        </p:nvSpPr>
        <p:spPr>
          <a:xfrm>
            <a:off x="3215640" y="1640116"/>
            <a:ext cx="27432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৮</a:t>
            </a:r>
            <a:endParaRPr lang="en-US" sz="96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3364022"/>
            <a:ext cx="27432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১০</a:t>
            </a:r>
            <a:endParaRPr lang="en-US" sz="9600" dirty="0"/>
          </a:p>
        </p:txBody>
      </p:sp>
      <p:sp>
        <p:nvSpPr>
          <p:cNvPr id="20" name="TextBox 19"/>
          <p:cNvSpPr txBox="1"/>
          <p:nvPr/>
        </p:nvSpPr>
        <p:spPr>
          <a:xfrm>
            <a:off x="5958840" y="3301216"/>
            <a:ext cx="27432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১৪</a:t>
            </a:r>
            <a:endParaRPr lang="en-US" sz="9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3394502"/>
            <a:ext cx="27432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</a:rPr>
              <a:t>১২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26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sz="5400" b="1" dirty="0" smtClean="0"/>
              <a:t> </a:t>
            </a:r>
            <a:r>
              <a:rPr lang="bn-IN" sz="10700" b="1" dirty="0" smtClean="0"/>
              <a:t>ম্যাজিক সংখ্যা দেখি</a:t>
            </a:r>
            <a:endParaRPr lang="en-US" sz="107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261811"/>
              </p:ext>
            </p:extLst>
          </p:nvPr>
        </p:nvGraphicFramePr>
        <p:xfrm>
          <a:off x="457200" y="1524000"/>
          <a:ext cx="5715000" cy="4663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05000"/>
                <a:gridCol w="1905000"/>
                <a:gridCol w="1905000"/>
              </a:tblGrid>
              <a:tr h="1251615"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251615"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</a:tr>
              <a:tr h="1251615"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67200" y="4114800"/>
            <a:ext cx="1905000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/>
              <a:t>৯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43400" y="1542871"/>
            <a:ext cx="1828800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/>
              <a:t>১৩</a:t>
            </a:r>
            <a:endParaRPr lang="en-US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" y="4048035"/>
            <a:ext cx="1828800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/>
              <a:t>১১</a:t>
            </a:r>
            <a:endParaRPr lang="en-US" sz="72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592610"/>
            <a:ext cx="1828800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/>
              <a:t>১৫</a:t>
            </a:r>
            <a:endParaRPr lang="en-US" sz="6600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0" y="4078515"/>
            <a:ext cx="184404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/>
              <a:t>১৬</a:t>
            </a:r>
            <a:endParaRPr lang="en-US" sz="7200" dirty="0"/>
          </a:p>
        </p:txBody>
      </p:sp>
      <p:sp>
        <p:nvSpPr>
          <p:cNvPr id="18" name="TextBox 17"/>
          <p:cNvSpPr txBox="1"/>
          <p:nvPr/>
        </p:nvSpPr>
        <p:spPr>
          <a:xfrm>
            <a:off x="2362200" y="1546890"/>
            <a:ext cx="188976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/>
              <a:t>৮</a:t>
            </a:r>
            <a:endParaRPr lang="en-US" sz="72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2747219"/>
            <a:ext cx="18288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/>
              <a:t>১০</a:t>
            </a:r>
            <a:endParaRPr lang="en-US" sz="7200" dirty="0"/>
          </a:p>
        </p:txBody>
      </p:sp>
      <p:sp>
        <p:nvSpPr>
          <p:cNvPr id="20" name="TextBox 19"/>
          <p:cNvSpPr txBox="1"/>
          <p:nvPr/>
        </p:nvSpPr>
        <p:spPr>
          <a:xfrm>
            <a:off x="4343400" y="2838271"/>
            <a:ext cx="18288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/>
              <a:t>১৪</a:t>
            </a:r>
            <a:endParaRPr lang="en-US" sz="7200" dirty="0"/>
          </a:p>
        </p:txBody>
      </p:sp>
      <p:sp>
        <p:nvSpPr>
          <p:cNvPr id="21" name="TextBox 20"/>
          <p:cNvSpPr txBox="1"/>
          <p:nvPr/>
        </p:nvSpPr>
        <p:spPr>
          <a:xfrm>
            <a:off x="2362200" y="2818002"/>
            <a:ext cx="1905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</a:rPr>
              <a:t>১২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57200" y="2316480"/>
            <a:ext cx="304800" cy="3029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545080" y="2432983"/>
            <a:ext cx="304800" cy="3029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495800" y="2316480"/>
            <a:ext cx="304800" cy="3029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981700" y="2349137"/>
            <a:ext cx="381000" cy="173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981700" y="4709521"/>
            <a:ext cx="381000" cy="173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981700" y="3380040"/>
            <a:ext cx="381000" cy="1734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90600" y="1752600"/>
            <a:ext cx="5791200" cy="396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990600" y="1752600"/>
            <a:ext cx="525780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6720" y="5462112"/>
            <a:ext cx="1143000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৩৬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6781800" y="5642291"/>
            <a:ext cx="1143000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৩৬</a:t>
            </a:r>
            <a:endParaRPr lang="en-US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2712720" y="5382191"/>
            <a:ext cx="1143000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৩৬</a:t>
            </a:r>
            <a:endParaRPr lang="en-US" sz="4400" dirty="0"/>
          </a:p>
        </p:txBody>
      </p:sp>
      <p:sp>
        <p:nvSpPr>
          <p:cNvPr id="30" name="TextBox 29"/>
          <p:cNvSpPr txBox="1"/>
          <p:nvPr/>
        </p:nvSpPr>
        <p:spPr>
          <a:xfrm>
            <a:off x="4648200" y="5319961"/>
            <a:ext cx="1143000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৩৬</a:t>
            </a:r>
            <a:endParaRPr lang="en-US" sz="4400" dirty="0"/>
          </a:p>
        </p:txBody>
      </p:sp>
      <p:sp>
        <p:nvSpPr>
          <p:cNvPr id="31" name="TextBox 30"/>
          <p:cNvSpPr txBox="1"/>
          <p:nvPr/>
        </p:nvSpPr>
        <p:spPr>
          <a:xfrm>
            <a:off x="6362700" y="4411522"/>
            <a:ext cx="1143000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৩৬</a:t>
            </a:r>
            <a:endParaRPr lang="en-US" sz="4400" dirty="0"/>
          </a:p>
        </p:txBody>
      </p:sp>
      <p:sp>
        <p:nvSpPr>
          <p:cNvPr id="32" name="TextBox 31"/>
          <p:cNvSpPr txBox="1"/>
          <p:nvPr/>
        </p:nvSpPr>
        <p:spPr>
          <a:xfrm>
            <a:off x="6362700" y="3082041"/>
            <a:ext cx="1143000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৩৬</a:t>
            </a:r>
            <a:endParaRPr lang="en-US" sz="4400" dirty="0"/>
          </a:p>
        </p:txBody>
      </p:sp>
      <p:sp>
        <p:nvSpPr>
          <p:cNvPr id="33" name="TextBox 32"/>
          <p:cNvSpPr txBox="1"/>
          <p:nvPr/>
        </p:nvSpPr>
        <p:spPr>
          <a:xfrm>
            <a:off x="6362700" y="2148166"/>
            <a:ext cx="990600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৩৬</a:t>
            </a:r>
            <a:endParaRPr lang="en-US" sz="4400" dirty="0"/>
          </a:p>
        </p:txBody>
      </p:sp>
      <p:sp>
        <p:nvSpPr>
          <p:cNvPr id="34" name="TextBox 33"/>
          <p:cNvSpPr txBox="1"/>
          <p:nvPr/>
        </p:nvSpPr>
        <p:spPr>
          <a:xfrm>
            <a:off x="6362700" y="1406507"/>
            <a:ext cx="990600" cy="76944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/>
              <a:t>৩৬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5928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4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60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4000"/>
                            </p:stCondLst>
                            <p:childTnLst>
                              <p:par>
                                <p:cTn id="8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2000"/>
                            </p:stCondLst>
                            <p:childTnLst>
                              <p:par>
                                <p:cTn id="9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6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6" grpId="0" animBg="1"/>
      <p:bldP spid="22" grpId="0" animBg="1"/>
      <p:bldP spid="8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Scroll 2"/>
          <p:cNvSpPr/>
          <p:nvPr/>
        </p:nvSpPr>
        <p:spPr>
          <a:xfrm>
            <a:off x="2221173" y="341195"/>
            <a:ext cx="4831307" cy="3125337"/>
          </a:xfrm>
          <a:prstGeom prst="verticalScroll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67285"/>
            <a:ext cx="9144000" cy="13234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bn-IN" sz="4000" dirty="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 শুরু করে তিন ক্রমের ম্যাজিক বর্গ তৈরী কর।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 শুরু করে তিন ক্রমের ম্যাজিক বর্গ তৈরী কর</a:t>
            </a:r>
            <a:r>
              <a:rPr lang="bn-IN" sz="4000" dirty="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586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911" y="281166"/>
            <a:ext cx="708073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ধন্যবাদ সবাইকে</a:t>
            </a:r>
          </a:p>
          <a:p>
            <a:pPr algn="ctr"/>
            <a:r>
              <a:rPr lang="bn-BD" sz="72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সুস্থ থাকুন,সুন্দর থাকুন।</a:t>
            </a:r>
            <a:endParaRPr lang="en-US" sz="72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043FE-3387-416F-B566-2E37268B7C01}" type="datetime1">
              <a:rPr lang="en-US" smtClean="0"/>
              <a:t>19-Sep-20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22A8-E792-40D1-9DED-FCD67E0435BA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032" y="2757949"/>
            <a:ext cx="2569920" cy="406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0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পরিচিতি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364089"/>
              </p:ext>
            </p:extLst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3962400"/>
              </a:tblGrid>
              <a:tr h="472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8000" dirty="0" smtClean="0"/>
                        <a:t>ভূপাল দাস</a:t>
                      </a:r>
                    </a:p>
                    <a:p>
                      <a:r>
                        <a:rPr lang="bn-IN" sz="4800" dirty="0" smtClean="0"/>
                        <a:t>সহকারি  শিক্ষক</a:t>
                      </a:r>
                    </a:p>
                    <a:p>
                      <a:pPr algn="l"/>
                      <a:r>
                        <a:rPr lang="bn-IN" sz="4800" dirty="0" smtClean="0"/>
                        <a:t>সরকারি</a:t>
                      </a:r>
                      <a:r>
                        <a:rPr lang="bn-IN" sz="4800" baseline="0" dirty="0" smtClean="0"/>
                        <a:t>  কারিগরি  </a:t>
                      </a:r>
                    </a:p>
                    <a:p>
                      <a:pPr algn="ctr"/>
                      <a:r>
                        <a:rPr lang="bn-IN" sz="4800" baseline="0" dirty="0" smtClean="0"/>
                        <a:t>   উচ্চ বিদ্যালয়</a:t>
                      </a:r>
                    </a:p>
                    <a:p>
                      <a:r>
                        <a:rPr lang="bn-IN" sz="4800" baseline="0" dirty="0" smtClean="0"/>
                        <a:t>বেগমগঞ্জ,নোয়াখালী</a:t>
                      </a:r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40592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বিষয়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159642"/>
              </p:ext>
            </p:extLst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72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9600" dirty="0" smtClean="0"/>
                        <a:t>গণিত</a:t>
                      </a:r>
                    </a:p>
                    <a:p>
                      <a:r>
                        <a:rPr lang="bn-IN" sz="7200" dirty="0" smtClean="0"/>
                        <a:t>৮ম শ্রেণি</a:t>
                      </a:r>
                    </a:p>
                    <a:p>
                      <a:r>
                        <a:rPr lang="bn-IN" sz="7200" dirty="0" smtClean="0"/>
                        <a:t>১ম অধ্যায়</a:t>
                      </a:r>
                    </a:p>
                    <a:p>
                      <a:r>
                        <a:rPr lang="bn-IN" sz="7200" dirty="0" smtClean="0"/>
                        <a:t>ম্যাজিক</a:t>
                      </a:r>
                      <a:r>
                        <a:rPr lang="bn-IN" sz="7200" baseline="0" dirty="0" smtClean="0"/>
                        <a:t> বর্গ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D:\ভূপাল\কন্টেন্ট\৮ম\e5992529f86401dd4d5121796b8033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30680"/>
            <a:ext cx="3733800" cy="472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07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268" y="179457"/>
            <a:ext cx="8537915" cy="14465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8800" dirty="0"/>
              <a:t>এই পাঠ শেষে শিক্ষার্থীরা</a:t>
            </a:r>
            <a:endParaRPr lang="en-US" sz="8800" dirty="0"/>
          </a:p>
        </p:txBody>
      </p:sp>
      <p:sp>
        <p:nvSpPr>
          <p:cNvPr id="4" name="Rectangle 3"/>
          <p:cNvSpPr/>
          <p:nvPr/>
        </p:nvSpPr>
        <p:spPr>
          <a:xfrm>
            <a:off x="204508" y="2362200"/>
            <a:ext cx="857478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b="1" dirty="0"/>
              <a:t>১।ম্যাজিক  বর্গ এবং ম্যাজিক  সংখ্যা সম্পর্কে বলতে পারবে।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89268" y="3657600"/>
            <a:ext cx="90508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b="1" dirty="0"/>
              <a:t>২। ১ থেকে ৯ দ্বারা তিন ক্রমের ম্যাজিক বর্গ গঠন করতে পারবে।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5546" y="4810035"/>
            <a:ext cx="855676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b="1" dirty="0"/>
              <a:t>৩। যে কোন সংখ্যা দিয়ে শুরু করে তিন ক্রমের ম্যাজিক বর্গ তৈরী করতে পারবে।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2102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249" y="2727960"/>
            <a:ext cx="8534400" cy="156966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/>
              <a:t>১ </a:t>
            </a:r>
            <a:r>
              <a:rPr lang="bn-IN" sz="9600" b="1" dirty="0" smtClean="0">
                <a:solidFill>
                  <a:schemeClr val="accent5">
                    <a:lumMod val="75000"/>
                  </a:schemeClr>
                </a:solidFill>
              </a:rPr>
              <a:t>২</a:t>
            </a:r>
            <a:r>
              <a:rPr lang="bn-IN" sz="9600" b="1" dirty="0" smtClean="0"/>
              <a:t> ৩ </a:t>
            </a:r>
            <a:r>
              <a:rPr lang="bn-IN" sz="9600" b="1" dirty="0" smtClean="0">
                <a:solidFill>
                  <a:schemeClr val="accent5">
                    <a:lumMod val="75000"/>
                  </a:schemeClr>
                </a:solidFill>
              </a:rPr>
              <a:t>৪</a:t>
            </a:r>
            <a:r>
              <a:rPr lang="bn-IN" sz="9600" b="1" dirty="0" smtClean="0"/>
              <a:t> </a:t>
            </a:r>
            <a:r>
              <a:rPr lang="en-US" sz="9600" b="1" dirty="0" smtClean="0"/>
              <a:t> </a:t>
            </a:r>
            <a:r>
              <a:rPr lang="bn-IN" sz="9600" b="1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৫</a:t>
            </a:r>
            <a:r>
              <a:rPr lang="bn-IN" sz="9600" b="1" dirty="0" smtClean="0"/>
              <a:t> </a:t>
            </a:r>
            <a:r>
              <a:rPr lang="en-US" sz="9600" b="1" dirty="0" smtClean="0"/>
              <a:t> </a:t>
            </a:r>
            <a:r>
              <a:rPr lang="bn-IN" sz="9600" b="1" dirty="0" smtClean="0">
                <a:solidFill>
                  <a:schemeClr val="accent5">
                    <a:lumMod val="75000"/>
                  </a:schemeClr>
                </a:solidFill>
              </a:rPr>
              <a:t>৬</a:t>
            </a:r>
            <a:r>
              <a:rPr lang="bn-IN" sz="9600" b="1" dirty="0" smtClean="0"/>
              <a:t> ৭ </a:t>
            </a:r>
            <a:r>
              <a:rPr lang="bn-IN" sz="9600" b="1" dirty="0" smtClean="0">
                <a:solidFill>
                  <a:schemeClr val="accent5">
                    <a:lumMod val="75000"/>
                  </a:schemeClr>
                </a:solidFill>
              </a:rPr>
              <a:t>৮</a:t>
            </a:r>
            <a:r>
              <a:rPr lang="bn-IN" sz="9600" b="1" dirty="0" smtClean="0"/>
              <a:t> ৯ </a:t>
            </a:r>
            <a:endParaRPr lang="en-US" sz="9600" b="1" dirty="0"/>
          </a:p>
        </p:txBody>
      </p:sp>
      <p:sp>
        <p:nvSpPr>
          <p:cNvPr id="3" name="Left Brace 2"/>
          <p:cNvSpPr/>
          <p:nvPr/>
        </p:nvSpPr>
        <p:spPr>
          <a:xfrm rot="5400000">
            <a:off x="3024274" y="-1995574"/>
            <a:ext cx="3162300" cy="7382047"/>
          </a:xfrm>
          <a:prstGeom prst="leftBrace">
            <a:avLst>
              <a:gd name="adj1" fmla="val 8333"/>
              <a:gd name="adj2" fmla="val 4978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3162300" y="2468878"/>
            <a:ext cx="2971800" cy="5638800"/>
          </a:xfrm>
          <a:prstGeom prst="leftBrace">
            <a:avLst>
              <a:gd name="adj1" fmla="val 8333"/>
              <a:gd name="adj2" fmla="val 51767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5400000">
            <a:off x="4114800" y="685800"/>
            <a:ext cx="1219200" cy="39624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6200000">
            <a:off x="4334376" y="2998867"/>
            <a:ext cx="703849" cy="2362201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2946806"/>
            <a:ext cx="1219200" cy="113196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Oval 7"/>
          <p:cNvSpPr/>
          <p:nvPr/>
        </p:nvSpPr>
        <p:spPr>
          <a:xfrm>
            <a:off x="4210050" y="3029255"/>
            <a:ext cx="1028700" cy="96707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371600" y="3081925"/>
            <a:ext cx="914400" cy="914400"/>
          </a:xfrm>
          <a:prstGeom prst="roundRect">
            <a:avLst/>
          </a:prstGeom>
          <a:noFill/>
          <a:ln w="76200">
            <a:solidFill>
              <a:srgbClr val="863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10201" y="3081925"/>
            <a:ext cx="914400" cy="914400"/>
          </a:xfrm>
          <a:prstGeom prst="roundRect">
            <a:avLst/>
          </a:prstGeom>
          <a:noFill/>
          <a:ln w="76200">
            <a:solidFill>
              <a:srgbClr val="863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010400" y="3081925"/>
            <a:ext cx="914400" cy="914400"/>
          </a:xfrm>
          <a:prstGeom prst="roundRect">
            <a:avLst/>
          </a:prstGeom>
          <a:noFill/>
          <a:ln w="76200">
            <a:solidFill>
              <a:srgbClr val="863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139440" y="3081925"/>
            <a:ext cx="914400" cy="914400"/>
          </a:xfrm>
          <a:prstGeom prst="roundRect">
            <a:avLst/>
          </a:prstGeom>
          <a:noFill/>
          <a:ln w="76200">
            <a:solidFill>
              <a:srgbClr val="863C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6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9600" b="1" dirty="0"/>
              <a:t>১ </a:t>
            </a:r>
            <a:r>
              <a:rPr lang="bn-IN" sz="9600" b="1" dirty="0">
                <a:solidFill>
                  <a:schemeClr val="accent5">
                    <a:lumMod val="75000"/>
                  </a:schemeClr>
                </a:solidFill>
              </a:rPr>
              <a:t>২</a:t>
            </a:r>
            <a:r>
              <a:rPr lang="bn-IN" sz="9600" b="1" dirty="0"/>
              <a:t> ৩ </a:t>
            </a:r>
            <a:r>
              <a:rPr lang="bn-IN" sz="9600" b="1" dirty="0">
                <a:solidFill>
                  <a:schemeClr val="accent5">
                    <a:lumMod val="75000"/>
                  </a:schemeClr>
                </a:solidFill>
              </a:rPr>
              <a:t>৪</a:t>
            </a:r>
            <a:r>
              <a:rPr lang="bn-IN" sz="9600" b="1" dirty="0"/>
              <a:t> </a:t>
            </a:r>
            <a:r>
              <a:rPr lang="bn-IN" sz="9600" b="1" dirty="0">
                <a:solidFill>
                  <a:srgbClr val="FF0000"/>
                </a:solidFill>
              </a:rPr>
              <a:t>৫</a:t>
            </a:r>
            <a:r>
              <a:rPr lang="bn-IN" sz="9600" b="1" dirty="0"/>
              <a:t> </a:t>
            </a:r>
            <a:r>
              <a:rPr lang="bn-IN" sz="9600" b="1" dirty="0">
                <a:solidFill>
                  <a:schemeClr val="accent5">
                    <a:lumMod val="75000"/>
                  </a:schemeClr>
                </a:solidFill>
              </a:rPr>
              <a:t>৬</a:t>
            </a:r>
            <a:r>
              <a:rPr lang="bn-IN" sz="9600" b="1" dirty="0"/>
              <a:t> ৭ </a:t>
            </a:r>
            <a:r>
              <a:rPr lang="bn-IN" sz="9600" b="1" dirty="0">
                <a:solidFill>
                  <a:schemeClr val="accent5">
                    <a:lumMod val="75000"/>
                  </a:schemeClr>
                </a:solidFill>
              </a:rPr>
              <a:t>৮</a:t>
            </a:r>
            <a:r>
              <a:rPr lang="bn-IN" sz="9600" b="1" dirty="0"/>
              <a:t> ৯ </a:t>
            </a: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605419"/>
              </p:ext>
            </p:extLst>
          </p:nvPr>
        </p:nvGraphicFramePr>
        <p:xfrm>
          <a:off x="457200" y="1600200"/>
          <a:ext cx="82296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825500">
                <a:tc>
                  <a:txBody>
                    <a:bodyPr/>
                    <a:lstStyle/>
                    <a:p>
                      <a:endParaRPr lang="bn-IN" sz="4800" baseline="0" dirty="0" smtClean="0"/>
                    </a:p>
                  </a:txBody>
                  <a:tcPr/>
                </a:tc>
              </a:tr>
              <a:tr h="825500"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</a:tr>
              <a:tr h="825500"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</a:tr>
              <a:tr h="825500"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</a:tr>
              <a:tr h="825500"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</a:tr>
              <a:tr h="825500">
                <a:tc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920" y="16002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/>
              <a:t>মাঝের</a:t>
            </a:r>
            <a:r>
              <a:rPr lang="bn-IN" sz="5400" dirty="0"/>
              <a:t> </a:t>
            </a:r>
            <a:r>
              <a:rPr lang="bn-IN" sz="5400" b="1" dirty="0"/>
              <a:t>সংখ্যা</a:t>
            </a:r>
            <a:r>
              <a:rPr lang="bn-IN" sz="5400" dirty="0"/>
              <a:t> </a:t>
            </a:r>
            <a:r>
              <a:rPr lang="bn-IN" sz="5400" b="1" dirty="0" smtClean="0"/>
              <a:t>৫</a:t>
            </a:r>
            <a:endParaRPr lang="bn-I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2920" y="2438399"/>
            <a:ext cx="38862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</a:rPr>
              <a:t>৫+১+৯=১৫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" y="3207841"/>
            <a:ext cx="38862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/>
              <a:t>৫+২+৮=১৫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" y="3977282"/>
            <a:ext cx="3886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/>
              <a:t>৫+৩+৭=১৫</a:t>
            </a:r>
            <a:endParaRPr lang="en-US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" y="4873079"/>
            <a:ext cx="38862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/>
              <a:t>৫+৪+৬=১৫</a:t>
            </a:r>
            <a:endParaRPr lang="en-US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" y="5849034"/>
            <a:ext cx="688848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/>
              <a:t>সুতরাং এখানে ম্যাজিক সংখ্যা =</a:t>
            </a:r>
            <a:r>
              <a:rPr lang="bn-IN" sz="4800" dirty="0" smtClean="0"/>
              <a:t>১৫</a:t>
            </a:r>
            <a:endParaRPr lang="en-US" sz="4800" dirty="0"/>
          </a:p>
        </p:txBody>
      </p:sp>
      <p:sp>
        <p:nvSpPr>
          <p:cNvPr id="10" name="Oval 9"/>
          <p:cNvSpPr/>
          <p:nvPr/>
        </p:nvSpPr>
        <p:spPr>
          <a:xfrm>
            <a:off x="4023360" y="228600"/>
            <a:ext cx="914400" cy="12192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985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5400" b="1" dirty="0" smtClean="0"/>
              <a:t>এবার আমরা ম্যাজিক বর্গ তৈরী করি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815085"/>
              </p:ext>
            </p:extLst>
          </p:nvPr>
        </p:nvGraphicFramePr>
        <p:xfrm>
          <a:off x="457200" y="1600200"/>
          <a:ext cx="8229600" cy="5105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43200"/>
                <a:gridCol w="2743200"/>
                <a:gridCol w="2743200"/>
              </a:tblGrid>
              <a:tr h="1701800"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701800"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</a:tr>
              <a:tr h="1701800"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3600" y="5038636"/>
            <a:ext cx="27432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৮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1664792"/>
            <a:ext cx="27432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৪</a:t>
            </a:r>
            <a:endParaRPr lang="en-US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038636"/>
            <a:ext cx="26670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৬</a:t>
            </a:r>
            <a:endParaRPr lang="en-US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685836"/>
            <a:ext cx="26670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/>
              <a:t>২</a:t>
            </a:r>
            <a:endParaRPr lang="en-US" sz="9600" dirty="0"/>
          </a:p>
        </p:txBody>
      </p:sp>
      <p:sp>
        <p:nvSpPr>
          <p:cNvPr id="17" name="TextBox 16"/>
          <p:cNvSpPr txBox="1"/>
          <p:nvPr/>
        </p:nvSpPr>
        <p:spPr>
          <a:xfrm>
            <a:off x="3261360" y="5038636"/>
            <a:ext cx="272796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১</a:t>
            </a:r>
            <a:endParaRPr lang="en-US" sz="9600" dirty="0"/>
          </a:p>
        </p:txBody>
      </p:sp>
      <p:sp>
        <p:nvSpPr>
          <p:cNvPr id="18" name="TextBox 17"/>
          <p:cNvSpPr txBox="1"/>
          <p:nvPr/>
        </p:nvSpPr>
        <p:spPr>
          <a:xfrm>
            <a:off x="3215640" y="1640116"/>
            <a:ext cx="27432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৯</a:t>
            </a:r>
            <a:endParaRPr lang="en-US" sz="96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3364022"/>
            <a:ext cx="27432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৭</a:t>
            </a:r>
            <a:endParaRPr lang="en-US" sz="9600" dirty="0"/>
          </a:p>
        </p:txBody>
      </p:sp>
      <p:sp>
        <p:nvSpPr>
          <p:cNvPr id="20" name="TextBox 19"/>
          <p:cNvSpPr txBox="1"/>
          <p:nvPr/>
        </p:nvSpPr>
        <p:spPr>
          <a:xfrm>
            <a:off x="5958840" y="3301216"/>
            <a:ext cx="27432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৩</a:t>
            </a:r>
            <a:endParaRPr lang="en-US" sz="9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3394502"/>
            <a:ext cx="27432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</a:rPr>
              <a:t>৫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4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09"/>
    </mc:Choice>
    <mc:Fallback>
      <p:transition spd="slow" advTm="68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IN" sz="5400" b="1" dirty="0" smtClean="0"/>
              <a:t>ম্যাজিক বর্গটি এভাবে ওতৈরী করতে পারি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848002"/>
              </p:ext>
            </p:extLst>
          </p:nvPr>
        </p:nvGraphicFramePr>
        <p:xfrm>
          <a:off x="457200" y="1600200"/>
          <a:ext cx="8229600" cy="51054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43200"/>
                <a:gridCol w="2743200"/>
                <a:gridCol w="2743200"/>
              </a:tblGrid>
              <a:tr h="1701800"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1701800"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</a:tr>
              <a:tr h="1701800"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3600" y="5038636"/>
            <a:ext cx="27432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/>
              <a:t>২</a:t>
            </a:r>
            <a:endParaRPr lang="bn-IN" sz="9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943600" y="1664792"/>
            <a:ext cx="27432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/>
              <a:t>৬</a:t>
            </a:r>
            <a:endParaRPr lang="en-US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038636"/>
            <a:ext cx="26670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/>
              <a:t>৪</a:t>
            </a:r>
            <a:endParaRPr lang="en-US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685836"/>
            <a:ext cx="2667000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/>
              <a:t>৮</a:t>
            </a:r>
            <a:endParaRPr lang="en-US" sz="9600" dirty="0"/>
          </a:p>
        </p:txBody>
      </p:sp>
      <p:sp>
        <p:nvSpPr>
          <p:cNvPr id="17" name="TextBox 16"/>
          <p:cNvSpPr txBox="1"/>
          <p:nvPr/>
        </p:nvSpPr>
        <p:spPr>
          <a:xfrm>
            <a:off x="3261360" y="5038636"/>
            <a:ext cx="272796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/>
              <a:t>৯</a:t>
            </a:r>
            <a:endParaRPr lang="en-US" sz="9600" dirty="0"/>
          </a:p>
        </p:txBody>
      </p:sp>
      <p:sp>
        <p:nvSpPr>
          <p:cNvPr id="18" name="TextBox 17"/>
          <p:cNvSpPr txBox="1"/>
          <p:nvPr/>
        </p:nvSpPr>
        <p:spPr>
          <a:xfrm>
            <a:off x="3215640" y="1640116"/>
            <a:ext cx="27432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/>
              <a:t>১</a:t>
            </a:r>
            <a:endParaRPr lang="en-US" sz="96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3364022"/>
            <a:ext cx="27432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/>
              <a:t>৩</a:t>
            </a:r>
            <a:endParaRPr lang="en-US" sz="9600" dirty="0"/>
          </a:p>
        </p:txBody>
      </p:sp>
      <p:sp>
        <p:nvSpPr>
          <p:cNvPr id="20" name="TextBox 19"/>
          <p:cNvSpPr txBox="1"/>
          <p:nvPr/>
        </p:nvSpPr>
        <p:spPr>
          <a:xfrm>
            <a:off x="5958840" y="3301216"/>
            <a:ext cx="2743200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/>
              <a:t>৭</a:t>
            </a:r>
            <a:endParaRPr lang="en-US" sz="9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3394502"/>
            <a:ext cx="27432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</a:rPr>
              <a:t>৫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109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004"/>
    </mc:Choice>
    <mc:Fallback>
      <p:transition spd="slow" advTm="73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9600" dirty="0" smtClean="0"/>
              <a:t>কিভাবে করলাম</a:t>
            </a:r>
            <a:endParaRPr lang="en-US" sz="9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879638"/>
              </p:ext>
            </p:extLst>
          </p:nvPr>
        </p:nvGraphicFramePr>
        <p:xfrm>
          <a:off x="457200" y="1600200"/>
          <a:ext cx="8229600" cy="508254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8229600"/>
              </a:tblGrid>
              <a:tr h="1257300">
                <a:tc>
                  <a:txBody>
                    <a:bodyPr/>
                    <a:lstStyle/>
                    <a:p>
                      <a:r>
                        <a:rPr lang="bn-IN" sz="8000" dirty="0" smtClean="0"/>
                        <a:t>ধাপ</a:t>
                      </a:r>
                      <a:endParaRPr lang="en-US" sz="8000" dirty="0"/>
                    </a:p>
                  </a:txBody>
                  <a:tcPr anchor="ctr"/>
                </a:tc>
              </a:tr>
              <a:tr h="1257300">
                <a:tc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 anchor="ctr"/>
                </a:tc>
              </a:tr>
              <a:tr h="1257300">
                <a:tc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/>
                </a:tc>
              </a:tr>
              <a:tr h="1257300">
                <a:tc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2875002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/>
              <a:t>১। মাঝের ঘরে ৫ </a:t>
            </a:r>
            <a:r>
              <a:rPr lang="bn-IN" sz="6600" b="1" dirty="0" smtClean="0"/>
              <a:t>বসালাম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998238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/>
              <a:t>২। চার কোনায় জোড় সংখ্যা গুলো এমনভাবে বসাই যেন কোনাকুনি যোগফল ১৫ হয়</a:t>
            </a:r>
            <a:r>
              <a:rPr lang="bn-IN" sz="4400" b="1" dirty="0" smtClean="0"/>
              <a:t>।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544478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/>
              <a:t>৩। বাকী ঘর গুলোতে বিজোড় সংখ্যা গুলো এমনভাবে বসাই যেন উপর নিচ এবং পাশাপাশি যোগফল ১৫ হয়</a:t>
            </a:r>
            <a:r>
              <a:rPr lang="bn-IN" sz="3600" b="1" dirty="0" smtClean="0"/>
              <a:t>।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7868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260</Words>
  <Application>Microsoft Office PowerPoint</Application>
  <PresentationFormat>On-screen Show (4:3)</PresentationFormat>
  <Paragraphs>88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</vt:lpstr>
      <vt:lpstr>পরিচিতি</vt:lpstr>
      <vt:lpstr>বিষয়</vt:lpstr>
      <vt:lpstr>PowerPoint Presentation</vt:lpstr>
      <vt:lpstr>PowerPoint Presentation</vt:lpstr>
      <vt:lpstr>১ ২ ৩ ৪ ৫ ৬ ৭ ৮ ৯ </vt:lpstr>
      <vt:lpstr>এবার আমরা ম্যাজিক বর্গ তৈরী করি</vt:lpstr>
      <vt:lpstr>ম্যাজিক বর্গটি এভাবে ওতৈরী করতে পারি</vt:lpstr>
      <vt:lpstr>কিভাবে করলাম</vt:lpstr>
      <vt:lpstr>PowerPoint Presentation</vt:lpstr>
      <vt:lpstr>PowerPoint Presentation</vt:lpstr>
      <vt:lpstr>এবার আমরা ম্যাজিক বর্গ তৈরী করি</vt:lpstr>
      <vt:lpstr> ম্যাজিক সংখ্যা দেখি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USE</dc:creator>
  <cp:lastModifiedBy>USE</cp:lastModifiedBy>
  <cp:revision>49</cp:revision>
  <dcterms:created xsi:type="dcterms:W3CDTF">2006-08-16T00:00:00Z</dcterms:created>
  <dcterms:modified xsi:type="dcterms:W3CDTF">2020-09-19T07:42:10Z</dcterms:modified>
</cp:coreProperties>
</file>