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81" r:id="rId3"/>
    <p:sldId id="258" r:id="rId4"/>
    <p:sldId id="282" r:id="rId5"/>
    <p:sldId id="256" r:id="rId6"/>
    <p:sldId id="268" r:id="rId7"/>
    <p:sldId id="283" r:id="rId8"/>
    <p:sldId id="302" r:id="rId9"/>
    <p:sldId id="304" r:id="rId10"/>
    <p:sldId id="301" r:id="rId11"/>
    <p:sldId id="305" r:id="rId12"/>
    <p:sldId id="287" r:id="rId13"/>
    <p:sldId id="307" r:id="rId14"/>
    <p:sldId id="310" r:id="rId15"/>
    <p:sldId id="311" r:id="rId16"/>
    <p:sldId id="312" r:id="rId17"/>
    <p:sldId id="309" r:id="rId18"/>
    <p:sldId id="308" r:id="rId19"/>
    <p:sldId id="295" r:id="rId20"/>
    <p:sldId id="314" r:id="rId21"/>
    <p:sldId id="313" r:id="rId22"/>
    <p:sldId id="306" r:id="rId23"/>
    <p:sldId id="303" r:id="rId24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366" y="-9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D59CC-C213-4F42-B10A-DBBF0D620FC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25B18-D192-41C5-912B-07C0945A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1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5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6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8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0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6E63-0E30-49D0-83F2-8835F2E4ECC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330B-C146-4D5D-941E-C6F454E4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2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82A2CF6B-F1A3-46C0-A0DD-27E267BB3D52}"/>
              </a:ext>
            </a:extLst>
          </p:cNvPr>
          <p:cNvSpPr/>
          <p:nvPr userDrawn="1"/>
        </p:nvSpPr>
        <p:spPr>
          <a:xfrm>
            <a:off x="0" y="1"/>
            <a:ext cx="11430000" cy="6857999"/>
          </a:xfrm>
          <a:prstGeom prst="frame">
            <a:avLst>
              <a:gd name="adj1" fmla="val 2136"/>
            </a:avLst>
          </a:prstGeom>
          <a:gradFill flip="none" rotWithShape="1">
            <a:gsLst>
              <a:gs pos="51000">
                <a:srgbClr val="002060"/>
              </a:gs>
              <a:gs pos="34000">
                <a:srgbClr val="00B050"/>
              </a:gs>
              <a:gs pos="17000">
                <a:srgbClr val="FFC000"/>
              </a:gs>
              <a:gs pos="0">
                <a:srgbClr val="C00000"/>
              </a:gs>
              <a:gs pos="69000">
                <a:schemeClr val="accent2">
                  <a:lumMod val="75000"/>
                </a:schemeClr>
              </a:gs>
              <a:gs pos="85000">
                <a:srgbClr val="C00000"/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8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7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3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49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1562" y="28032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আজকের ক্লাসে সবাইকে স্বাগতম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79" y="1374825"/>
            <a:ext cx="7405688" cy="41676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15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1425" y="1315740"/>
            <a:ext cx="6444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বিভাগগুলো ব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লেখ।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98797" y="22036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জোড়ায়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05" y="2409120"/>
            <a:ext cx="7545383" cy="3747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06670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7852410" y="963785"/>
            <a:ext cx="3051812" cy="2038411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/>
          </a:p>
        </p:txBody>
      </p:sp>
      <p:sp>
        <p:nvSpPr>
          <p:cNvPr id="7" name="Freeform 6"/>
          <p:cNvSpPr/>
          <p:nvPr/>
        </p:nvSpPr>
        <p:spPr>
          <a:xfrm>
            <a:off x="438164" y="3576572"/>
            <a:ext cx="2870261" cy="1985972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/>
          </a:p>
        </p:txBody>
      </p:sp>
      <p:sp>
        <p:nvSpPr>
          <p:cNvPr id="11" name="Freeform 10"/>
          <p:cNvSpPr/>
          <p:nvPr/>
        </p:nvSpPr>
        <p:spPr>
          <a:xfrm>
            <a:off x="4190820" y="3615650"/>
            <a:ext cx="2941501" cy="1946893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/>
          </a:p>
        </p:txBody>
      </p:sp>
      <p:sp>
        <p:nvSpPr>
          <p:cNvPr id="13" name="Freeform 12"/>
          <p:cNvSpPr/>
          <p:nvPr/>
        </p:nvSpPr>
        <p:spPr>
          <a:xfrm>
            <a:off x="346725" y="986645"/>
            <a:ext cx="2961700" cy="2008879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107493" y="986645"/>
            <a:ext cx="3047688" cy="2014499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/>
          </a:p>
        </p:txBody>
      </p:sp>
      <p:sp>
        <p:nvSpPr>
          <p:cNvPr id="17" name="Freeform 16"/>
          <p:cNvSpPr/>
          <p:nvPr/>
        </p:nvSpPr>
        <p:spPr>
          <a:xfrm>
            <a:off x="7852411" y="3624271"/>
            <a:ext cx="3028950" cy="1938272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/>
          </a:p>
        </p:txBody>
      </p:sp>
      <p:sp>
        <p:nvSpPr>
          <p:cNvPr id="29" name="Rectangle 28"/>
          <p:cNvSpPr/>
          <p:nvPr/>
        </p:nvSpPr>
        <p:spPr>
          <a:xfrm>
            <a:off x="2492799" y="192490"/>
            <a:ext cx="6110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3903569" y="5798363"/>
            <a:ext cx="3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26249" y="180251"/>
            <a:ext cx="5299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কোন ধরণের শিল্প?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2419" y="195985"/>
            <a:ext cx="739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ধরণের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 জন্য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7745" y="2971800"/>
            <a:ext cx="230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55345" y="2948940"/>
            <a:ext cx="259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12480" y="2960404"/>
            <a:ext cx="195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9185" y="5562544"/>
            <a:ext cx="217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83380" y="5560976"/>
            <a:ext cx="298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সিমেন্ট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29600" y="5523075"/>
            <a:ext cx="226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10888" y="5800149"/>
            <a:ext cx="934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প্রকৌশলী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2" grpId="0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2" grpId="0"/>
      <p:bldP spid="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 rot="16200000" flipH="1">
            <a:off x="5181600" y="2049802"/>
            <a:ext cx="625928" cy="419100"/>
          </a:xfrm>
          <a:prstGeom prst="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96175" y="754380"/>
            <a:ext cx="3333750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শিল্পের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9008" y="3422688"/>
            <a:ext cx="2371196" cy="10391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 ক্ষমতা অনেক বেশি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24302" y="3367118"/>
            <a:ext cx="2590464" cy="1353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চাহিদা মিটিয়ে বিদেশে রপ্তানি হয়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95683" y="3306964"/>
            <a:ext cx="2681411" cy="14627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অত্যধিক</a:t>
            </a:r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কর্মসংস্থানের সুযোগ সৃষ্টি হয়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73294" y="3284104"/>
            <a:ext cx="2483707" cy="14856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অর্থনীতির মেরুদণ্ড 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05840" y="2542389"/>
            <a:ext cx="95783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685540" y="2893079"/>
            <a:ext cx="70137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650012" y="2893079"/>
            <a:ext cx="70137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6744769" y="2894734"/>
            <a:ext cx="70137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0214387" y="2912876"/>
            <a:ext cx="70137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2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8638" y="813639"/>
            <a:ext cx="3248639" cy="21269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1741" y="759851"/>
            <a:ext cx="3248638" cy="20920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0617" y="3597349"/>
            <a:ext cx="3203428" cy="203371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38637" y="3575568"/>
            <a:ext cx="3248639" cy="2028598"/>
            <a:chOff x="247650" y="3865695"/>
            <a:chExt cx="4114799" cy="2658201"/>
          </a:xfrm>
          <a:blipFill>
            <a:blip r:embed="rId5"/>
            <a:stretch>
              <a:fillRect/>
            </a:stretch>
          </a:blipFill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0224" y="3865695"/>
              <a:ext cx="1672225" cy="2658201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ex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7650" y="3865695"/>
              <a:ext cx="2366375" cy="2658201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extLst/>
          </p:spPr>
        </p:pic>
      </p:grpSp>
      <p:sp>
        <p:nvSpPr>
          <p:cNvPr id="14" name="TextBox 13"/>
          <p:cNvSpPr txBox="1"/>
          <p:nvPr/>
        </p:nvSpPr>
        <p:spPr>
          <a:xfrm>
            <a:off x="1482418" y="3072532"/>
            <a:ext cx="314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ইঞ্জিনিয়ারিং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7531" y="3029334"/>
            <a:ext cx="184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সিল্ক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1058" y="5814524"/>
            <a:ext cx="203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সিরামিক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3639" y="5735782"/>
            <a:ext cx="323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কোল্ডস্টোরেজ শিল্প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5225" y="5709438"/>
            <a:ext cx="266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মাঝারি শিল্প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2391549" y="113941"/>
            <a:ext cx="699693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ছ?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615" y="5810773"/>
            <a:ext cx="961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ধরণের শিল্পে দেড় কোটি টাকার অধিক মূলধন খাটে।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2373533" y="120583"/>
            <a:ext cx="699693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ধরণের শিল্পকে কী বলে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43836" y="768801"/>
            <a:ext cx="5074023" cy="331400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273" y="4814021"/>
            <a:ext cx="10701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মাঝারি শিল্পে অধিক লোকের কর্মসংস্থানের সুযোগ সৃষ্টি করে এবং স্থানীয়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ভিত্তি করে এধরনের শিল্প গড়ে ওঠে ফলে জাতীয় অর্থনীতিতে গুরুত্বপূর্ন ভূমিকা পালন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437" y="768382"/>
            <a:ext cx="3230427" cy="217645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6956" y="771763"/>
            <a:ext cx="3245224" cy="21820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4887" y="3479194"/>
            <a:ext cx="3263153" cy="21236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56438" y="3557707"/>
            <a:ext cx="3230427" cy="2096474"/>
            <a:chOff x="304800" y="3733800"/>
            <a:chExt cx="4038600" cy="28194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/>
            <a:srcRect t="14521" b="16262"/>
            <a:stretch>
              <a:fillRect/>
            </a:stretch>
          </p:blipFill>
          <p:spPr bwMode="auto">
            <a:xfrm>
              <a:off x="304800" y="3733800"/>
              <a:ext cx="4038600" cy="1676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304800" y="5486400"/>
              <a:ext cx="4038600" cy="1066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864668" y="3065864"/>
            <a:ext cx="206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2377" y="3012077"/>
            <a:ext cx="215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জুতা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3671" y="5773214"/>
            <a:ext cx="261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2026" y="5755285"/>
            <a:ext cx="314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প্রক্রিয়াজাত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634184"/>
            <a:ext cx="206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শিল্প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2391549" y="113941"/>
            <a:ext cx="699693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ছ?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2373533" y="120583"/>
            <a:ext cx="699693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ধরণের শিল্পকে কী বলে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5365" y="5723893"/>
            <a:ext cx="840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ধরণের শিল্পে দেড় কোটি টাকার কম মূলধন খাটে।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20" grpId="0"/>
      <p:bldP spid="20" grpId="1"/>
      <p:bldP spid="21" grpId="0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52" y="4894703"/>
            <a:ext cx="10636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শিল্পে অপেক্ষাকৃত কম লোকের কর্মসংস্থানের সুযোগ সৃষ্টি করে। স্থানীয়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গুরুত্ব দিয়ে এধরনের শিল্প স্থাপিত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59" y="986118"/>
            <a:ext cx="7182745" cy="3627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907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62" y="968188"/>
            <a:ext cx="3142423" cy="19855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675" y="968188"/>
            <a:ext cx="3207706" cy="19604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5785" y="968188"/>
            <a:ext cx="3132436" cy="19604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63" y="3533952"/>
            <a:ext cx="3106564" cy="19124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674" y="3476937"/>
            <a:ext cx="3207707" cy="20053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9395" y="3476938"/>
            <a:ext cx="3190280" cy="197851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4827" y="3000478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তাঁতবস্ত্র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8218" y="2995100"/>
            <a:ext cx="302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1960" y="296462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 ও বেতের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360" y="5508799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কাঠের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236" y="5531203"/>
            <a:ext cx="275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মিষ্টির প্যাকেট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1480" y="552134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আগরবাতি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2212259" y="113941"/>
            <a:ext cx="699693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ছ?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328246" y="5706354"/>
            <a:ext cx="1076178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শিল্পের উৎপাদক ও বিপণনকারী মালিক নিজে বা তার পরিবারের সদস্য।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2194243" y="102654"/>
            <a:ext cx="699693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ধরণের শিল্পকে কী বলে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2183597" y="5939754"/>
            <a:ext cx="699693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09" y="721770"/>
            <a:ext cx="5421019" cy="36395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1BD254-2DBA-435E-87E6-7C1755AA5C4B}"/>
              </a:ext>
            </a:extLst>
          </p:cNvPr>
          <p:cNvSpPr txBox="1"/>
          <p:nvPr/>
        </p:nvSpPr>
        <p:spPr>
          <a:xfrm>
            <a:off x="495339" y="4977975"/>
            <a:ext cx="10715223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ও স্বনির্ভরতা অর্জনে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কুটিরশিল্প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 মূল্যবান অবদান রাখছে।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964" y="1182409"/>
            <a:ext cx="111598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 শিল্পগুলোর মধ্যে কোন শিল্পের গুরুত্ব সবার্ধিক এবং কেন?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727" y="28032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87" y="2243964"/>
            <a:ext cx="6073697" cy="3644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03424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0054" y="3556000"/>
            <a:ext cx="5073998" cy="28586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58" tIns="43878" rIns="87758" bIns="43878">
            <a:spAutoFit/>
          </a:bodyPr>
          <a:lstStyle/>
          <a:p>
            <a:pPr algn="ctr">
              <a:defRPr/>
            </a:pPr>
            <a:r>
              <a:rPr lang="en-US" sz="30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0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83" y="1143000"/>
            <a:ext cx="1866817" cy="2211648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Flowchart: Decision 9"/>
          <p:cNvSpPr/>
          <p:nvPr/>
        </p:nvSpPr>
        <p:spPr>
          <a:xfrm>
            <a:off x="5774531" y="952500"/>
            <a:ext cx="95250" cy="5462118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5" tIns="38097" rIns="76195" bIns="38097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2657" y="3556000"/>
            <a:ext cx="4816082" cy="24738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58" tIns="43878" rIns="87758" bIns="43878" rtlCol="0">
            <a:spAutoFit/>
          </a:bodyPr>
          <a:lstStyle/>
          <a:p>
            <a:pPr algn="ctr"/>
            <a:r>
              <a:rPr lang="en-US" sz="3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BD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শিল্প</a:t>
            </a:r>
            <a:endParaRPr lang="en-U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797" y="16040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5218" y="1136984"/>
            <a:ext cx="1866817" cy="2363617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575" y="2826891"/>
            <a:ext cx="301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4639" y="2794962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575" y="3277384"/>
            <a:ext cx="2966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খন্ডকালীন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4156" y="3309850"/>
            <a:ext cx="3242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বেতনভূক্ত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933" y="3715230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শিল্পকে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হয়েছে?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6593" y="4657658"/>
            <a:ext cx="4276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4633" y="4171319"/>
            <a:ext cx="4081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546" y="4222869"/>
            <a:ext cx="332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২ ভাগে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9742" y="4640213"/>
            <a:ext cx="3849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508960" y="432140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7508960" y="434917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933" y="5157911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546" y="6079898"/>
            <a:ext cx="4468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9830" y="6028696"/>
            <a:ext cx="4166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1546" y="5634162"/>
            <a:ext cx="3950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9830" y="5521236"/>
            <a:ext cx="382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6401" y="2386078"/>
            <a:ext cx="9516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14793"/>
            <a:ext cx="888850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46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" y="1942273"/>
            <a:ext cx="102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শিল্পের ১টি করে উদাহরণ দাও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1487" y="2757781"/>
            <a:ext cx="1117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দেশের অর্থনৈতিক মেরুদণ্ড হিসেবে কাজ করে কোন  শ্রেণির শিল্প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" y="3554673"/>
            <a:ext cx="102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মাঝারি শিল্প বলতে কী বুঝ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6" y="4374013"/>
            <a:ext cx="102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অর্থনীতিতে কুটিরশিল্পের গুরুত্ব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98797" y="387899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83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0" y="1079502"/>
            <a:ext cx="3937000" cy="951884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4470" tIns="52236" rIns="104470" bIns="52236" rtlCol="0">
            <a:spAutoFit/>
          </a:bodyPr>
          <a:lstStyle/>
          <a:p>
            <a:pPr algn="ctr"/>
            <a:r>
              <a:rPr lang="bn-BD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955" y="381000"/>
            <a:ext cx="4686045" cy="212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7656" y="2615080"/>
            <a:ext cx="10765086" cy="1090377"/>
          </a:xfrm>
          <a:prstGeom prst="rect">
            <a:avLst/>
          </a:prstGeom>
          <a:noFill/>
        </p:spPr>
        <p:txBody>
          <a:bodyPr wrap="square" lIns="104470" tIns="52236" rIns="104470" bIns="52236" rtlCol="0">
            <a:spAutoFit/>
          </a:bodyPr>
          <a:lstStyle/>
          <a:p>
            <a:pPr marL="476216" indent="-476216">
              <a:buFont typeface="Wingdings" panose="05000000000000000000" pitchFamily="2" charset="2"/>
              <a:buChar char="v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বেকার সমস্যা সমাধানে ক্ষুদ্র শিল্প কিভাবে ভূমিকা রাখতে পারে বলে তুমি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১০টি বাক্যে লিখে আনবে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21" y="3793330"/>
            <a:ext cx="4442916" cy="27768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2590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9812" y="47945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67" y="1847849"/>
            <a:ext cx="5941980" cy="3945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8680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08679" y="1150377"/>
            <a:ext cx="7679224" cy="4723077"/>
            <a:chOff x="10284941" y="554460"/>
            <a:chExt cx="10096500" cy="6270170"/>
          </a:xfrm>
        </p:grpSpPr>
        <p:pic>
          <p:nvPicPr>
            <p:cNvPr id="12" name="Picture 2" descr="C:\Documents and Settings\Delower\Desktop\Model Content Seven 3\map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941" y="554460"/>
              <a:ext cx="10096500" cy="627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71C2512-2521-49FD-A9AD-0B84BB98F09C}"/>
                </a:ext>
              </a:extLst>
            </p:cNvPr>
            <p:cNvSpPr txBox="1"/>
            <p:nvPr/>
          </p:nvSpPr>
          <p:spPr>
            <a:xfrm>
              <a:off x="11421765" y="2760702"/>
              <a:ext cx="5524750" cy="93976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কৃষি</a:t>
              </a:r>
              <a:r>
                <a:rPr lang="bn-BD" sz="40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smtClean="0">
                  <a:ln w="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1C2512-2521-49FD-A9AD-0B84BB98F09C}"/>
              </a:ext>
            </a:extLst>
          </p:cNvPr>
          <p:cNvSpPr txBox="1"/>
          <p:nvPr/>
        </p:nvSpPr>
        <p:spPr>
          <a:xfrm>
            <a:off x="3767192" y="5858525"/>
            <a:ext cx="401837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ছবি? </a:t>
            </a:r>
            <a:r>
              <a:rPr lang="en-US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3890" y="1150378"/>
            <a:ext cx="3418406" cy="2103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938" y="1150378"/>
            <a:ext cx="3418407" cy="2103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461" y="3757807"/>
            <a:ext cx="3405883" cy="2103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2539" y="1150379"/>
            <a:ext cx="3444436" cy="2103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7591" y="3770335"/>
            <a:ext cx="3434791" cy="2103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468" y="3795387"/>
            <a:ext cx="3371933" cy="2103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B0CD4D-FF4B-41DB-B5C3-4878D4136A1B}"/>
              </a:ext>
            </a:extLst>
          </p:cNvPr>
          <p:cNvSpPr txBox="1"/>
          <p:nvPr/>
        </p:nvSpPr>
        <p:spPr>
          <a:xfrm>
            <a:off x="2675096" y="120495"/>
            <a:ext cx="5667752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</a:t>
            </a:r>
            <a:r>
              <a:rPr lang="bn-IN" sz="50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0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50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0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391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1C2512-2521-49FD-A9AD-0B84BB98F09C}"/>
              </a:ext>
            </a:extLst>
          </p:cNvPr>
          <p:cNvSpPr txBox="1"/>
          <p:nvPr/>
        </p:nvSpPr>
        <p:spPr>
          <a:xfrm>
            <a:off x="1488725" y="5802542"/>
            <a:ext cx="834576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বলোতো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ছবি? </a:t>
            </a:r>
            <a:r>
              <a:rPr lang="en-US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0" y="721751"/>
            <a:ext cx="3568104" cy="23631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63" y="681410"/>
            <a:ext cx="3452092" cy="23476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63" y="3353292"/>
            <a:ext cx="3452092" cy="2295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0" y="3353292"/>
            <a:ext cx="3568103" cy="23476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0326988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3BA969-E6C6-4E6A-9002-2C49B9072D77}"/>
              </a:ext>
            </a:extLst>
          </p:cNvPr>
          <p:cNvSpPr txBox="1"/>
          <p:nvPr/>
        </p:nvSpPr>
        <p:spPr>
          <a:xfrm>
            <a:off x="2687215" y="420745"/>
            <a:ext cx="5710334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0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</a:t>
            </a:r>
            <a:r>
              <a:rPr lang="en-US" sz="50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0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06" y="1642847"/>
            <a:ext cx="7167151" cy="35835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cxnSp>
        <p:nvCxnSpPr>
          <p:cNvPr id="4" name="Straight Connector 3"/>
          <p:cNvCxnSpPr/>
          <p:nvPr/>
        </p:nvCxnSpPr>
        <p:spPr>
          <a:xfrm>
            <a:off x="3832412" y="1116106"/>
            <a:ext cx="34021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2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695991" y="1597125"/>
            <a:ext cx="9825873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FontTx/>
              <a:buAutoNum type="arabicPeriod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pPr marL="742950" lvl="0" indent="-742950">
              <a:buFontTx/>
              <a:buAutoNum type="arabicPeriod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 শিল্পের গুরুত্ব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2000" y="598020"/>
            <a:ext cx="37738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75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 rot="10800000">
            <a:off x="5215362" y="3709998"/>
            <a:ext cx="993089" cy="522514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228174">
            <a:off x="8528344" y="2473237"/>
            <a:ext cx="993089" cy="522514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010857" y="1409890"/>
            <a:ext cx="993089" cy="522514"/>
          </a:xfrm>
          <a:prstGeom prst="righ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4093" y="4985147"/>
            <a:ext cx="10300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শিল্পঃ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প্রক্রিয়ায় প্রাকৃতিক সম্পদ আহরণ,কাঁচামালে রূপদান এবং প্রক্রিয়াজাত করণের মাধ্যমে কাঁচামালকে মানুষের ব্যবহার উপযোগী পণ্যে পরিণত করা হয় তাকে শিল্প বলা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442103" y="867603"/>
            <a:ext cx="2675856" cy="1785258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8004786" y="867603"/>
            <a:ext cx="2675856" cy="1785258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229326" y="3100780"/>
            <a:ext cx="2675856" cy="1785258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518576" y="3087333"/>
            <a:ext cx="2675856" cy="1785258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 dirty="0"/>
          </a:p>
        </p:txBody>
      </p:sp>
      <p:sp>
        <p:nvSpPr>
          <p:cNvPr id="19" name="Right Arrow 18"/>
          <p:cNvSpPr/>
          <p:nvPr/>
        </p:nvSpPr>
        <p:spPr>
          <a:xfrm>
            <a:off x="3449014" y="1428077"/>
            <a:ext cx="993089" cy="522514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CB0CD4D-FF4B-41DB-B5C3-4878D4136A1B}"/>
              </a:ext>
            </a:extLst>
          </p:cNvPr>
          <p:cNvSpPr txBox="1"/>
          <p:nvPr/>
        </p:nvSpPr>
        <p:spPr>
          <a:xfrm>
            <a:off x="1424525" y="120495"/>
            <a:ext cx="83783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7625" y="5004720"/>
            <a:ext cx="51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87979" y="867603"/>
            <a:ext cx="2675856" cy="1785258"/>
          </a:xfrm>
          <a:custGeom>
            <a:avLst/>
            <a:gdLst>
              <a:gd name="connsiteX0" fmla="*/ 0 w 2371055"/>
              <a:gd name="connsiteY0" fmla="*/ 142263 h 1422633"/>
              <a:gd name="connsiteX1" fmla="*/ 142263 w 2371055"/>
              <a:gd name="connsiteY1" fmla="*/ 0 h 1422633"/>
              <a:gd name="connsiteX2" fmla="*/ 2228792 w 2371055"/>
              <a:gd name="connsiteY2" fmla="*/ 0 h 1422633"/>
              <a:gd name="connsiteX3" fmla="*/ 2371055 w 2371055"/>
              <a:gd name="connsiteY3" fmla="*/ 142263 h 1422633"/>
              <a:gd name="connsiteX4" fmla="*/ 2371055 w 2371055"/>
              <a:gd name="connsiteY4" fmla="*/ 1280370 h 1422633"/>
              <a:gd name="connsiteX5" fmla="*/ 2228792 w 2371055"/>
              <a:gd name="connsiteY5" fmla="*/ 1422633 h 1422633"/>
              <a:gd name="connsiteX6" fmla="*/ 142263 w 2371055"/>
              <a:gd name="connsiteY6" fmla="*/ 1422633 h 1422633"/>
              <a:gd name="connsiteX7" fmla="*/ 0 w 2371055"/>
              <a:gd name="connsiteY7" fmla="*/ 1280370 h 1422633"/>
              <a:gd name="connsiteX8" fmla="*/ 0 w 2371055"/>
              <a:gd name="connsiteY8" fmla="*/ 142263 h 14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055" h="1422633">
                <a:moveTo>
                  <a:pt x="0" y="142263"/>
                </a:moveTo>
                <a:cubicBezTo>
                  <a:pt x="0" y="63693"/>
                  <a:pt x="63693" y="0"/>
                  <a:pt x="142263" y="0"/>
                </a:cubicBezTo>
                <a:lnTo>
                  <a:pt x="2228792" y="0"/>
                </a:lnTo>
                <a:cubicBezTo>
                  <a:pt x="2307362" y="0"/>
                  <a:pt x="2371055" y="63693"/>
                  <a:pt x="2371055" y="142263"/>
                </a:cubicBezTo>
                <a:lnTo>
                  <a:pt x="2371055" y="1280370"/>
                </a:lnTo>
                <a:cubicBezTo>
                  <a:pt x="2371055" y="1358940"/>
                  <a:pt x="2307362" y="1422633"/>
                  <a:pt x="2228792" y="1422633"/>
                </a:cubicBezTo>
                <a:lnTo>
                  <a:pt x="142263" y="1422633"/>
                </a:lnTo>
                <a:cubicBezTo>
                  <a:pt x="63693" y="1422633"/>
                  <a:pt x="0" y="1358940"/>
                  <a:pt x="0" y="1280370"/>
                </a:cubicBezTo>
                <a:lnTo>
                  <a:pt x="0" y="142263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87" tIns="277887" rIns="277887" bIns="277887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 dirty="0"/>
          </a:p>
        </p:txBody>
      </p:sp>
    </p:spTree>
    <p:extLst>
      <p:ext uri="{BB962C8B-B14F-4D97-AF65-F5344CB8AC3E}">
        <p14:creationId xmlns:p14="http://schemas.microsoft.com/office/powerpoint/2010/main" val="1147258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8B12DB-56CB-4005-8FC0-CA998DEA6677}"/>
              </a:ext>
            </a:extLst>
          </p:cNvPr>
          <p:cNvSpPr txBox="1"/>
          <p:nvPr/>
        </p:nvSpPr>
        <p:spPr>
          <a:xfrm>
            <a:off x="1897232" y="1216693"/>
            <a:ext cx="761076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কী বঝায় লিখ।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797" y="23535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10" y="2245655"/>
            <a:ext cx="7082846" cy="39866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6792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5625" y="1318450"/>
            <a:ext cx="4191000" cy="66275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শিল্প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966" y="3429001"/>
            <a:ext cx="2408904" cy="5283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81313" y="1581150"/>
            <a:ext cx="2849720" cy="273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978253" y="4014521"/>
            <a:ext cx="1020012" cy="75864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4966" y="1581150"/>
            <a:ext cx="2408903" cy="1776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0347" y="2578139"/>
            <a:ext cx="2408903" cy="1609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347" y="3603541"/>
            <a:ext cx="2408903" cy="1688284"/>
          </a:xfrm>
          <a:prstGeom prst="roundRect">
            <a:avLst>
              <a:gd name="adj" fmla="val 4167"/>
            </a:avLst>
          </a:prstGeom>
          <a:blipFill>
            <a:blip r:embed="rId5"/>
            <a:stretch>
              <a:fillRect/>
            </a:stretch>
          </a:blipFill>
          <a:ln w="63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4348" y="4873033"/>
            <a:ext cx="2643915" cy="1617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cxnSp>
        <p:nvCxnSpPr>
          <p:cNvPr id="11" name="Straight Arrow Connector 10"/>
          <p:cNvCxnSpPr/>
          <p:nvPr/>
        </p:nvCxnSpPr>
        <p:spPr>
          <a:xfrm flipH="1">
            <a:off x="8215313" y="3562350"/>
            <a:ext cx="1762940" cy="571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48312" y="2496917"/>
            <a:ext cx="2120128" cy="631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715761" y="1604111"/>
            <a:ext cx="5306314" cy="2429461"/>
            <a:chOff x="4572608" y="1604110"/>
            <a:chExt cx="4245051" cy="242946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72608" y="1604110"/>
              <a:ext cx="4245051" cy="24294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534150" y="2019300"/>
              <a:ext cx="800426" cy="762000"/>
              <a:chOff x="6534150" y="2019300"/>
              <a:chExt cx="800426" cy="762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534150" y="2743200"/>
                <a:ext cx="800426" cy="0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334576" y="2019300"/>
                <a:ext cx="0" cy="762000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/>
          <p:cNvSpPr/>
          <p:nvPr/>
        </p:nvSpPr>
        <p:spPr>
          <a:xfrm>
            <a:off x="3020348" y="4244795"/>
            <a:ext cx="2408904" cy="5283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মাঝারি শিল্প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87348" y="5346789"/>
            <a:ext cx="2408904" cy="4218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শিল্প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81751" y="6164318"/>
            <a:ext cx="1861216" cy="4397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22973" y="342659"/>
            <a:ext cx="3968743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17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3059</TotalTime>
  <Words>551</Words>
  <Application>Microsoft Office PowerPoint</Application>
  <PresentationFormat>Custom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sikdar md. shajidur jahan</cp:lastModifiedBy>
  <cp:revision>245</cp:revision>
  <dcterms:created xsi:type="dcterms:W3CDTF">2020-04-29T09:54:09Z</dcterms:created>
  <dcterms:modified xsi:type="dcterms:W3CDTF">2020-09-19T02:15:36Z</dcterms:modified>
</cp:coreProperties>
</file>