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2" r:id="rId6"/>
    <p:sldId id="306" r:id="rId7"/>
    <p:sldId id="308" r:id="rId8"/>
    <p:sldId id="309" r:id="rId9"/>
    <p:sldId id="310" r:id="rId10"/>
    <p:sldId id="311" r:id="rId11"/>
    <p:sldId id="312" r:id="rId12"/>
    <p:sldId id="266" r:id="rId13"/>
    <p:sldId id="267" r:id="rId14"/>
    <p:sldId id="268" r:id="rId15"/>
    <p:sldId id="269" r:id="rId16"/>
    <p:sldId id="270" r:id="rId17"/>
    <p:sldId id="303" r:id="rId18"/>
    <p:sldId id="285" r:id="rId19"/>
    <p:sldId id="290" r:id="rId20"/>
    <p:sldId id="291" r:id="rId21"/>
    <p:sldId id="292" r:id="rId22"/>
    <p:sldId id="294" r:id="rId23"/>
    <p:sldId id="305" r:id="rId24"/>
    <p:sldId id="296" r:id="rId25"/>
    <p:sldId id="297" r:id="rId26"/>
    <p:sldId id="300" r:id="rId27"/>
    <p:sldId id="301" r:id="rId28"/>
    <p:sldId id="302" r:id="rId29"/>
    <p:sldId id="298" r:id="rId30"/>
    <p:sldId id="299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37CF8-4217-4642-9F87-93335CD1857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8EE3B-D2F2-436D-96C2-BE2143F6C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4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42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6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8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EE3B-D2F2-436D-96C2-BE2143F6C6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itunags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9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600200"/>
            <a:ext cx="72410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ক্রীড়া-কৌতূকের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বৈসাবী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গ্রাম-বাংলায়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মুন্সীগঞ্জে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হাডুডু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নড়াইলে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ষাঁড়ের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09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80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আধুনিককালের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আঙ্গিকের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বর্ষবরণ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শান্তিনিকেতনে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’৫২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ছায়ানট-এর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একাডেমিতে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কারুপণ্য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পদচারণায়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পাজামা-পাঞ্জাবি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বালিকারা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অনুষ্ঠানকে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বর্ণিল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রবীন্দ্রসংগীত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লোকসংগীত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বাঁশির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মাতোয়ারা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সমবেত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আবাল-বৃদ্ধ-বনিতা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আনন্দময়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সৌহার্দ্যপূর্ণ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গৌরবময়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674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2537" y="278335"/>
            <a:ext cx="3225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ও বাক্য গঠণ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05000"/>
            <a:ext cx="1420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কবিগান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505200"/>
            <a:ext cx="1116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কীর্তন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257800"/>
            <a:ext cx="889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যাত্রা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-Shot-2013-01-10-at-3.30.51-PM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1422329"/>
            <a:ext cx="2819400" cy="1581507"/>
          </a:xfrm>
          <a:prstGeom prst="rect">
            <a:avLst/>
          </a:prstGeom>
        </p:spPr>
      </p:pic>
      <p:pic>
        <p:nvPicPr>
          <p:cNvPr id="8" name="Picture 7" descr="chyananau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0" y="3218847"/>
            <a:ext cx="2814638" cy="1583233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0" y="4960144"/>
            <a:ext cx="2819400" cy="1585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43600" y="1371600"/>
            <a:ext cx="3200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গানের বিশেষ ধারা।</a:t>
            </a:r>
          </a:p>
          <a:p>
            <a:pPr algn="ctr"/>
            <a:r>
              <a:rPr lang="bn-BD" sz="2800" cap="none" spc="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দুজন গায়ক পালা করে একে অন্যের যুক্তি খন্ডন করে গানে গানে।</a:t>
            </a:r>
            <a:endParaRPr lang="en-US" sz="1400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429000"/>
            <a:ext cx="3200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গুণ-বর্ণনা, সংকীর্তন, দেব-দেবীর মহিমা বা যশ প্রচারমূলক সংগীত।</a:t>
            </a:r>
            <a:endParaRPr lang="en-US" sz="1400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5334000"/>
            <a:ext cx="3200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দৃশ্য কাব্য, মঞ্চে নাট্যাভিনয়।</a:t>
            </a:r>
            <a:endParaRPr lang="en-US" sz="1400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3225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ও বাক্য গঠণ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519" y="1752600"/>
            <a:ext cx="9396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বৈশাবী</a:t>
            </a:r>
            <a:endParaRPr lang="en-US" sz="14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91580"/>
            <a:ext cx="16995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 পরিবার</a:t>
            </a:r>
            <a:endParaRPr lang="en-US" sz="14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496580"/>
            <a:ext cx="1531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14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752600"/>
            <a:ext cx="4038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bn-BD" sz="280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বৈসুব, সাংগ্রাই, বিজু-এর প্রথম </a:t>
            </a:r>
          </a:p>
          <a:p>
            <a:pPr lvl="1" algn="ctr"/>
            <a:r>
              <a:rPr lang="bn-BD" sz="280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বর্ণের সমাহার</a:t>
            </a:r>
            <a:endParaRPr lang="en-US" sz="1400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581400"/>
            <a:ext cx="30861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ঠাকুরের পরিবার</a:t>
            </a:r>
            <a:endParaRPr lang="en-US" sz="1400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5334000"/>
            <a:ext cx="3505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ঢাকা বিশ্ববিদ্যালয়কে বুঝানো হয়েছে।</a:t>
            </a:r>
            <a:endParaRPr lang="en-US" sz="1400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5167639"/>
            <a:ext cx="2362200" cy="1399522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5550" y="3267075"/>
            <a:ext cx="2247900" cy="1685925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7400" y="1604350"/>
            <a:ext cx="2515440" cy="143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00600" y="75494"/>
            <a:ext cx="4343400" cy="3124906"/>
          </a:xfrm>
          <a:prstGeom prst="rect">
            <a:avLst/>
          </a:prstGeom>
        </p:spPr>
      </p:pic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800600" cy="3200400"/>
          </a:xfrm>
          <a:prstGeom prst="rect">
            <a:avLst/>
          </a:prstGeom>
        </p:spPr>
      </p:pic>
      <p:pic>
        <p:nvPicPr>
          <p:cNvPr id="4" name="Picture 3" descr="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00400"/>
            <a:ext cx="4800600" cy="3124200"/>
          </a:xfrm>
          <a:prstGeom prst="rect">
            <a:avLst/>
          </a:prstGeom>
        </p:spPr>
      </p:pic>
      <p:pic>
        <p:nvPicPr>
          <p:cNvPr id="5" name="Picture 2" descr="H:\10-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200400"/>
            <a:ext cx="4343400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3494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নববর্ষের অন্যতম প্রধান অনুষ্ঠান বৈশাখী মেলা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648200" cy="30480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048000"/>
          </a:xfrm>
          <a:prstGeom prst="rect">
            <a:avLst/>
          </a:prstGeom>
        </p:spPr>
      </p:pic>
      <p:pic>
        <p:nvPicPr>
          <p:cNvPr id="4" name="Picture 3" descr="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971800"/>
            <a:ext cx="4648200" cy="3352800"/>
          </a:xfrm>
          <a:prstGeom prst="rect">
            <a:avLst/>
          </a:prstGeom>
        </p:spPr>
      </p:pic>
      <p:pic>
        <p:nvPicPr>
          <p:cNvPr id="6" name="Picture 5" descr="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8200" y="2971800"/>
            <a:ext cx="449580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494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বৈশাখী মেলায় বিভিন্ন খাবারের আয়োজন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882"/>
            <a:ext cx="4600884" cy="3309482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-32404"/>
            <a:ext cx="4572000" cy="3261379"/>
          </a:xfrm>
          <a:prstGeom prst="rect">
            <a:avLst/>
          </a:prstGeom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45247"/>
            <a:ext cx="4572000" cy="3155553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00400"/>
            <a:ext cx="4572000" cy="3200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94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 বিভিন্ন দোকান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44078"/>
            <a:ext cx="9144000" cy="5712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096000"/>
            <a:ext cx="792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বৈশাখী মেলায় বিভিন্ন রকমের চুড়ি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199" cy="32766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4648200" cy="3048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3276600"/>
            <a:ext cx="4572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94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 উপলক্ষে কবিগান, কীর্তণ, যাত্রা, গম্ভীরা প্রভৃতির আয়োজন থাকত</a:t>
            </a:r>
            <a:endParaRPr lang="en-US" sz="1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199" cy="33528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52800"/>
            <a:ext cx="4572000" cy="3048000"/>
          </a:xfrm>
          <a:prstGeom prst="rect">
            <a:avLst/>
          </a:prstGeom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352800"/>
            <a:ext cx="4572000" cy="3048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0"/>
            <a:ext cx="45720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9425"/>
            <a:ext cx="929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 উপলক্ষে পুতুল নাচ, নাগরদোলা প্রভৃতির আনন্দ আয়োজন থাকত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4800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2133600"/>
            <a:ext cx="505138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44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পিটুন মিত্র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44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28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আন্ধারমানিক মাধ্যমিক বালিকা বিদ্যালয়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28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কচুয়া, বাগেরহাট।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28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ইমেইল: </a:t>
            </a:r>
            <a:r>
              <a:rPr lang="bn-BD" sz="28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pitunags@gmail.com</a:t>
            </a:r>
            <a:endParaRPr lang="bn-BD" sz="140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28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মোবাইল: ০১৭১৬৪০৫৭৩৮, ০১৮৭৪০৯০৫৪৫</a:t>
            </a:r>
            <a:endParaRPr lang="bn-BD" sz="480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801_221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3962400" cy="5224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648199" cy="33528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52800"/>
            <a:ext cx="4572000" cy="3047999"/>
          </a:xfrm>
          <a:prstGeom prst="rect">
            <a:avLst/>
          </a:prstGeom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352800"/>
            <a:ext cx="4572000" cy="3048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1"/>
            <a:ext cx="45720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9425"/>
            <a:ext cx="929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কালে মানুষের যাতায়ত ও পন্য পরিবহনে অনেক সময় লাগত 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800" y="0"/>
            <a:ext cx="4470400" cy="34290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450644"/>
            <a:ext cx="4572000" cy="2950156"/>
          </a:xfrm>
          <a:prstGeom prst="rect">
            <a:avLst/>
          </a:prstGeom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429000"/>
            <a:ext cx="4648200" cy="29718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495800" y="0"/>
            <a:ext cx="46482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9425"/>
            <a:ext cx="9296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নতুন পাকা রাস্তা ও যানবাহনের ফলে বর্তমানে যোগাযোগের অনেক সুবিধা</a:t>
            </a:r>
            <a:endParaRPr lang="en-US" sz="1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199" cy="62484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624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9425"/>
            <a:ext cx="929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চট্টগ্রামের লালদিঘি ময়দানে জব্বারের বলি খেলা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799" cy="33528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4876800" cy="3048000"/>
          </a:xfrm>
          <a:prstGeom prst="rect">
            <a:avLst/>
          </a:prstGeom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5"/>
          <a:srcRect l="10000" t="32500" r="22500"/>
          <a:stretch>
            <a:fillRect/>
          </a:stretch>
        </p:blipFill>
        <p:spPr>
          <a:xfrm>
            <a:off x="4876800" y="3352800"/>
            <a:ext cx="4267200" cy="3048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0"/>
            <a:ext cx="42672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9425"/>
            <a:ext cx="929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আমানিও নববর্ষের একটি প্রাচীন আঞ্চলিক মাঙ্গলিক অনুষ্ঠান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191000" cy="2537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648201"/>
            <a:ext cx="41910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514600"/>
            <a:ext cx="4191000" cy="2179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934200" y="5943600"/>
            <a:ext cx="121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বৈশাবী</a:t>
            </a:r>
            <a:endParaRPr lang="en-US" sz="1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b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62600" y="914400"/>
            <a:ext cx="35814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962400" y="990600"/>
            <a:ext cx="114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বৈসুব</a:t>
            </a:r>
            <a:endParaRPr lang="en-US" sz="1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3276600"/>
            <a:ext cx="114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সাংগ্রাই</a:t>
            </a:r>
            <a:endParaRPr lang="en-US" sz="1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5410200"/>
            <a:ext cx="99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বিজু </a:t>
            </a:r>
            <a:endParaRPr lang="en-US" sz="1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029200" y="838200"/>
            <a:ext cx="533400" cy="53340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19800" cy="34290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0198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1800" y="1752600"/>
            <a:ext cx="16764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 উপলক্ষে মানিকগঞ্জ ও মুন্সীগঞ্জে আয়োজন করা হত গরুর দৌড়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0" cy="34290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57150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1828800"/>
            <a:ext cx="16764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 উপলক্ষে মানিকগঞ্জ ও মুন্সীগঞ্জে আয়োজন করা হত হা-ডু-ডু</a:t>
            </a:r>
            <a:endParaRPr lang="en-US" sz="1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67400" cy="34290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/>
          <a:srcRect t="30435"/>
          <a:stretch>
            <a:fillRect/>
          </a:stretch>
        </p:blipFill>
        <p:spPr>
          <a:xfrm>
            <a:off x="0" y="3429000"/>
            <a:ext cx="58547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2133600"/>
            <a:ext cx="21336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 উপলক্ষে ব্রাহ্মণবাড়িয়ায়  আয়োজন করা হত মোড়গের লড়াই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67399" cy="3429000"/>
          </a:xfrm>
          <a:prstGeom prst="rect">
            <a:avLst/>
          </a:prstGeom>
        </p:spPr>
      </p:pic>
      <p:pic>
        <p:nvPicPr>
          <p:cNvPr id="3" name="Picture 2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5867400" cy="3505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2133600"/>
            <a:ext cx="21336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কিশোরগঞ্জ, নেত্রকোনা ও নড়াইলে আয়োজন করা হত ষাড়ের লড়াই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953000" cy="58674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191000" cy="586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16988"/>
            <a:ext cx="9296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কালে নব আঙ্গিকে বর্ষবরণ উৎসবের সূচনা হয় কোলকাতায় ঠাকুর পরিবারে এবং শান্তি নিকেতনে রবীন্দ্রনাথের উদ্যোগে।</a:t>
            </a:r>
            <a:endParaRPr lang="en-US" sz="16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860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1905000"/>
            <a:ext cx="490785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অষ্টম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48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বাংলা প্রথম পত্র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বাংলা নববর্ষ (দ্বিতীয় অংশ)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</a:t>
            </a:r>
            <a:endParaRPr lang="en-US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8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35052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99249"/>
            <a:ext cx="9296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বাঙালিরা আনন্দময় ও সৌহার্দপূর্ণ পরিবেশে বাংলা নববর্ষ উদ্‌যাপন করে।</a:t>
            </a:r>
            <a:endParaRPr lang="en-US" sz="1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349" y="2641085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নববর্ষের প্রধান সার্ব্জনীন উৎসবের সংক্ষিপ্ত বর্ণনা দাও। </a:t>
            </a:r>
            <a:endParaRPr lang="en-US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182" y="4317650"/>
            <a:ext cx="81727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নব আঙ্গিকে আধুনিক কালের বর্ষবরণ উৎসবের </a:t>
            </a:r>
            <a:endParaRPr lang="en-US" sz="36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বর্ণনা দাও। </a:t>
            </a:r>
            <a:endParaRPr lang="en-US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060" y="413156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3759" y="1802277"/>
            <a:ext cx="12426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673" y="3516511"/>
            <a:ext cx="11817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1523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জব্বারের বলিখেলা কত সাল থেকে শুরু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১৯০৫ সালে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524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১৯০৭ সালে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১৯১০ সালে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057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১৯১৫ সালে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প্রাচীন আঞ্চলিক মাঙ্গলিক অনুষ্ঠান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276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হালখাতা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352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পুণ্যাহ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886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আমানিও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886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বৈশাবী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572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নেকমরদের মেলা কোন জেলায় অবস্থিত?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3810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257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কক্সবাজার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দিনাজপুর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ফরিদপুর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2679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ঠাকুরগাঁ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609600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200400"/>
            <a:ext cx="7696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তোমার দেখা একটি বৈশাখী মেলার বর্ণনা দাও।</a:t>
            </a:r>
            <a:endParaRPr lang="en-US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828800" y="2743200"/>
            <a:ext cx="58528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76200"/>
            <a:ext cx="3871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990600"/>
            <a:ext cx="4014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এইপাঠ শেষে শিক্ষার্থীরা-</a:t>
            </a:r>
            <a:endParaRPr lang="en-US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00201"/>
            <a:ext cx="8153400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নিবন্ধটির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শুদ্ধরূপে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বলতে ও বাক্য গঠণ করতে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 উপলক্ষে আয়োজিত বিভিন্ন মেলা ও</a:t>
            </a:r>
          </a:p>
          <a:p>
            <a:r>
              <a:rPr lang="bn-BD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উৎসবের বর্ণনা করতে 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 উপলক্ষে আয়োজিত বিভিন্ন আঞ্চলিক  </a:t>
            </a:r>
          </a:p>
          <a:p>
            <a:r>
              <a:rPr lang="bn-BD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অনুষ্ঠানের উল্লেখ করতে পারবে;</a:t>
            </a:r>
            <a:endParaRPr lang="en-US" sz="4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আধুনিককালে নব আঙ্গিকে বর্ষবরণ উৎসবের</a:t>
            </a:r>
          </a:p>
          <a:p>
            <a:r>
              <a:rPr lang="bn-BD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ইতিহাস বর্ণনা করতে পারবে।</a:t>
            </a:r>
          </a:p>
          <a:p>
            <a:endParaRPr lang="bn-BD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4953000"/>
            <a:ext cx="449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</a:t>
            </a:r>
            <a:endParaRPr lang="en-US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5791200"/>
            <a:ext cx="2925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শামসুজ্জামান খান</a:t>
            </a:r>
            <a:endParaRPr lang="en-US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5919" y="340548"/>
            <a:ext cx="289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7" y="2294130"/>
            <a:ext cx="2661138" cy="3698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562600" y="1043896"/>
            <a:ext cx="29258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শামসুজ্জামান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4190" y="1709355"/>
            <a:ext cx="3344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7636" y="2294130"/>
            <a:ext cx="57815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অনেকগুলোই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রানীশংকৈল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নেকমরদের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মহামুণির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বৌদ্ধপূর্ণিমা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642" y="1391977"/>
            <a:ext cx="1797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92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ধূমধামের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সে-মেলা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জৌলুস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গ্রাম-বাংলার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দ্রুতগতির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সে-সমস্যা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760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মেলায়ও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বাৎসরিক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গম্ভীরা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দোলাসহ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আনন্দ-আয়োজন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লালদিঘি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১৯০৭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জব্বারের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মাঙ্গলিক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শেষদিনের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সন্ধ্যারাতে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গৃহকর্তী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ঝাড়ু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গৃহকর্তী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ছিঁটিয়ে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ছিঁটিয়ে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279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</TotalTime>
  <Words>1042</Words>
  <Application>Microsoft Office PowerPoint</Application>
  <PresentationFormat>On-screen Show (4:3)</PresentationFormat>
  <Paragraphs>115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Constantia</vt:lpstr>
      <vt:lpstr>NikoshBAN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39</cp:revision>
  <dcterms:created xsi:type="dcterms:W3CDTF">2006-08-16T00:00:00Z</dcterms:created>
  <dcterms:modified xsi:type="dcterms:W3CDTF">2020-09-20T12:45:07Z</dcterms:modified>
</cp:coreProperties>
</file>