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2" r:id="rId4"/>
    <p:sldId id="283" r:id="rId5"/>
    <p:sldId id="284" r:id="rId6"/>
    <p:sldId id="299" r:id="rId7"/>
    <p:sldId id="300" r:id="rId8"/>
    <p:sldId id="318" r:id="rId9"/>
    <p:sldId id="310" r:id="rId10"/>
    <p:sldId id="316" r:id="rId11"/>
    <p:sldId id="288" r:id="rId12"/>
    <p:sldId id="289" r:id="rId13"/>
    <p:sldId id="290" r:id="rId14"/>
    <p:sldId id="292" r:id="rId15"/>
    <p:sldId id="29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5083B-91A8-42A2-9C82-5C470F436304}"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5083B-91A8-42A2-9C82-5C470F436304}"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5083B-91A8-42A2-9C82-5C470F436304}"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5083B-91A8-42A2-9C82-5C470F436304}"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5083B-91A8-42A2-9C82-5C470F436304}" type="datetimeFigureOut">
              <a:rPr lang="en-US" smtClean="0"/>
              <a:pPr/>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5083B-91A8-42A2-9C82-5C470F436304}"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5083B-91A8-42A2-9C82-5C470F436304}" type="datetimeFigureOut">
              <a:rPr lang="en-US" smtClean="0"/>
              <a:pPr/>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5083B-91A8-42A2-9C82-5C470F436304}" type="datetimeFigureOut">
              <a:rPr lang="en-US" smtClean="0"/>
              <a:pPr/>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5083B-91A8-42A2-9C82-5C470F436304}" type="datetimeFigureOut">
              <a:rPr lang="en-US" smtClean="0"/>
              <a:pPr/>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5083B-91A8-42A2-9C82-5C470F436304}"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5083B-91A8-42A2-9C82-5C470F436304}" type="datetimeFigureOut">
              <a:rPr lang="en-US" smtClean="0"/>
              <a:pPr/>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6A2A-1813-4F76-8AED-5B5B3AC099E8}" type="slidenum">
              <a:rPr lang="en-US" smtClean="0"/>
              <a:pPr/>
              <a:t>‹#›</a:t>
            </a:fld>
            <a:endParaRPr lang="en-US"/>
          </a:p>
        </p:txBody>
      </p:sp>
    </p:spTree>
  </p:cSld>
  <p:clrMapOvr>
    <a:masterClrMapping/>
  </p:clrMapOvr>
  <p:transition spd="med" advClick="0" advTm="5000">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5083B-91A8-42A2-9C82-5C470F436304}" type="datetimeFigureOut">
              <a:rPr lang="en-US" smtClean="0"/>
              <a:pPr/>
              <a:t>9/20/2020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B6A2A-1813-4F76-8AED-5B5B3AC099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sndAc>
      <p:stSnd>
        <p:snd r:embed="rId13" name="chimes.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lower\flower well come copy.jpg"/>
          <p:cNvPicPr>
            <a:picLocks noChangeAspect="1" noChangeArrowheads="1"/>
          </p:cNvPicPr>
          <p:nvPr/>
        </p:nvPicPr>
        <p:blipFill>
          <a:blip r:embed="rId3"/>
          <a:srcRect/>
          <a:stretch>
            <a:fillRect/>
          </a:stretch>
        </p:blipFill>
        <p:spPr bwMode="auto">
          <a:xfrm>
            <a:off x="990600" y="762000"/>
            <a:ext cx="7143750" cy="4762500"/>
          </a:xfrm>
          <a:prstGeom prst="rect">
            <a:avLst/>
          </a:prstGeom>
          <a:noFill/>
        </p:spPr>
      </p:pic>
      <p:pic>
        <p:nvPicPr>
          <p:cNvPr id="6" name="Picture 5">
            <a:extLst>
              <a:ext uri="{FF2B5EF4-FFF2-40B4-BE49-F238E27FC236}">
                <a16:creationId xmlns:a16="http://schemas.microsoft.com/office/drawing/2014/main" xmlns="" id="{13B0A4D6-E189-4D05-9D38-EC805D473D06}"/>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4576762" cy="6858000"/>
          </a:xfrm>
          <a:prstGeom prst="rect">
            <a:avLst/>
          </a:prstGeom>
        </p:spPr>
      </p:pic>
      <p:pic>
        <p:nvPicPr>
          <p:cNvPr id="7" name="Picture 6">
            <a:extLst>
              <a:ext uri="{FF2B5EF4-FFF2-40B4-BE49-F238E27FC236}">
                <a16:creationId xmlns:a16="http://schemas.microsoft.com/office/drawing/2014/main" xmlns="" id="{4AE3BC60-93D8-40CE-97E2-80F0381C9194}"/>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0" y="0"/>
            <a:ext cx="4572000" cy="6858000"/>
          </a:xfrm>
          <a:prstGeom prst="rect">
            <a:avLst/>
          </a:prstGeom>
        </p:spPr>
      </p:pic>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0-ppt_w/2"/>
                                          </p:val>
                                        </p:tav>
                                      </p:tavLst>
                                    </p:anim>
                                    <p:anim calcmode="lin" valueType="num">
                                      <p:cBhvr additive="base">
                                        <p:cTn id="7" dur="5000"/>
                                        <p:tgtEl>
                                          <p:spTgt spid="6"/>
                                        </p:tgtEl>
                                        <p:attrNameLst>
                                          <p:attrName>ppt_y</p:attrName>
                                        </p:attrNameLst>
                                      </p:cBhvr>
                                      <p:tavLst>
                                        <p:tav tm="0">
                                          <p:val>
                                            <p:strVal val="ppt_y"/>
                                          </p:val>
                                        </p:tav>
                                        <p:tav tm="100000">
                                          <p:val>
                                            <p:strVal val="ppt_y"/>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7"/>
                                        </p:tgtEl>
                                        <p:attrNameLst>
                                          <p:attrName>ppt_x</p:attrName>
                                        </p:attrNameLst>
                                      </p:cBhvr>
                                      <p:tavLst>
                                        <p:tav tm="0">
                                          <p:val>
                                            <p:strVal val="ppt_x"/>
                                          </p:val>
                                        </p:tav>
                                        <p:tav tm="100000">
                                          <p:val>
                                            <p:strVal val="1+ppt_w/2"/>
                                          </p:val>
                                        </p:tav>
                                      </p:tavLst>
                                    </p:anim>
                                    <p:anim calcmode="lin" valueType="num">
                                      <p:cBhvr additive="base">
                                        <p:cTn id="11" dur="5000"/>
                                        <p:tgtEl>
                                          <p:spTgt spid="7"/>
                                        </p:tgtEl>
                                        <p:attrNameLst>
                                          <p:attrName>ppt_y</p:attrName>
                                        </p:attrNameLst>
                                      </p:cBhvr>
                                      <p:tavLst>
                                        <p:tav tm="0">
                                          <p:val>
                                            <p:strVal val="ppt_y"/>
                                          </p:val>
                                        </p:tav>
                                        <p:tav tm="100000">
                                          <p:val>
                                            <p:strVal val="ppt_y"/>
                                          </p:val>
                                        </p:tav>
                                      </p:tavLst>
                                    </p:anim>
                                    <p:set>
                                      <p:cBhvr>
                                        <p:cTn id="12" dur="1" fill="hold">
                                          <p:stCondLst>
                                            <p:cond delay="4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1" presetClass="exit" presetSubtype="0" fill="hold" nodeType="clickEffect">
                                  <p:stCondLst>
                                    <p:cond delay="0"/>
                                  </p:stCondLst>
                                  <p:childTnLst>
                                    <p:animEffect transition="out" filter="fade">
                                      <p:cBhvr>
                                        <p:cTn id="16" dur="770" accel="100000">
                                          <p:stCondLst>
                                            <p:cond delay="1230"/>
                                          </p:stCondLst>
                                        </p:cTn>
                                        <p:tgtEl>
                                          <p:spTgt spid="1026"/>
                                        </p:tgtEl>
                                      </p:cBhvr>
                                    </p:animEffect>
                                    <p:animScale>
                                      <p:cBhvr>
                                        <p:cTn id="17" dur="770" accel="100000">
                                          <p:stCondLst>
                                            <p:cond delay="1230"/>
                                          </p:stCondLst>
                                        </p:cTn>
                                        <p:tgtEl>
                                          <p:spTgt spid="1026"/>
                                        </p:tgtEl>
                                      </p:cBhvr>
                                      <p:from x="200000" y="450000"/>
                                      <p:to x="10000" y="10000"/>
                                    </p:animScale>
                                    <p:animScale>
                                      <p:cBhvr>
                                        <p:cTn id="18" dur="1230" decel="100000"/>
                                        <p:tgtEl>
                                          <p:spTgt spid="1026"/>
                                        </p:tgtEl>
                                      </p:cBhvr>
                                      <p:from x="100000" y="100000"/>
                                      <p:to x="200000" y="450000"/>
                                    </p:animScale>
                                    <p:anim from="(ppt_x)" to="(0.5)" calcmode="lin" valueType="num">
                                      <p:cBhvr>
                                        <p:cTn id="19" dur="1230" decel="100000"/>
                                        <p:tgtEl>
                                          <p:spTgt spid="1026"/>
                                        </p:tgtEl>
                                        <p:attrNameLst>
                                          <p:attrName>ppt_x</p:attrName>
                                        </p:attrNameLst>
                                      </p:cBhvr>
                                    </p:anim>
                                    <p:anim from="(0.5)" to="(0.5)" calcmode="lin" valueType="num">
                                      <p:cBhvr>
                                        <p:cTn id="20" dur="770">
                                          <p:stCondLst>
                                            <p:cond delay="1230"/>
                                          </p:stCondLst>
                                        </p:cTn>
                                        <p:tgtEl>
                                          <p:spTgt spid="1026"/>
                                        </p:tgtEl>
                                        <p:attrNameLst>
                                          <p:attrName>ppt_x</p:attrName>
                                        </p:attrNameLst>
                                      </p:cBhvr>
                                    </p:anim>
                                    <p:anim from="(ppt_y)" to="(ppt_y+0.4)" calcmode="lin" valueType="num">
                                      <p:cBhvr>
                                        <p:cTn id="21" dur="1230" decel="100000"/>
                                        <p:tgtEl>
                                          <p:spTgt spid="1026"/>
                                        </p:tgtEl>
                                        <p:attrNameLst>
                                          <p:attrName>ppt_y</p:attrName>
                                        </p:attrNameLst>
                                      </p:cBhvr>
                                    </p:anim>
                                    <p:anim from="(ppt_y)" to="(ppt_y)" calcmode="lin" valueType="num">
                                      <p:cBhvr>
                                        <p:cTn id="22" dur="770">
                                          <p:stCondLst>
                                            <p:cond delay="1230"/>
                                          </p:stCondLst>
                                        </p:cTn>
                                        <p:tgtEl>
                                          <p:spTgt spid="1026"/>
                                        </p:tgtEl>
                                        <p:attrNameLst>
                                          <p:attrName>ppt_y</p:attrName>
                                        </p:attrNameLst>
                                      </p:cBhvr>
                                    </p:anim>
                                    <p:set>
                                      <p:cBhvr>
                                        <p:cTn id="2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tical_fiber_cabl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38600" y="2667000"/>
            <a:ext cx="4809441" cy="2315664"/>
          </a:xfrm>
          <a:prstGeom prst="rect">
            <a:avLst/>
          </a:prstGeom>
          <a:ln>
            <a:noFill/>
          </a:ln>
          <a:effectLst>
            <a:softEdge rad="112500"/>
          </a:effectLst>
        </p:spPr>
      </p:pic>
      <p:graphicFrame>
        <p:nvGraphicFramePr>
          <p:cNvPr id="4" name="Object 3">
            <a:hlinkClick r:id="" action="ppaction://ole?verb=0"/>
          </p:cNvPr>
          <p:cNvGraphicFramePr>
            <a:graphicFrameLocks noChangeAspect="1"/>
          </p:cNvGraphicFramePr>
          <p:nvPr>
            <p:extLst/>
          </p:nvPr>
        </p:nvGraphicFramePr>
        <p:xfrm>
          <a:off x="1524000" y="3352800"/>
          <a:ext cx="1266823" cy="1068393"/>
        </p:xfrm>
        <a:graphic>
          <a:graphicData uri="http://schemas.openxmlformats.org/presentationml/2006/ole">
            <p:oleObj spid="_x0000_s3074" name="Packager Shell Object" showAsIcon="1" r:id="rId5" imgW="914400" imgH="771480" progId="Package">
              <p:embed/>
            </p:oleObj>
          </a:graphicData>
        </a:graphic>
      </p:graphicFrame>
      <p:sp>
        <p:nvSpPr>
          <p:cNvPr id="5" name="Rounded Rectangular Callout 4"/>
          <p:cNvSpPr/>
          <p:nvPr/>
        </p:nvSpPr>
        <p:spPr>
          <a:xfrm>
            <a:off x="2438400" y="533400"/>
            <a:ext cx="5486400" cy="685800"/>
          </a:xfrm>
          <a:prstGeom prst="wedgeRoundRectCallout">
            <a:avLst>
              <a:gd name="adj1" fmla="val 47947"/>
              <a:gd name="adj2" fmla="val 26873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smtClean="0">
                <a:solidFill>
                  <a:schemeClr val="tx1"/>
                </a:solidFill>
                <a:latin typeface="NikoshBAN" pitchFamily="2" charset="0"/>
                <a:cs typeface="NikoshBAN" pitchFamily="2" charset="0"/>
              </a:rPr>
              <a:t>ফাইবার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অপটিক্যাল</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4247748082"/>
      </p:ext>
    </p:extLst>
  </p:cSld>
  <p:clrMapOvr>
    <a:masterClrMapping/>
  </p:clrMapOvr>
  <p:transition spd="med" advClick="0" advTm="5000">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828800"/>
            <a:ext cx="6858000" cy="646331"/>
          </a:xfrm>
          <a:prstGeom prst="rect">
            <a:avLst/>
          </a:prstGeom>
        </p:spPr>
        <p:txBody>
          <a:bodyPr wrap="square">
            <a:spAutoFit/>
          </a:bodyPr>
          <a:lstStyle/>
          <a:p>
            <a:r>
              <a:rPr lang="en-US" sz="3600" b="1" dirty="0" err="1" smtClean="0">
                <a:solidFill>
                  <a:srgbClr val="002060"/>
                </a:solidFill>
                <a:latin typeface="NikoshBAN" pitchFamily="2" charset="0"/>
                <a:cs typeface="NikoshBAN" pitchFamily="2" charset="0"/>
              </a:rPr>
              <a:t>টুইস্টেড</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পেয়ার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ক্যাবল</a:t>
            </a:r>
            <a:r>
              <a:rPr lang="en-US" sz="3600" b="1" dirty="0" smtClean="0">
                <a:solidFill>
                  <a:srgbClr val="002060"/>
                </a:solidFill>
                <a:latin typeface="NikoshBAN" pitchFamily="2" charset="0"/>
                <a:cs typeface="NikoshBAN" pitchFamily="2" charset="0"/>
              </a:rPr>
              <a:t> </a:t>
            </a:r>
            <a:r>
              <a:rPr lang="bn-IN" sz="3600" b="1" dirty="0" smtClean="0">
                <a:latin typeface="NikoshBAN" pitchFamily="2" charset="0"/>
                <a:cs typeface="NikoshBAN" pitchFamily="2" charset="0"/>
              </a:rPr>
              <a:t>কি?</a:t>
            </a:r>
            <a:endParaRPr lang="en-US" sz="3600" b="1" dirty="0">
              <a:latin typeface="NikoshBAN" pitchFamily="2" charset="0"/>
              <a:cs typeface="NikoshBAN" pitchFamily="2" charset="0"/>
            </a:endParaRPr>
          </a:p>
        </p:txBody>
      </p:sp>
      <p:sp>
        <p:nvSpPr>
          <p:cNvPr id="5" name="TextBox 4"/>
          <p:cNvSpPr txBox="1"/>
          <p:nvPr/>
        </p:nvSpPr>
        <p:spPr>
          <a:xfrm>
            <a:off x="2819400" y="609600"/>
            <a:ext cx="3429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200" b="1" dirty="0" smtClean="0">
                <a:latin typeface="NikoshBAN" pitchFamily="2" charset="0"/>
                <a:cs typeface="NikoshBAN" pitchFamily="2" charset="0"/>
              </a:rPr>
              <a:t>একক </a:t>
            </a:r>
            <a:r>
              <a:rPr lang="bn-IN" sz="3200" b="1" dirty="0" smtClean="0">
                <a:latin typeface="NikoshBAN" pitchFamily="2" charset="0"/>
                <a:cs typeface="NikoshBAN" pitchFamily="2" charset="0"/>
              </a:rPr>
              <a:t>কাজ</a:t>
            </a:r>
            <a:endParaRPr lang="en-US" sz="3200" dirty="0"/>
          </a:p>
        </p:txBody>
      </p:sp>
      <p:pic>
        <p:nvPicPr>
          <p:cNvPr id="6146" name="Picture 2" descr="E:\Power Point File\Image\Reading.jpg"/>
          <p:cNvPicPr>
            <a:picLocks noChangeAspect="1" noChangeArrowheads="1"/>
          </p:cNvPicPr>
          <p:nvPr/>
        </p:nvPicPr>
        <p:blipFill>
          <a:blip r:embed="rId3"/>
          <a:srcRect/>
          <a:stretch>
            <a:fillRect/>
          </a:stretch>
        </p:blipFill>
        <p:spPr bwMode="auto">
          <a:xfrm>
            <a:off x="2362200" y="2819400"/>
            <a:ext cx="4419600" cy="2743200"/>
          </a:xfrm>
          <a:prstGeom prst="rect">
            <a:avLst/>
          </a:prstGeom>
          <a:noFill/>
        </p:spPr>
      </p:pic>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xit" presetSubtype="10" fill="hold" nodeType="clickEffect">
                                  <p:stCondLst>
                                    <p:cond delay="0"/>
                                  </p:stCondLst>
                                  <p:childTnLst>
                                    <p:anim calcmode="lin" valueType="num">
                                      <p:cBhvr>
                                        <p:cTn id="13" dur="5000"/>
                                        <p:tgtEl>
                                          <p:spTgt spid="6146"/>
                                        </p:tgtEl>
                                        <p:attrNameLst>
                                          <p:attrName>ppt_h</p:attrName>
                                        </p:attrNameLst>
                                      </p:cBhvr>
                                      <p:tavLst>
                                        <p:tav tm="0">
                                          <p:val>
                                            <p:strVal val="ppt_h"/>
                                          </p:val>
                                        </p:tav>
                                        <p:tav tm="100000">
                                          <p:val>
                                            <p:strVal val="ppt_h"/>
                                          </p:val>
                                        </p:tav>
                                      </p:tavLst>
                                    </p:anim>
                                    <p:anim calcmode="lin" valueType="num">
                                      <p:cBhvr>
                                        <p:cTn id="14" dur="5000"/>
                                        <p:tgtEl>
                                          <p:spTgt spid="61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 dur="1" fill="hold">
                                          <p:stCondLst>
                                            <p:cond delay="4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486400"/>
            <a:ext cx="7924800" cy="523220"/>
          </a:xfrm>
          <a:prstGeom prst="rect">
            <a:avLst/>
          </a:prstGeom>
        </p:spPr>
        <p:txBody>
          <a:bodyPr wrap="square">
            <a:spAutoFit/>
          </a:bodyPr>
          <a:lstStyle/>
          <a:p>
            <a:pPr algn="ctr"/>
            <a:r>
              <a:rPr lang="en-US" sz="2800" b="1" dirty="0" err="1" smtClean="0">
                <a:solidFill>
                  <a:schemeClr val="tx2"/>
                </a:solidFill>
                <a:latin typeface="NikoshBAN" pitchFamily="2" charset="0"/>
                <a:cs typeface="NikoshBAN" pitchFamily="2" charset="0"/>
              </a:rPr>
              <a:t>টুইস্টেড</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পেয়ার</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ক্যাবল</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এর</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ব্যবহার</a:t>
            </a:r>
            <a:r>
              <a:rPr lang="en-US" sz="2800" b="1" dirty="0" smtClean="0">
                <a:solidFill>
                  <a:schemeClr val="tx2"/>
                </a:solidFill>
                <a:latin typeface="NikoshBAN" pitchFamily="2" charset="0"/>
                <a:cs typeface="NikoshBAN" pitchFamily="2" charset="0"/>
              </a:rPr>
              <a:t> </a:t>
            </a:r>
            <a:r>
              <a:rPr lang="bn-IN" sz="2800" b="1" dirty="0" smtClean="0">
                <a:solidFill>
                  <a:schemeClr val="tx2"/>
                </a:solidFill>
                <a:latin typeface="NikoshBAN" pitchFamily="2" charset="0"/>
                <a:cs typeface="NikoshBAN" pitchFamily="2" charset="0"/>
              </a:rPr>
              <a:t>ব্যাখ্যা কর।</a:t>
            </a:r>
            <a:endParaRPr lang="bn-IN" sz="2800" b="1" dirty="0" smtClean="0">
              <a:solidFill>
                <a:srgbClr val="7030A0"/>
              </a:solidFill>
              <a:latin typeface="NikoshBAN" pitchFamily="2" charset="0"/>
              <a:cs typeface="NikoshBAN" pitchFamily="2" charset="0"/>
            </a:endParaRPr>
          </a:p>
        </p:txBody>
      </p:sp>
      <p:pic>
        <p:nvPicPr>
          <p:cNvPr id="24578" name="Picture 2" descr="C:\Users\Susmita\Desktop\New folder\illustration-pair-little-girls-coloring-kinder-garden-color-stylized-young-team-work-activity-97813755.jpg"/>
          <p:cNvPicPr>
            <a:picLocks noChangeAspect="1" noChangeArrowheads="1"/>
          </p:cNvPicPr>
          <p:nvPr/>
        </p:nvPicPr>
        <p:blipFill>
          <a:blip r:embed="rId3"/>
          <a:srcRect/>
          <a:stretch>
            <a:fillRect/>
          </a:stretch>
        </p:blipFill>
        <p:spPr bwMode="auto">
          <a:xfrm>
            <a:off x="2057400" y="1524000"/>
            <a:ext cx="5029200" cy="3117516"/>
          </a:xfrm>
          <a:prstGeom prst="rect">
            <a:avLst/>
          </a:prstGeom>
          <a:noFill/>
        </p:spPr>
      </p:pic>
      <p:sp>
        <p:nvSpPr>
          <p:cNvPr id="6" name="TextBox 5"/>
          <p:cNvSpPr txBox="1"/>
          <p:nvPr/>
        </p:nvSpPr>
        <p:spPr>
          <a:xfrm>
            <a:off x="3048000" y="533400"/>
            <a:ext cx="3048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b="1" dirty="0" smtClean="0">
                <a:latin typeface="NikoshBAN" pitchFamily="2" charset="0"/>
                <a:cs typeface="NikoshBAN" pitchFamily="2" charset="0"/>
              </a:rPr>
              <a:t>জোড়ায় </a:t>
            </a:r>
            <a:r>
              <a:rPr lang="bn-IN" sz="3200" b="1" dirty="0" smtClean="0">
                <a:latin typeface="NikoshBAN" pitchFamily="2" charset="0"/>
                <a:cs typeface="NikoshBAN" pitchFamily="2" charset="0"/>
              </a:rPr>
              <a:t>কাজ</a:t>
            </a:r>
            <a:endParaRPr lang="en-US" sz="3200" dirty="0"/>
          </a:p>
        </p:txBody>
      </p:sp>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nodeType="clickEffect">
                                  <p:stCondLst>
                                    <p:cond delay="0"/>
                                  </p:stCondLst>
                                  <p:childTnLst>
                                    <p:anim calcmode="lin" valueType="num">
                                      <p:cBhvr>
                                        <p:cTn id="13" dur="1000"/>
                                        <p:tgtEl>
                                          <p:spTgt spid="24578"/>
                                        </p:tgtEl>
                                        <p:attrNameLst>
                                          <p:attrName>ppt_x</p:attrName>
                                        </p:attrNameLst>
                                      </p:cBhvr>
                                      <p:tavLst>
                                        <p:tav tm="0">
                                          <p:val>
                                            <p:strVal val="ppt_x"/>
                                          </p:val>
                                        </p:tav>
                                        <p:tav tm="100000">
                                          <p:val>
                                            <p:strVal val="ppt_x-.2"/>
                                          </p:val>
                                        </p:tav>
                                      </p:tavLst>
                                    </p:anim>
                                    <p:anim calcmode="lin" valueType="num">
                                      <p:cBhvr>
                                        <p:cTn id="14" dur="1000"/>
                                        <p:tgtEl>
                                          <p:spTgt spid="24578"/>
                                        </p:tgtEl>
                                        <p:attrNameLst>
                                          <p:attrName>ppt_y</p:attrName>
                                        </p:attrNameLst>
                                      </p:cBhvr>
                                      <p:tavLst>
                                        <p:tav tm="0">
                                          <p:val>
                                            <p:strVal val="ppt_y"/>
                                          </p:val>
                                        </p:tav>
                                        <p:tav tm="100000">
                                          <p:val>
                                            <p:strVal val="ppt_y"/>
                                          </p:val>
                                        </p:tav>
                                      </p:tavLst>
                                    </p:anim>
                                    <p:animEffect transition="out" filter="fade">
                                      <p:cBhvr>
                                        <p:cTn id="15" dur="1000"/>
                                        <p:tgtEl>
                                          <p:spTgt spid="24578"/>
                                        </p:tgtEl>
                                      </p:cBhvr>
                                    </p:animEffect>
                                    <p:set>
                                      <p:cBhvr>
                                        <p:cTn id="16" dur="1" fill="hold">
                                          <p:stCondLst>
                                            <p:cond delay="999"/>
                                          </p:stCondLst>
                                        </p:cTn>
                                        <p:tgtEl>
                                          <p:spTgt spid="24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752600"/>
            <a:ext cx="7696200" cy="954107"/>
          </a:xfrm>
          <a:prstGeom prst="rect">
            <a:avLst/>
          </a:prstGeom>
        </p:spPr>
        <p:txBody>
          <a:bodyPr wrap="square">
            <a:spAutoFit/>
          </a:bodyPr>
          <a:lstStyle/>
          <a:p>
            <a:pPr algn="ctr"/>
            <a:r>
              <a:rPr lang="bn-IN" sz="2800" b="1" dirty="0" smtClean="0">
                <a:solidFill>
                  <a:schemeClr val="accent1">
                    <a:lumMod val="75000"/>
                  </a:schemeClr>
                </a:solidFill>
                <a:latin typeface="NikoshBAN" pitchFamily="2" charset="0"/>
                <a:cs typeface="NikoshBAN" pitchFamily="2" charset="0"/>
              </a:rPr>
              <a:t>কি কি ক্ষেত্রে </a:t>
            </a:r>
            <a:r>
              <a:rPr lang="en-US" sz="2800" b="1" dirty="0" err="1" smtClean="0">
                <a:solidFill>
                  <a:schemeClr val="accent1">
                    <a:lumMod val="75000"/>
                  </a:schemeClr>
                </a:solidFill>
                <a:latin typeface="NikoshBAN" pitchFamily="2" charset="0"/>
                <a:cs typeface="NikoshBAN" pitchFamily="2" charset="0"/>
              </a:rPr>
              <a:t>টুইস্টেড</a:t>
            </a:r>
            <a:r>
              <a:rPr lang="en-US" sz="2800" b="1" dirty="0" smtClean="0">
                <a:solidFill>
                  <a:schemeClr val="accent1">
                    <a:lumMod val="75000"/>
                  </a:schemeClr>
                </a:solidFill>
                <a:latin typeface="NikoshBAN" pitchFamily="2" charset="0"/>
                <a:cs typeface="NikoshBAN" pitchFamily="2" charset="0"/>
              </a:rPr>
              <a:t> </a:t>
            </a:r>
            <a:r>
              <a:rPr lang="en-US" sz="2800" b="1" dirty="0" err="1" smtClean="0">
                <a:solidFill>
                  <a:schemeClr val="accent1">
                    <a:lumMod val="75000"/>
                  </a:schemeClr>
                </a:solidFill>
                <a:latin typeface="NikoshBAN" pitchFamily="2" charset="0"/>
                <a:cs typeface="NikoshBAN" pitchFamily="2" charset="0"/>
              </a:rPr>
              <a:t>পেয়ার</a:t>
            </a:r>
            <a:r>
              <a:rPr lang="en-US" sz="2800" b="1" dirty="0" smtClean="0">
                <a:solidFill>
                  <a:schemeClr val="accent1">
                    <a:lumMod val="75000"/>
                  </a:schemeClr>
                </a:solidFill>
                <a:latin typeface="NikoshBAN" pitchFamily="2" charset="0"/>
                <a:cs typeface="NikoshBAN" pitchFamily="2" charset="0"/>
              </a:rPr>
              <a:t> </a:t>
            </a:r>
            <a:r>
              <a:rPr lang="en-US" sz="2800" b="1" dirty="0" err="1" smtClean="0">
                <a:solidFill>
                  <a:schemeClr val="accent1">
                    <a:lumMod val="75000"/>
                  </a:schemeClr>
                </a:solidFill>
                <a:latin typeface="NikoshBAN" pitchFamily="2" charset="0"/>
                <a:cs typeface="NikoshBAN" pitchFamily="2" charset="0"/>
              </a:rPr>
              <a:t>ক্যাবল</a:t>
            </a:r>
            <a:r>
              <a:rPr lang="en-US" sz="2800" b="1" dirty="0" smtClean="0">
                <a:solidFill>
                  <a:schemeClr val="accent1">
                    <a:lumMod val="75000"/>
                  </a:schemeClr>
                </a:solidFill>
                <a:latin typeface="NikoshBAN" pitchFamily="2" charset="0"/>
                <a:cs typeface="NikoshBAN" pitchFamily="2" charset="0"/>
              </a:rPr>
              <a:t> </a:t>
            </a:r>
            <a:r>
              <a:rPr lang="bn-IN" sz="2800" b="1" dirty="0" smtClean="0">
                <a:solidFill>
                  <a:schemeClr val="accent1">
                    <a:lumMod val="75000"/>
                  </a:schemeClr>
                </a:solidFill>
                <a:latin typeface="NikoshBAN" pitchFamily="2" charset="0"/>
                <a:cs typeface="NikoshBAN" pitchFamily="2" charset="0"/>
              </a:rPr>
              <a:t> </a:t>
            </a:r>
            <a:endParaRPr lang="en-US" sz="2800" b="1" dirty="0" smtClean="0">
              <a:solidFill>
                <a:schemeClr val="accent1">
                  <a:lumMod val="75000"/>
                </a:schemeClr>
              </a:solidFill>
              <a:latin typeface="NikoshBAN" pitchFamily="2" charset="0"/>
              <a:cs typeface="NikoshBAN" pitchFamily="2" charset="0"/>
            </a:endParaRPr>
          </a:p>
          <a:p>
            <a:pPr algn="ctr"/>
            <a:r>
              <a:rPr lang="bn-IN" sz="2800" b="1" dirty="0" smtClean="0">
                <a:solidFill>
                  <a:schemeClr val="accent1">
                    <a:lumMod val="75000"/>
                  </a:schemeClr>
                </a:solidFill>
                <a:latin typeface="NikoshBAN" pitchFamily="2" charset="0"/>
                <a:cs typeface="NikoshBAN" pitchFamily="2" charset="0"/>
              </a:rPr>
              <a:t>ব্যবহৃত </a:t>
            </a:r>
            <a:r>
              <a:rPr lang="bn-IN" sz="2800" b="1" dirty="0" smtClean="0">
                <a:solidFill>
                  <a:schemeClr val="accent1">
                    <a:lumMod val="75000"/>
                  </a:schemeClr>
                </a:solidFill>
                <a:latin typeface="NikoshBAN" pitchFamily="2" charset="0"/>
                <a:cs typeface="NikoshBAN" pitchFamily="2" charset="0"/>
              </a:rPr>
              <a:t>হয় – ব্যাখ্যা কর।</a:t>
            </a:r>
          </a:p>
        </p:txBody>
      </p:sp>
      <p:sp>
        <p:nvSpPr>
          <p:cNvPr id="5" name="TextBox 4"/>
          <p:cNvSpPr txBox="1"/>
          <p:nvPr/>
        </p:nvSpPr>
        <p:spPr>
          <a:xfrm>
            <a:off x="2895600" y="381000"/>
            <a:ext cx="2743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200" b="1" dirty="0" smtClean="0">
                <a:latin typeface="NikoshBAN" pitchFamily="2" charset="0"/>
                <a:cs typeface="NikoshBAN" pitchFamily="2" charset="0"/>
              </a:rPr>
              <a:t>দলীয় </a:t>
            </a:r>
            <a:r>
              <a:rPr lang="bn-IN" sz="3200" b="1" dirty="0" smtClean="0">
                <a:latin typeface="NikoshBAN" pitchFamily="2" charset="0"/>
                <a:cs typeface="NikoshBAN" pitchFamily="2" charset="0"/>
              </a:rPr>
              <a:t>কাজ</a:t>
            </a:r>
            <a:endParaRPr lang="en-US" sz="3200" dirty="0"/>
          </a:p>
        </p:txBody>
      </p:sp>
      <p:pic>
        <p:nvPicPr>
          <p:cNvPr id="5122" name="Picture 2" descr="E:\Power Point File\Image\137602238-conference-room-flat-vector-illustration-group-meeting-team-discussion-office-presentation-corporate.jpg"/>
          <p:cNvPicPr>
            <a:picLocks noChangeAspect="1" noChangeArrowheads="1"/>
          </p:cNvPicPr>
          <p:nvPr/>
        </p:nvPicPr>
        <p:blipFill>
          <a:blip r:embed="rId3"/>
          <a:srcRect/>
          <a:stretch>
            <a:fillRect/>
          </a:stretch>
        </p:blipFill>
        <p:spPr bwMode="auto">
          <a:xfrm>
            <a:off x="2514600" y="2895600"/>
            <a:ext cx="3962400" cy="2640013"/>
          </a:xfrm>
          <a:prstGeom prst="rect">
            <a:avLst/>
          </a:prstGeom>
          <a:noFill/>
        </p:spPr>
      </p:pic>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xit" presetSubtype="10" fill="hold" nodeType="clickEffect">
                                  <p:stCondLst>
                                    <p:cond delay="0"/>
                                  </p:stCondLst>
                                  <p:childTnLst>
                                    <p:anim calcmode="lin" valueType="num">
                                      <p:cBhvr>
                                        <p:cTn id="13" dur="5000"/>
                                        <p:tgtEl>
                                          <p:spTgt spid="5122"/>
                                        </p:tgtEl>
                                        <p:attrNameLst>
                                          <p:attrName>ppt_h</p:attrName>
                                        </p:attrNameLst>
                                      </p:cBhvr>
                                      <p:tavLst>
                                        <p:tav tm="0">
                                          <p:val>
                                            <p:strVal val="ppt_h"/>
                                          </p:val>
                                        </p:tav>
                                        <p:tav tm="100000">
                                          <p:val>
                                            <p:strVal val="ppt_h"/>
                                          </p:val>
                                        </p:tav>
                                      </p:tavLst>
                                    </p:anim>
                                    <p:anim calcmode="lin" valueType="num">
                                      <p:cBhvr>
                                        <p:cTn id="14" dur="5000"/>
                                        <p:tgtEl>
                                          <p:spTgt spid="51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 dur="1" fill="hold">
                                          <p:stCondLst>
                                            <p:cond delay="4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5257800"/>
            <a:ext cx="72390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dirty="0" err="1" smtClean="0">
                <a:solidFill>
                  <a:schemeClr val="tx1"/>
                </a:solidFill>
                <a:latin typeface="NikoshBAN" pitchFamily="2" charset="0"/>
                <a:cs typeface="NikoshBAN" pitchFamily="2" charset="0"/>
              </a:rPr>
              <a:t>ফাইবার</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অপটিক্যাল</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ক্যাবল</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থেকে</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আমরা</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কি</a:t>
            </a:r>
            <a:r>
              <a:rPr lang="bn-IN"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কি</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সুবিধা</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পেতে</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পারি</a:t>
            </a:r>
            <a:r>
              <a:rPr lang="en-US" sz="2800" b="1" dirty="0" smtClean="0">
                <a:solidFill>
                  <a:schemeClr val="tx1"/>
                </a:solidFill>
                <a:latin typeface="NikoshBAN" pitchFamily="2" charset="0"/>
                <a:cs typeface="NikoshBAN" pitchFamily="2" charset="0"/>
              </a:rPr>
              <a:t>  </a:t>
            </a:r>
            <a:r>
              <a:rPr lang="bn-IN" sz="2800" b="1" dirty="0" smtClean="0">
                <a:solidFill>
                  <a:schemeClr val="tx1"/>
                </a:solidFill>
                <a:latin typeface="NikoshBAN" pitchFamily="2" charset="0"/>
                <a:cs typeface="NikoshBAN" pitchFamily="2" charset="0"/>
              </a:rPr>
              <a:t>লিখ । </a:t>
            </a:r>
            <a:endParaRPr lang="en-US" sz="2800" b="1" dirty="0" smtClean="0">
              <a:solidFill>
                <a:schemeClr val="tx1"/>
              </a:solidFill>
              <a:latin typeface="NikoshBAN" pitchFamily="2" charset="0"/>
              <a:cs typeface="NikoshBAN" pitchFamily="2" charset="0"/>
            </a:endParaRPr>
          </a:p>
        </p:txBody>
      </p:sp>
      <p:sp>
        <p:nvSpPr>
          <p:cNvPr id="5" name="TextBox 4">
            <a:extLst>
              <a:ext uri="{FF2B5EF4-FFF2-40B4-BE49-F238E27FC236}">
                <a16:creationId xmlns="" xmlns:a16="http://schemas.microsoft.com/office/drawing/2014/main" id="{08EC4630-640B-430D-9C1C-7BE7419C7FC3}"/>
              </a:ext>
            </a:extLst>
          </p:cNvPr>
          <p:cNvSpPr txBox="1"/>
          <p:nvPr/>
        </p:nvSpPr>
        <p:spPr>
          <a:xfrm>
            <a:off x="1828800" y="147767"/>
            <a:ext cx="556952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914377">
              <a:defRPr/>
            </a:pPr>
            <a:r>
              <a:rPr kumimoji="0" lang="en-US" sz="6000" b="1" i="0" u="none" strike="noStrike" kern="1200" cap="none" spc="0" normalizeH="0" baseline="0" noProof="0" dirty="0" err="1" smtClean="0">
                <a:ln>
                  <a:noFill/>
                </a:ln>
                <a:solidFill>
                  <a:srgbClr val="C00000"/>
                </a:solidFill>
                <a:effectLst/>
                <a:uLnTx/>
                <a:uFillTx/>
                <a:latin typeface="SolaimanLipi" pitchFamily="65" charset="0"/>
                <a:ea typeface="+mn-ea"/>
                <a:cs typeface="SolaimanLipi" pitchFamily="65" charset="0"/>
              </a:rPr>
              <a:t>বাড়ির</a:t>
            </a:r>
            <a:r>
              <a:rPr lang="en-US" sz="6000" b="1" dirty="0">
                <a:solidFill>
                  <a:srgbClr val="C00000"/>
                </a:solidFill>
                <a:latin typeface="SolaimanLipi" pitchFamily="65" charset="0"/>
                <a:cs typeface="SolaimanLipi" pitchFamily="65" charset="0"/>
              </a:rPr>
              <a:t> </a:t>
            </a:r>
            <a:r>
              <a:rPr lang="en-US" sz="6000" b="1" dirty="0" err="1" smtClean="0">
                <a:solidFill>
                  <a:srgbClr val="C00000"/>
                </a:solidFill>
                <a:latin typeface="SolaimanLipi" pitchFamily="65" charset="0"/>
                <a:cs typeface="SolaimanLipi" pitchFamily="65" charset="0"/>
              </a:rPr>
              <a:t>কাজ</a:t>
            </a:r>
            <a:endParaRPr lang="en-US" sz="6000" b="1" dirty="0">
              <a:solidFill>
                <a:srgbClr val="C00000"/>
              </a:solidFill>
              <a:latin typeface="SolaimanLipi" pitchFamily="65" charset="0"/>
              <a:cs typeface="SolaimanLipi" pitchFamily="65"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00200" y="1752600"/>
            <a:ext cx="6172200" cy="2971800"/>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00200" y="1604833"/>
            <a:ext cx="6172200" cy="2971800"/>
          </a:xfrm>
          <a:prstGeom prst="rect">
            <a:avLst/>
          </a:prstGeom>
          <a:ln>
            <a:noFill/>
          </a:ln>
          <a:effectLst>
            <a:softEdge rad="112500"/>
          </a:effectLst>
        </p:spPr>
      </p:pic>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nodeType="clickEffect">
                                  <p:stCondLst>
                                    <p:cond delay="0"/>
                                  </p:stCondLst>
                                  <p:childTnLst>
                                    <p:anim calcmode="lin" valueType="num">
                                      <p:cBhvr>
                                        <p:cTn id="19" dur="1000"/>
                                        <p:tgtEl>
                                          <p:spTgt spid="8"/>
                                        </p:tgtEl>
                                        <p:attrNameLst>
                                          <p:attrName>ppt_w</p:attrName>
                                        </p:attrNameLst>
                                      </p:cBhvr>
                                      <p:tavLst>
                                        <p:tav tm="0">
                                          <p:val>
                                            <p:strVal val="ppt_w"/>
                                          </p:val>
                                        </p:tav>
                                        <p:tav tm="100000">
                                          <p:val>
                                            <p:strVal val="ppt_w*0.70"/>
                                          </p:val>
                                        </p:tav>
                                      </p:tavLst>
                                    </p:anim>
                                    <p:anim calcmode="lin" valueType="num">
                                      <p:cBhvr>
                                        <p:cTn id="20" dur="1000"/>
                                        <p:tgtEl>
                                          <p:spTgt spid="8"/>
                                        </p:tgtEl>
                                        <p:attrNameLst>
                                          <p:attrName>ppt_h</p:attrName>
                                        </p:attrNameLst>
                                      </p:cBhvr>
                                      <p:tavLst>
                                        <p:tav tm="0">
                                          <p:val>
                                            <p:strVal val="ppt_h"/>
                                          </p:val>
                                        </p:tav>
                                        <p:tav tm="100000">
                                          <p:val>
                                            <p:strVal val="ppt_h"/>
                                          </p:val>
                                        </p:tav>
                                      </p:tavLst>
                                    </p:anim>
                                    <p:animEffect transition="out" filter="fade">
                                      <p:cBhvr>
                                        <p:cTn id="21" dur="1000"/>
                                        <p:tgtEl>
                                          <p:spTgt spid="8"/>
                                        </p:tgtEl>
                                      </p:cBhvr>
                                    </p:animEffect>
                                    <p:set>
                                      <p:cBhvr>
                                        <p:cTn id="2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ower Point File\Image\Thanks bangla.jpg"/>
          <p:cNvPicPr>
            <a:picLocks noChangeAspect="1" noChangeArrowheads="1"/>
          </p:cNvPicPr>
          <p:nvPr/>
        </p:nvPicPr>
        <p:blipFill>
          <a:blip r:embed="rId3"/>
          <a:srcRect/>
          <a:stretch>
            <a:fillRect/>
          </a:stretch>
        </p:blipFill>
        <p:spPr bwMode="auto">
          <a:xfrm>
            <a:off x="1828800" y="1447800"/>
            <a:ext cx="5867400" cy="3810000"/>
          </a:xfrm>
          <a:prstGeom prst="rect">
            <a:avLst/>
          </a:prstGeom>
          <a:noFill/>
        </p:spPr>
      </p:pic>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500"/>
                                        <p:tgtEl>
                                          <p:spTgt spid="4098"/>
                                        </p:tgtEl>
                                        <p:attrNameLst>
                                          <p:attrName>ppt_w</p:attrName>
                                        </p:attrNameLst>
                                      </p:cBhvr>
                                      <p:tavLst>
                                        <p:tav tm="0">
                                          <p:val>
                                            <p:strVal val="ppt_w"/>
                                          </p:val>
                                        </p:tav>
                                        <p:tav tm="100000">
                                          <p:val>
                                            <p:fltVal val="0"/>
                                          </p:val>
                                        </p:tav>
                                      </p:tavLst>
                                    </p:anim>
                                    <p:anim calcmode="lin" valueType="num">
                                      <p:cBhvr>
                                        <p:cTn id="7" dur="500"/>
                                        <p:tgtEl>
                                          <p:spTgt spid="4098"/>
                                        </p:tgtEl>
                                        <p:attrNameLst>
                                          <p:attrName>ppt_h</p:attrName>
                                        </p:attrNameLst>
                                      </p:cBhvr>
                                      <p:tavLst>
                                        <p:tav tm="0">
                                          <p:val>
                                            <p:strVal val="ppt_h"/>
                                          </p:val>
                                        </p:tav>
                                        <p:tav tm="100000">
                                          <p:val>
                                            <p:fltVal val="0"/>
                                          </p:val>
                                        </p:tav>
                                      </p:tavLst>
                                    </p:anim>
                                    <p:anim calcmode="lin" valueType="num">
                                      <p:cBhvr>
                                        <p:cTn id="8" dur="500"/>
                                        <p:tgtEl>
                                          <p:spTgt spid="4098"/>
                                        </p:tgtEl>
                                        <p:attrNameLst>
                                          <p:attrName>style.rotation</p:attrName>
                                        </p:attrNameLst>
                                      </p:cBhvr>
                                      <p:tavLst>
                                        <p:tav tm="0">
                                          <p:val>
                                            <p:fltVal val="0"/>
                                          </p:val>
                                        </p:tav>
                                        <p:tav tm="100000">
                                          <p:val>
                                            <p:fltVal val="360"/>
                                          </p:val>
                                        </p:tav>
                                      </p:tavLst>
                                    </p:anim>
                                    <p:animEffect transition="out" filter="fade">
                                      <p:cBhvr>
                                        <p:cTn id="9" dur="500"/>
                                        <p:tgtEl>
                                          <p:spTgt spid="4098"/>
                                        </p:tgtEl>
                                      </p:cBhvr>
                                    </p:animEffect>
                                    <p:set>
                                      <p:cBhvr>
                                        <p:cTn id="10"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28600" y="762000"/>
            <a:ext cx="8915400" cy="6096000"/>
            <a:chOff x="0" y="838200"/>
            <a:chExt cx="9144000" cy="6019800"/>
          </a:xfrm>
        </p:grpSpPr>
        <p:pic>
          <p:nvPicPr>
            <p:cNvPr id="21" name="Picture 1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38200"/>
              <a:ext cx="9144000" cy="6019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E:\Flower\flower TEACHE copy.jpg"/>
            <p:cNvPicPr>
              <a:picLocks noChangeAspect="1" noChangeArrowheads="1"/>
            </p:cNvPicPr>
            <p:nvPr/>
          </p:nvPicPr>
          <p:blipFill>
            <a:blip r:embed="rId4"/>
            <a:srcRect/>
            <a:stretch>
              <a:fillRect/>
            </a:stretch>
          </p:blipFill>
          <p:spPr bwMode="auto">
            <a:xfrm>
              <a:off x="609600" y="1143000"/>
              <a:ext cx="38100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roup 31"/>
            <p:cNvGrpSpPr/>
            <p:nvPr/>
          </p:nvGrpSpPr>
          <p:grpSpPr>
            <a:xfrm>
              <a:off x="4724400" y="1143000"/>
              <a:ext cx="3886200" cy="5093702"/>
              <a:chOff x="4724400" y="1143000"/>
              <a:chExt cx="3886200" cy="5093702"/>
            </a:xfrm>
          </p:grpSpPr>
          <p:sp>
            <p:nvSpPr>
              <p:cNvPr id="30" name="Rectangle 29"/>
              <p:cNvSpPr/>
              <p:nvPr/>
            </p:nvSpPr>
            <p:spPr>
              <a:xfrm>
                <a:off x="4724400" y="1143000"/>
                <a:ext cx="3886200" cy="509370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en-US"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r>
                  <a:rPr lang="bn-IN" sz="2500" b="1" dirty="0" smtClean="0">
                    <a:solidFill>
                      <a:schemeClr val="tx1">
                        <a:lumMod val="85000"/>
                        <a:lumOff val="15000"/>
                      </a:schemeClr>
                    </a:solidFill>
                    <a:latin typeface="NikoshBAN" pitchFamily="2" charset="0"/>
                    <a:cs typeface="NikoshBAN" pitchFamily="2" charset="0"/>
                  </a:rPr>
                  <a:t>শ্রেণীঃ </a:t>
                </a:r>
                <a:r>
                  <a:rPr lang="en-US" sz="2500" b="1" dirty="0" smtClean="0">
                    <a:solidFill>
                      <a:schemeClr val="tx1">
                        <a:lumMod val="85000"/>
                        <a:lumOff val="15000"/>
                      </a:schemeClr>
                    </a:solidFill>
                    <a:latin typeface="NikoshBAN" pitchFamily="2" charset="0"/>
                    <a:cs typeface="NikoshBAN" pitchFamily="2" charset="0"/>
                  </a:rPr>
                  <a:t> </a:t>
                </a:r>
                <a:r>
                  <a:rPr lang="bn-IN" sz="2500" b="1" dirty="0" smtClean="0">
                    <a:solidFill>
                      <a:schemeClr val="tx1">
                        <a:lumMod val="85000"/>
                        <a:lumOff val="15000"/>
                      </a:schemeClr>
                    </a:solidFill>
                    <a:latin typeface="NikoshBAN" pitchFamily="2" charset="0"/>
                    <a:cs typeface="NikoshBAN" pitchFamily="2" charset="0"/>
                  </a:rPr>
                  <a:t>দ্বাদশ</a:t>
                </a:r>
                <a:endParaRPr lang="en-US" sz="2500" b="1" dirty="0" smtClean="0">
                  <a:solidFill>
                    <a:schemeClr val="tx1">
                      <a:lumMod val="85000"/>
                      <a:lumOff val="15000"/>
                    </a:schemeClr>
                  </a:solidFill>
                  <a:latin typeface="NikoshBAN" pitchFamily="2" charset="0"/>
                  <a:cs typeface="NikoshBAN" pitchFamily="2" charset="0"/>
                </a:endParaRPr>
              </a:p>
              <a:p>
                <a:pPr algn="ctr"/>
                <a:r>
                  <a:rPr lang="bn-IN" sz="2500" b="1" dirty="0" smtClean="0">
                    <a:solidFill>
                      <a:schemeClr val="tx1">
                        <a:lumMod val="85000"/>
                        <a:lumOff val="15000"/>
                      </a:schemeClr>
                    </a:solidFill>
                    <a:latin typeface="NikoshBAN" pitchFamily="2" charset="0"/>
                    <a:cs typeface="NikoshBAN" pitchFamily="2" charset="0"/>
                  </a:rPr>
                  <a:t>অধ্যায়-</a:t>
                </a:r>
                <a:r>
                  <a:rPr lang="en-US" sz="2500" b="1" dirty="0" smtClean="0">
                    <a:solidFill>
                      <a:schemeClr val="tx1">
                        <a:lumMod val="85000"/>
                        <a:lumOff val="15000"/>
                      </a:schemeClr>
                    </a:solidFill>
                    <a:latin typeface="NikoshBAN" pitchFamily="2" charset="0"/>
                    <a:cs typeface="NikoshBAN" pitchFamily="2" charset="0"/>
                  </a:rPr>
                  <a:t>২ </a:t>
                </a:r>
                <a:endParaRPr lang="bn-IN" sz="2500" b="1" dirty="0" smtClean="0">
                  <a:solidFill>
                    <a:schemeClr val="tx1">
                      <a:lumMod val="85000"/>
                      <a:lumOff val="15000"/>
                    </a:schemeClr>
                  </a:solidFill>
                  <a:latin typeface="NikoshBAN" pitchFamily="2" charset="0"/>
                  <a:cs typeface="NikoshBAN" pitchFamily="2" charset="0"/>
                </a:endParaRPr>
              </a:p>
              <a:p>
                <a:pPr algn="ctr"/>
                <a:r>
                  <a:rPr lang="bn-IN" sz="2000" b="1" dirty="0" smtClean="0">
                    <a:latin typeface="NikoshBAN" pitchFamily="2" charset="0"/>
                    <a:cs typeface="NikoshBAN" pitchFamily="2" charset="0"/>
                  </a:rPr>
                  <a:t>বিষয়ঃ </a:t>
                </a:r>
                <a:r>
                  <a:rPr lang="en-US" sz="2000" b="1" dirty="0" err="1" smtClean="0">
                    <a:latin typeface="NikoshBAN" pitchFamily="2" charset="0"/>
                    <a:cs typeface="NikoshBAN" pitchFamily="2" charset="0"/>
                  </a:rPr>
                  <a:t>কম্পিউটার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অফিস</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অ্যাপলিকেশন</a:t>
                </a:r>
                <a:r>
                  <a:rPr lang="en-US" sz="2000" b="1" dirty="0" smtClean="0">
                    <a:latin typeface="NikoshBAN" pitchFamily="2" charset="0"/>
                    <a:cs typeface="NikoshBAN" pitchFamily="2" charset="0"/>
                  </a:rPr>
                  <a:t> - ২ </a:t>
                </a:r>
                <a:endParaRPr lang="bn-IN" sz="2000" b="1" dirty="0" smtClean="0">
                  <a:latin typeface="NikoshBAN" pitchFamily="2" charset="0"/>
                  <a:cs typeface="NikoshBAN" pitchFamily="2" charset="0"/>
                </a:endParaRPr>
              </a:p>
              <a:p>
                <a:pPr algn="ctr"/>
                <a:r>
                  <a:rPr lang="en-US" sz="2500" b="1" dirty="0" err="1" smtClean="0">
                    <a:solidFill>
                      <a:schemeClr val="tx1">
                        <a:lumMod val="85000"/>
                        <a:lumOff val="15000"/>
                      </a:schemeClr>
                    </a:solidFill>
                    <a:latin typeface="NikoshBAN" pitchFamily="2" charset="0"/>
                    <a:cs typeface="NikoshBAN" pitchFamily="2" charset="0"/>
                  </a:rPr>
                  <a:t>পাঠ</a:t>
                </a:r>
                <a:r>
                  <a:rPr lang="en-US" sz="2500" b="1" dirty="0" err="1" smtClean="0">
                    <a:solidFill>
                      <a:schemeClr val="tx1">
                        <a:lumMod val="85000"/>
                        <a:lumOff val="15000"/>
                      </a:schemeClr>
                    </a:solidFill>
                    <a:latin typeface="NikoshBAN" pitchFamily="2" charset="0"/>
                    <a:cs typeface="NikoshBAN" pitchFamily="2" charset="0"/>
                  </a:rPr>
                  <a:t>ঃ</a:t>
                </a:r>
                <a:r>
                  <a:rPr lang="en-US" sz="2500" b="1" dirty="0" smtClean="0">
                    <a:solidFill>
                      <a:schemeClr val="tx1">
                        <a:lumMod val="85000"/>
                        <a:lumOff val="15000"/>
                      </a:schemeClr>
                    </a:solidFill>
                    <a:latin typeface="NikoshBAN" pitchFamily="2" charset="0"/>
                    <a:cs typeface="NikoshBAN" pitchFamily="2" charset="0"/>
                  </a:rPr>
                  <a:t> ২.৩ </a:t>
                </a:r>
              </a:p>
              <a:p>
                <a:pPr algn="ctr"/>
                <a:r>
                  <a:rPr lang="en-US" sz="3000" b="1" dirty="0" err="1" smtClean="0">
                    <a:solidFill>
                      <a:schemeClr val="tx1">
                        <a:lumMod val="85000"/>
                        <a:lumOff val="15000"/>
                      </a:schemeClr>
                    </a:solidFill>
                    <a:latin typeface="NikoshBAN" pitchFamily="2" charset="0"/>
                    <a:cs typeface="NikoshBAN" pitchFamily="2" charset="0"/>
                  </a:rPr>
                  <a:t>ক্যাবল</a:t>
                </a:r>
                <a:r>
                  <a:rPr lang="en-US" sz="3000" b="1" dirty="0" smtClean="0">
                    <a:solidFill>
                      <a:schemeClr val="tx1">
                        <a:lumMod val="85000"/>
                        <a:lumOff val="15000"/>
                      </a:schemeClr>
                    </a:solidFill>
                    <a:latin typeface="NikoshBAN" pitchFamily="2" charset="0"/>
                    <a:cs typeface="NikoshBAN" pitchFamily="2" charset="0"/>
                  </a:rPr>
                  <a:t> </a:t>
                </a:r>
                <a:r>
                  <a:rPr lang="en-US" sz="3000" b="1" dirty="0" err="1" smtClean="0">
                    <a:solidFill>
                      <a:schemeClr val="tx1">
                        <a:lumMod val="85000"/>
                        <a:lumOff val="15000"/>
                      </a:schemeClr>
                    </a:solidFill>
                    <a:latin typeface="NikoshBAN" pitchFamily="2" charset="0"/>
                    <a:cs typeface="NikoshBAN" pitchFamily="2" charset="0"/>
                  </a:rPr>
                  <a:t>পরিচিতি</a:t>
                </a:r>
                <a:r>
                  <a:rPr lang="en-US" sz="3000" b="1" dirty="0" smtClean="0">
                    <a:solidFill>
                      <a:schemeClr val="tx1">
                        <a:lumMod val="85000"/>
                        <a:lumOff val="15000"/>
                      </a:schemeClr>
                    </a:solidFill>
                    <a:latin typeface="NikoshBAN" pitchFamily="2" charset="0"/>
                    <a:cs typeface="NikoshBAN" pitchFamily="2" charset="0"/>
                  </a:rPr>
                  <a:t> </a:t>
                </a:r>
              </a:p>
              <a:p>
                <a:pPr algn="ctr"/>
                <a:endParaRPr lang="en-US" sz="2000" dirty="0">
                  <a:solidFill>
                    <a:schemeClr val="tx1">
                      <a:lumMod val="85000"/>
                      <a:lumOff val="15000"/>
                    </a:schemeClr>
                  </a:solidFill>
                </a:endParaRPr>
              </a:p>
            </p:txBody>
          </p:sp>
          <p:sp>
            <p:nvSpPr>
              <p:cNvPr id="29" name="Rectangle 28"/>
              <p:cNvSpPr/>
              <p:nvPr/>
            </p:nvSpPr>
            <p:spPr>
              <a:xfrm>
                <a:off x="5334000" y="1609344"/>
                <a:ext cx="2950308" cy="547073"/>
              </a:xfrm>
              <a:prstGeom prst="rect">
                <a:avLst/>
              </a:prstGeom>
            </p:spPr>
            <p:txBody>
              <a:bodyPr wrap="square">
                <a:spAutoFit/>
              </a:bodyPr>
              <a:lstStyle/>
              <a:p>
                <a:pPr algn="ctr"/>
                <a:r>
                  <a:rPr lang="bn-IN" sz="3000" b="1" dirty="0" smtClean="0">
                    <a:solidFill>
                      <a:srgbClr val="002060"/>
                    </a:solidFill>
                    <a:latin typeface="NikoshBAN" pitchFamily="2" charset="0"/>
                    <a:cs typeface="NikoshBAN" pitchFamily="2" charset="0"/>
                  </a:rPr>
                  <a:t>পাঠ পরিচিতি</a:t>
                </a:r>
              </a:p>
            </p:txBody>
          </p:sp>
        </p:grpSp>
      </p:grpSp>
      <p:sp>
        <p:nvSpPr>
          <p:cNvPr id="27" name="Rectangle 26"/>
          <p:cNvSpPr/>
          <p:nvPr/>
        </p:nvSpPr>
        <p:spPr>
          <a:xfrm>
            <a:off x="3200400" y="0"/>
            <a:ext cx="29718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IN" sz="4000" b="1" dirty="0" smtClean="0">
                <a:solidFill>
                  <a:srgbClr val="4E123E"/>
                </a:solidFill>
                <a:latin typeface="NikoshBAN" pitchFamily="2" charset="0"/>
                <a:cs typeface="NikoshBAN" pitchFamily="2" charset="0"/>
              </a:rPr>
              <a:t>পরিচিতি</a:t>
            </a:r>
            <a:endParaRPr lang="en-US" sz="4000" dirty="0">
              <a:solidFill>
                <a:srgbClr val="4E123E"/>
              </a:solidFill>
            </a:endParaRPr>
          </a:p>
        </p:txBody>
      </p:sp>
      <p:pic>
        <p:nvPicPr>
          <p:cNvPr id="34" name="Picture 2">
            <a:extLst>
              <a:ext uri="{FF2B5EF4-FFF2-40B4-BE49-F238E27FC236}">
                <a16:creationId xmlns="" xmlns:a16="http://schemas.microsoft.com/office/drawing/2014/main" id="{90D76365-3489-4421-99DA-2ECB17C63404}"/>
              </a:ext>
            </a:extLst>
          </p:cNvPr>
          <p:cNvPicPr>
            <a:picLocks noChangeAspect="1" noChangeArrowheads="1"/>
          </p:cNvPicPr>
          <p:nvPr/>
        </p:nvPicPr>
        <p:blipFill rotWithShape="1">
          <a:blip r:embed="rId5"/>
          <a:srcRect t="8588" b="3393"/>
          <a:stretch/>
        </p:blipFill>
        <p:spPr bwMode="auto">
          <a:xfrm>
            <a:off x="0" y="685800"/>
            <a:ext cx="9144000" cy="6172200"/>
          </a:xfrm>
          <a:prstGeom prst="rect">
            <a:avLst/>
          </a:prstGeom>
          <a:noFill/>
          <a:ln>
            <a:noFill/>
          </a:ln>
          <a:effectLst/>
        </p:spPr>
      </p:pic>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xit" presetSubtype="0" fill="hold" nodeType="clickEffect">
                                  <p:stCondLst>
                                    <p:cond delay="0"/>
                                  </p:stCondLst>
                                  <p:childTnLst>
                                    <p:anim calcmode="lin" valueType="num">
                                      <p:cBhvr>
                                        <p:cTn id="13" dur="15000"/>
                                        <p:tgtEl>
                                          <p:spTgt spid="33"/>
                                        </p:tgtEl>
                                        <p:attrNameLst>
                                          <p:attrName>ppt_x</p:attrName>
                                        </p:attrNameLst>
                                      </p:cBhvr>
                                      <p:tavLst>
                                        <p:tav tm="0">
                                          <p:val>
                                            <p:strVal val="ppt_x"/>
                                          </p:val>
                                        </p:tav>
                                        <p:tav tm="100000">
                                          <p:val>
                                            <p:strVal val="ppt_x"/>
                                          </p:val>
                                        </p:tav>
                                      </p:tavLst>
                                    </p:anim>
                                    <p:anim calcmode="lin" valueType="num">
                                      <p:cBhvr>
                                        <p:cTn id="14" dur="15000"/>
                                        <p:tgtEl>
                                          <p:spTgt spid="33"/>
                                        </p:tgtEl>
                                        <p:attrNameLst>
                                          <p:attrName>ppt_y</p:attrName>
                                        </p:attrNameLst>
                                      </p:cBhvr>
                                      <p:tavLst>
                                        <p:tav tm="0">
                                          <p:val>
                                            <p:strVal val="ppt_y-1"/>
                                          </p:val>
                                        </p:tav>
                                        <p:tav tm="100000">
                                          <p:val>
                                            <p:strVal val="ppt_y+1"/>
                                          </p:val>
                                        </p:tav>
                                      </p:tavLst>
                                    </p:anim>
                                    <p:set>
                                      <p:cBhvr>
                                        <p:cTn id="15" dur="1" fill="hold">
                                          <p:stCondLst>
                                            <p:cond delay="14999"/>
                                          </p:stCondLst>
                                        </p:cTn>
                                        <p:tgtEl>
                                          <p:spTgt spid="33"/>
                                        </p:tgtEl>
                                        <p:attrNameLst>
                                          <p:attrName>style.visibility</p:attrName>
                                        </p:attrNameLst>
                                      </p:cBhvr>
                                      <p:to>
                                        <p:strVal val="hidden"/>
                                      </p:to>
                                    </p:set>
                                  </p:childTnLst>
                                </p:cTn>
                              </p:par>
                              <p:par>
                                <p:cTn id="16" presetID="16" presetClass="exit" presetSubtype="37" fill="hold" nodeType="withEffect">
                                  <p:stCondLst>
                                    <p:cond delay="0"/>
                                  </p:stCondLst>
                                  <p:childTnLst>
                                    <p:animEffect transition="out" filter="barn(outVertical)">
                                      <p:cBhvr>
                                        <p:cTn id="17" dur="5000"/>
                                        <p:tgtEl>
                                          <p:spTgt spid="34"/>
                                        </p:tgtEl>
                                      </p:cBhvr>
                                    </p:animEffect>
                                    <p:set>
                                      <p:cBhvr>
                                        <p:cTn id="18" dur="1" fill="hold">
                                          <p:stCondLst>
                                            <p:cond delay="4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4958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IN" sz="4000" b="1" dirty="0" smtClean="0">
                <a:solidFill>
                  <a:srgbClr val="002060"/>
                </a:solidFill>
                <a:latin typeface="NikoshBAN" pitchFamily="2" charset="0"/>
                <a:cs typeface="NikoshBAN" pitchFamily="2" charset="0"/>
              </a:rPr>
              <a:t>ছবি গুলি দেখ</a:t>
            </a:r>
            <a:endParaRPr lang="en-US" sz="4000" dirty="0">
              <a:solidFill>
                <a:srgbClr val="002060"/>
              </a:solidFill>
            </a:endParaRPr>
          </a:p>
        </p:txBody>
      </p:sp>
      <p:sp>
        <p:nvSpPr>
          <p:cNvPr id="1026" name="AutoShape 2" descr="BANDWIDTH OF SIGNAL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381000" y="1371600"/>
            <a:ext cx="8458200" cy="4905805"/>
            <a:chOff x="381000" y="1371600"/>
            <a:chExt cx="8022366" cy="4905805"/>
          </a:xfrm>
        </p:grpSpPr>
        <p:pic>
          <p:nvPicPr>
            <p:cNvPr id="11" name="Picture 10" descr="unshielded-twisted-pair-cable-500x500.jpg"/>
            <p:cNvPicPr>
              <a:picLocks noChangeAspect="1"/>
            </p:cNvPicPr>
            <p:nvPr/>
          </p:nvPicPr>
          <p:blipFill>
            <a:blip r:embed="rId3"/>
            <a:stretch>
              <a:fillRect/>
            </a:stretch>
          </p:blipFill>
          <p:spPr>
            <a:xfrm>
              <a:off x="4495800" y="1371600"/>
              <a:ext cx="3810000" cy="24658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4400" y="1447800"/>
              <a:ext cx="3505200" cy="2339034"/>
            </a:xfrm>
            <a:prstGeom prst="rect">
              <a:avLst/>
            </a:prstGeom>
          </p:spPr>
        </p:pic>
        <p:pic>
          <p:nvPicPr>
            <p:cNvPr id="8" name="Picture 7" descr="Optical_fiber_cabl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1000" y="3962400"/>
              <a:ext cx="4495800" cy="2315005"/>
            </a:xfrm>
            <a:prstGeom prst="rect">
              <a:avLst/>
            </a:prstGeom>
            <a:ln>
              <a:noFill/>
            </a:ln>
            <a:effectLst>
              <a:softEdge rad="112500"/>
            </a:effectLst>
          </p:spPr>
        </p:pic>
        <p:pic>
          <p:nvPicPr>
            <p:cNvPr id="12" name="Picture 11" descr="Fibre-Optic-Cable-National-Broadband-Network-12499607.jpg"/>
            <p:cNvPicPr>
              <a:picLocks noChangeAspect="1"/>
            </p:cNvPicPr>
            <p:nvPr/>
          </p:nvPicPr>
          <p:blipFill>
            <a:blip r:embed="rId6"/>
            <a:stretch>
              <a:fillRect/>
            </a:stretch>
          </p:blipFill>
          <p:spPr>
            <a:xfrm>
              <a:off x="5181600" y="3810000"/>
              <a:ext cx="3221766" cy="2209800"/>
            </a:xfrm>
            <a:prstGeom prst="rect">
              <a:avLst/>
            </a:prstGeom>
          </p:spPr>
        </p:pic>
      </p:grpSp>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xit" presetSubtype="16" fill="hold" nodeType="clickEffect">
                                  <p:stCondLst>
                                    <p:cond delay="0"/>
                                  </p:stCondLst>
                                  <p:childTnLst>
                                    <p:animEffect transition="out" filter="circle(in)">
                                      <p:cBhvr>
                                        <p:cTn id="13" dur="2000"/>
                                        <p:tgtEl>
                                          <p:spTgt spid="13"/>
                                        </p:tgtEl>
                                      </p:cBhvr>
                                    </p:animEffect>
                                    <p:set>
                                      <p:cBhvr>
                                        <p:cTn id="14"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32004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IN" sz="4000" b="1" dirty="0" smtClean="0">
                <a:solidFill>
                  <a:srgbClr val="4E123E"/>
                </a:solidFill>
                <a:latin typeface="NikoshBAN" pitchFamily="2" charset="0"/>
                <a:cs typeface="NikoshBAN" pitchFamily="2" charset="0"/>
              </a:rPr>
              <a:t>পাঠ ঘোষণা </a:t>
            </a:r>
            <a:endParaRPr lang="en-US" sz="4000" dirty="0">
              <a:solidFill>
                <a:srgbClr val="4E123E"/>
              </a:solidFill>
            </a:endParaRPr>
          </a:p>
        </p:txBody>
      </p:sp>
      <p:sp>
        <p:nvSpPr>
          <p:cNvPr id="3" name="Rectangle 2"/>
          <p:cNvSpPr/>
          <p:nvPr/>
        </p:nvSpPr>
        <p:spPr>
          <a:xfrm>
            <a:off x="381000" y="990600"/>
            <a:ext cx="8382000" cy="3970318"/>
          </a:xfrm>
          <a:prstGeom prst="rect">
            <a:avLst/>
          </a:prstGeom>
        </p:spPr>
        <p:txBody>
          <a:bodyPr wrap="square">
            <a:spAutoFit/>
          </a:bodyPr>
          <a:lstStyle/>
          <a:p>
            <a:pPr algn="ctr"/>
            <a:r>
              <a:rPr lang="bn-IN" sz="3600" b="1" u="sng" dirty="0" smtClean="0">
                <a:latin typeface="NikoshBAN" pitchFamily="2" charset="0"/>
                <a:cs typeface="NikoshBAN" pitchFamily="2" charset="0"/>
              </a:rPr>
              <a:t>আলোচ্য বিষয়- </a:t>
            </a:r>
            <a:endParaRPr lang="en-US" sz="3600" b="1" u="sng" dirty="0" smtClean="0">
              <a:latin typeface="NikoshBAN" pitchFamily="2" charset="0"/>
              <a:cs typeface="NikoshBAN" pitchFamily="2" charset="0"/>
            </a:endParaRPr>
          </a:p>
          <a:p>
            <a:pPr algn="ctr"/>
            <a:endParaRPr lang="en-US" sz="3600" b="1" u="sng" dirty="0" smtClean="0">
              <a:latin typeface="NikoshBAN" pitchFamily="2" charset="0"/>
              <a:cs typeface="NikoshBAN" pitchFamily="2" charset="0"/>
            </a:endParaRPr>
          </a:p>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কো-এক্সি</a:t>
            </a:r>
            <a:r>
              <a:rPr lang="bn-IN" sz="3600" dirty="0" smtClean="0">
                <a:latin typeface="NikoshBAN" panose="02000000000000000000" pitchFamily="2" charset="0"/>
                <a:cs typeface="NikoshBAN" panose="02000000000000000000" pitchFamily="2" charset="0"/>
              </a:rPr>
              <a:t>য়া</a:t>
            </a:r>
            <a:r>
              <a:rPr lang="en-US" sz="3600" dirty="0" smtClean="0">
                <a:latin typeface="NikoshBAN" panose="02000000000000000000" pitchFamily="2" charset="0"/>
                <a:cs typeface="NikoshBAN" panose="02000000000000000000" pitchFamily="2" charset="0"/>
              </a:rPr>
              <a:t>ল </a:t>
            </a:r>
            <a:r>
              <a:rPr lang="en-US" sz="3600" dirty="0" err="1" smtClean="0">
                <a:latin typeface="NikoshBAN" pitchFamily="2" charset="0"/>
                <a:cs typeface="NikoshBAN" pitchFamily="2" charset="0"/>
              </a:rPr>
              <a:t>ক্যাবল</a:t>
            </a:r>
            <a:r>
              <a:rPr lang="en-US" sz="3600" dirty="0" smtClean="0">
                <a:latin typeface="NikoshBAN" panose="02000000000000000000" pitchFamily="2" charset="0"/>
                <a:cs typeface="NikoshBAN" panose="02000000000000000000" pitchFamily="2" charset="0"/>
              </a:rPr>
              <a:t>, </a:t>
            </a:r>
          </a:p>
          <a:p>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itchFamily="2" charset="0"/>
              </a:rPr>
              <a:t>২। </a:t>
            </a:r>
            <a:r>
              <a:rPr lang="en-US" sz="3600" dirty="0" err="1" smtClean="0">
                <a:latin typeface="NikoshBAN" panose="02000000000000000000" pitchFamily="2" charset="0"/>
                <a:cs typeface="NikoshBAN" pitchFamily="2" charset="0"/>
              </a:rPr>
              <a:t>টুইস্টেড</a:t>
            </a:r>
            <a:r>
              <a:rPr lang="en-US" sz="3600" dirty="0" smtClean="0">
                <a:latin typeface="NikoshBAN" panose="02000000000000000000" pitchFamily="2" charset="0"/>
                <a:cs typeface="NikoshBAN" pitchFamily="2" charset="0"/>
              </a:rPr>
              <a:t> </a:t>
            </a:r>
            <a:r>
              <a:rPr lang="en-US" sz="3600" dirty="0" err="1" smtClean="0">
                <a:latin typeface="NikoshBAN" pitchFamily="2" charset="0"/>
                <a:cs typeface="NikoshBAN" pitchFamily="2" charset="0"/>
              </a:rPr>
              <a:t>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ক্যাবল</a:t>
            </a:r>
            <a:r>
              <a:rPr lang="en-US" sz="3600" dirty="0" smtClean="0">
                <a:latin typeface="NikoshBAN" pitchFamily="2" charset="0"/>
                <a:cs typeface="NikoshBAN" pitchFamily="2" charset="0"/>
              </a:rPr>
              <a:t> ও </a:t>
            </a:r>
            <a:endParaRPr lang="en-US" sz="3600" dirty="0" smtClean="0">
              <a:latin typeface="NikoshBAN" pitchFamily="2" charset="0"/>
              <a:cs typeface="NikoshBAN" pitchFamily="2" charset="0"/>
            </a:endParaRPr>
          </a:p>
          <a:p>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৩। </a:t>
            </a:r>
            <a:r>
              <a:rPr lang="en-US" sz="3600" dirty="0" err="1" smtClean="0">
                <a:latin typeface="NikoshBAN" pitchFamily="2" charset="0"/>
                <a:cs typeface="NikoshBAN" pitchFamily="2" charset="0"/>
              </a:rPr>
              <a:t>ফাইবার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অপটিক্যাল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ক্যাবল</a:t>
            </a:r>
            <a:r>
              <a:rPr lang="en-US" sz="3600" dirty="0" smtClean="0">
                <a:latin typeface="NikoshBAN" pitchFamily="2" charset="0"/>
                <a:cs typeface="NikoshBAN" pitchFamily="2" charset="0"/>
              </a:rPr>
              <a:t>। </a:t>
            </a:r>
            <a:endParaRPr lang="en-US" sz="3600" dirty="0"/>
          </a:p>
        </p:txBody>
      </p:sp>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304800"/>
            <a:ext cx="3276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IN" sz="4000" b="1" dirty="0" smtClean="0">
                <a:solidFill>
                  <a:schemeClr val="accent2">
                    <a:lumMod val="75000"/>
                  </a:schemeClr>
                </a:solidFill>
                <a:latin typeface="NikoshBAN" pitchFamily="2" charset="0"/>
                <a:cs typeface="NikoshBAN" pitchFamily="2" charset="0"/>
              </a:rPr>
              <a:t>শিখনফল</a:t>
            </a:r>
            <a:endParaRPr lang="en-US" sz="4000" dirty="0">
              <a:solidFill>
                <a:schemeClr val="accent2">
                  <a:lumMod val="75000"/>
                </a:schemeClr>
              </a:solidFill>
            </a:endParaRPr>
          </a:p>
        </p:txBody>
      </p:sp>
      <p:sp>
        <p:nvSpPr>
          <p:cNvPr id="3" name="Rectangle 2"/>
          <p:cNvSpPr/>
          <p:nvPr/>
        </p:nvSpPr>
        <p:spPr>
          <a:xfrm>
            <a:off x="609600" y="1219200"/>
            <a:ext cx="7543800" cy="646331"/>
          </a:xfrm>
          <a:prstGeom prst="rect">
            <a:avLst/>
          </a:prstGeom>
        </p:spPr>
        <p:txBody>
          <a:bodyPr wrap="square">
            <a:spAutoFit/>
          </a:bodyPr>
          <a:lstStyle/>
          <a:p>
            <a:pPr algn="just"/>
            <a:r>
              <a:rPr lang="bn-IN" sz="3600" b="1" dirty="0" smtClean="0">
                <a:solidFill>
                  <a:srgbClr val="0070C0"/>
                </a:solidFill>
                <a:latin typeface="NikoshBAN" pitchFamily="2" charset="0"/>
                <a:cs typeface="NikoshBAN" pitchFamily="2" charset="0"/>
              </a:rPr>
              <a:t>পাঠ শেষে শিক্ষার্থীরা .........</a:t>
            </a:r>
            <a:endParaRPr lang="en-US" sz="3600" dirty="0">
              <a:solidFill>
                <a:srgbClr val="0070C0"/>
              </a:solidFill>
            </a:endParaRPr>
          </a:p>
        </p:txBody>
      </p:sp>
      <p:sp>
        <p:nvSpPr>
          <p:cNvPr id="4" name="Rectangle 3"/>
          <p:cNvSpPr/>
          <p:nvPr/>
        </p:nvSpPr>
        <p:spPr>
          <a:xfrm>
            <a:off x="533400" y="2149257"/>
            <a:ext cx="8382000" cy="3170099"/>
          </a:xfrm>
          <a:prstGeom prst="rect">
            <a:avLst/>
          </a:prstGeom>
        </p:spPr>
        <p:txBody>
          <a:bodyPr wrap="square">
            <a:spAutoFit/>
          </a:bodyPr>
          <a:lstStyle/>
          <a:p>
            <a:r>
              <a:rPr lang="en-US" sz="2500" b="1" dirty="0" smtClean="0">
                <a:latin typeface="NikoshBAN" pitchFamily="2" charset="0"/>
                <a:cs typeface="NikoshBAN" pitchFamily="2" charset="0"/>
              </a:rPr>
              <a:t>১</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কো-এক্সি</a:t>
            </a:r>
            <a:r>
              <a:rPr lang="bn-IN" sz="2500" b="1" dirty="0" smtClean="0">
                <a:latin typeface="NikoshBAN" panose="02000000000000000000" pitchFamily="2" charset="0"/>
                <a:cs typeface="NikoshBAN" panose="02000000000000000000" pitchFamily="2" charset="0"/>
              </a:rPr>
              <a:t>য়া</a:t>
            </a:r>
            <a:r>
              <a:rPr lang="en-US" sz="2500" b="1" dirty="0" smtClean="0">
                <a:latin typeface="NikoshBAN" panose="02000000000000000000" pitchFamily="2" charset="0"/>
                <a:cs typeface="NikoshBAN" panose="02000000000000000000" pitchFamily="2" charset="0"/>
              </a:rPr>
              <a:t>ল </a:t>
            </a:r>
            <a:r>
              <a:rPr lang="en-US" sz="2500" b="1" dirty="0" err="1" smtClean="0">
                <a:latin typeface="NikoshBAN" panose="02000000000000000000" pitchFamily="2" charset="0"/>
                <a:cs typeface="NikoshBAN" panose="02000000000000000000" pitchFamily="2" charset="0"/>
              </a:rPr>
              <a:t>ক্যাবল</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এর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গঠন</a:t>
            </a:r>
            <a:r>
              <a:rPr lang="en-US" sz="2500" b="1" dirty="0" smtClean="0">
                <a:latin typeface="NikoshBAN" pitchFamily="2" charset="0"/>
                <a:cs typeface="NikoshBAN" pitchFamily="2" charset="0"/>
              </a:rPr>
              <a:t> </a:t>
            </a:r>
            <a:r>
              <a:rPr lang="bn-IN" sz="2500" b="1" dirty="0" smtClean="0">
                <a:latin typeface="NikoshBAN" pitchFamily="2" charset="0"/>
                <a:cs typeface="NikoshBAN" pitchFamily="2" charset="0"/>
              </a:rPr>
              <a:t>ব্যাখ্যা করতে </a:t>
            </a:r>
            <a:r>
              <a:rPr lang="bn-IN" sz="2500" b="1" dirty="0" smtClean="0">
                <a:latin typeface="NikoshBAN" pitchFamily="2" charset="0"/>
                <a:cs typeface="NikoshBAN" pitchFamily="2" charset="0"/>
              </a:rPr>
              <a:t>পারবে</a:t>
            </a:r>
            <a:r>
              <a:rPr lang="en-US" sz="2500" b="1" dirty="0" smtClean="0">
                <a:latin typeface="NikoshBAN" pitchFamily="2" charset="0"/>
                <a:cs typeface="NikoshBAN" pitchFamily="2" charset="0"/>
              </a:rPr>
              <a:t>। </a:t>
            </a:r>
            <a:endParaRPr lang="en-US" sz="2500" b="1" dirty="0" smtClean="0">
              <a:latin typeface="NikoshBAN" panose="02000000000000000000" pitchFamily="2" charset="0"/>
              <a:cs typeface="NikoshBAN" panose="02000000000000000000" pitchFamily="2" charset="0"/>
            </a:endParaRPr>
          </a:p>
          <a:p>
            <a:endParaRPr lang="en-US" sz="2500" b="1" dirty="0" smtClean="0">
              <a:latin typeface="NikoshBAN" panose="02000000000000000000" pitchFamily="2" charset="0"/>
              <a:cs typeface="NikoshBAN" panose="02000000000000000000" pitchFamily="2" charset="0"/>
            </a:endParaRPr>
          </a:p>
          <a:p>
            <a:r>
              <a:rPr lang="en-US" sz="2500" b="1" dirty="0" smtClean="0">
                <a:latin typeface="NikoshBAN" panose="02000000000000000000" pitchFamily="2" charset="0"/>
                <a:cs typeface="NikoshBAN" panose="02000000000000000000" pitchFamily="2" charset="0"/>
              </a:rPr>
              <a:t>২। </a:t>
            </a:r>
            <a:r>
              <a:rPr lang="en-US" sz="2500" b="1" dirty="0" err="1" smtClean="0">
                <a:latin typeface="NikoshBAN" panose="02000000000000000000" pitchFamily="2" charset="0"/>
                <a:cs typeface="NikoshBAN" panose="02000000000000000000" pitchFamily="2" charset="0"/>
              </a:rPr>
              <a:t>টুইস্টেড</a:t>
            </a:r>
            <a:r>
              <a:rPr lang="en-US" sz="2500" b="1" dirty="0" smtClean="0">
                <a:latin typeface="NikoshBAN" panose="02000000000000000000" pitchFamily="2" charset="0"/>
                <a:cs typeface="NikoshBAN" panose="02000000000000000000" pitchFamily="2" charset="0"/>
              </a:rPr>
              <a:t> </a:t>
            </a:r>
            <a:r>
              <a:rPr lang="en-US" sz="2500" b="1" dirty="0" err="1" smtClean="0">
                <a:latin typeface="NikoshBAN" panose="02000000000000000000" pitchFamily="2" charset="0"/>
                <a:cs typeface="NikoshBAN" panose="02000000000000000000" pitchFamily="2" charset="0"/>
              </a:rPr>
              <a:t>পেয়ার</a:t>
            </a:r>
            <a:r>
              <a:rPr lang="en-US" sz="2500" b="1" dirty="0" smtClean="0">
                <a:latin typeface="NikoshBAN" panose="02000000000000000000" pitchFamily="2" charset="0"/>
                <a:cs typeface="NikoshBAN" panose="02000000000000000000" pitchFamily="2" charset="0"/>
              </a:rPr>
              <a:t> </a:t>
            </a:r>
            <a:r>
              <a:rPr lang="en-US" sz="2500" b="1" dirty="0" err="1" smtClean="0">
                <a:latin typeface="NikoshBAN" panose="02000000000000000000" pitchFamily="2" charset="0"/>
                <a:cs typeface="NikoshBAN" panose="02000000000000000000" pitchFamily="2" charset="0"/>
              </a:rPr>
              <a:t>ক্যাবল</a:t>
            </a:r>
            <a:r>
              <a:rPr lang="en-US" sz="2500" b="1" dirty="0" smtClean="0">
                <a:latin typeface="NikoshBAN" panose="02000000000000000000" pitchFamily="2" charset="0"/>
                <a:cs typeface="NikoshBAN" panose="02000000000000000000" pitchFamily="2" charset="0"/>
              </a:rPr>
              <a:t> </a:t>
            </a:r>
            <a:r>
              <a:rPr lang="en-US" sz="2500" b="1" dirty="0" err="1" smtClean="0">
                <a:latin typeface="NikoshBAN" pitchFamily="2" charset="0"/>
                <a:cs typeface="NikoshBAN" pitchFamily="2" charset="0"/>
              </a:rPr>
              <a:t>এর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গঠন</a:t>
            </a:r>
            <a:r>
              <a:rPr lang="en-US" sz="2500" b="1" dirty="0" smtClean="0">
                <a:latin typeface="NikoshBAN" pitchFamily="2" charset="0"/>
                <a:cs typeface="NikoshBAN" pitchFamily="2" charset="0"/>
              </a:rPr>
              <a:t> </a:t>
            </a:r>
            <a:r>
              <a:rPr lang="bn-IN" sz="2500" b="1" dirty="0" smtClean="0">
                <a:latin typeface="NikoshBAN" pitchFamily="2" charset="0"/>
                <a:cs typeface="NikoshBAN" pitchFamily="2" charset="0"/>
              </a:rPr>
              <a:t>ব্যাখ্যা করতে </a:t>
            </a:r>
            <a:r>
              <a:rPr lang="en-US" sz="2500" b="1" dirty="0" smtClean="0">
                <a:latin typeface="NikoshBAN" pitchFamily="2" charset="0"/>
                <a:cs typeface="NikoshBAN" pitchFamily="2" charset="0"/>
              </a:rPr>
              <a:t>    </a:t>
            </a:r>
          </a:p>
          <a:p>
            <a:r>
              <a:rPr lang="en-US" sz="2500" b="1" dirty="0" smtClean="0">
                <a:latin typeface="NikoshBAN" pitchFamily="2" charset="0"/>
                <a:cs typeface="NikoshBAN" pitchFamily="2" charset="0"/>
              </a:rPr>
              <a:t> </a:t>
            </a:r>
            <a:r>
              <a:rPr lang="en-US" sz="2500" b="1" dirty="0" smtClean="0">
                <a:latin typeface="NikoshBAN" pitchFamily="2" charset="0"/>
                <a:cs typeface="NikoshBAN" pitchFamily="2" charset="0"/>
              </a:rPr>
              <a:t>    </a:t>
            </a:r>
            <a:r>
              <a:rPr lang="bn-IN" sz="2500" b="1" dirty="0" smtClean="0">
                <a:latin typeface="NikoshBAN" pitchFamily="2" charset="0"/>
                <a:cs typeface="NikoshBAN" pitchFamily="2" charset="0"/>
              </a:rPr>
              <a:t>পারবে</a:t>
            </a:r>
            <a:r>
              <a:rPr lang="en-US" sz="2500" b="1" dirty="0" smtClean="0">
                <a:latin typeface="NikoshBAN" pitchFamily="2" charset="0"/>
                <a:cs typeface="NikoshBAN" pitchFamily="2" charset="0"/>
              </a:rPr>
              <a:t>।  </a:t>
            </a:r>
            <a:endParaRPr lang="en-US" sz="2500" b="1" dirty="0" smtClean="0">
              <a:latin typeface="NikoshBAN" panose="02000000000000000000" pitchFamily="2" charset="0"/>
              <a:cs typeface="NikoshBAN" panose="02000000000000000000" pitchFamily="2" charset="0"/>
            </a:endParaRPr>
          </a:p>
          <a:p>
            <a:endParaRPr lang="en-US" sz="2500" b="1" dirty="0" smtClean="0">
              <a:latin typeface="NikoshBAN" panose="02000000000000000000" pitchFamily="2" charset="0"/>
              <a:cs typeface="NikoshBAN" panose="02000000000000000000" pitchFamily="2" charset="0"/>
            </a:endParaRPr>
          </a:p>
          <a:p>
            <a:r>
              <a:rPr lang="en-US" sz="2500" b="1" dirty="0" smtClean="0">
                <a:latin typeface="NikoshBAN" panose="02000000000000000000" pitchFamily="2" charset="0"/>
                <a:cs typeface="NikoshBAN" panose="02000000000000000000" pitchFamily="2" charset="0"/>
              </a:rPr>
              <a:t>৩। </a:t>
            </a:r>
            <a:r>
              <a:rPr lang="en-US" sz="2500" b="1" dirty="0" err="1" smtClean="0">
                <a:latin typeface="NikoshBAN" panose="02000000000000000000" pitchFamily="2" charset="0"/>
                <a:cs typeface="NikoshBAN" panose="02000000000000000000" pitchFamily="2" charset="0"/>
              </a:rPr>
              <a:t>ফাইবার</a:t>
            </a:r>
            <a:r>
              <a:rPr lang="en-US" sz="2500" b="1" dirty="0" smtClean="0">
                <a:latin typeface="NikoshBAN" panose="02000000000000000000" pitchFamily="2" charset="0"/>
                <a:cs typeface="NikoshBAN" panose="02000000000000000000" pitchFamily="2" charset="0"/>
              </a:rPr>
              <a:t> </a:t>
            </a:r>
            <a:r>
              <a:rPr lang="en-US" sz="2500" b="1" dirty="0" err="1" smtClean="0">
                <a:latin typeface="NikoshBAN" panose="02000000000000000000" pitchFamily="2" charset="0"/>
                <a:cs typeface="NikoshBAN" panose="02000000000000000000" pitchFamily="2" charset="0"/>
              </a:rPr>
              <a:t>অপটিক্যাল</a:t>
            </a:r>
            <a:r>
              <a:rPr lang="en-US" sz="2500" b="1" dirty="0" smtClean="0">
                <a:latin typeface="NikoshBAN" panose="02000000000000000000" pitchFamily="2" charset="0"/>
                <a:cs typeface="NikoshBAN" panose="02000000000000000000" pitchFamily="2" charset="0"/>
              </a:rPr>
              <a:t> </a:t>
            </a:r>
            <a:r>
              <a:rPr lang="en-US" sz="2500" b="1" dirty="0" err="1" smtClean="0">
                <a:latin typeface="NikoshBAN" panose="02000000000000000000" pitchFamily="2" charset="0"/>
                <a:cs typeface="NikoshBAN" panose="02000000000000000000" pitchFamily="2" charset="0"/>
              </a:rPr>
              <a:t>ক্যাবল</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এর</a:t>
            </a:r>
            <a:r>
              <a:rPr lang="en-US" sz="2500" b="1" dirty="0" smtClean="0">
                <a:latin typeface="NikoshBAN" pitchFamily="2" charset="0"/>
                <a:cs typeface="NikoshBAN" pitchFamily="2" charset="0"/>
              </a:rPr>
              <a:t> </a:t>
            </a:r>
            <a:r>
              <a:rPr lang="en-US" sz="2500" b="1" dirty="0" err="1" smtClean="0">
                <a:latin typeface="NikoshBAN" pitchFamily="2" charset="0"/>
                <a:cs typeface="NikoshBAN" pitchFamily="2" charset="0"/>
              </a:rPr>
              <a:t>গঠন</a:t>
            </a:r>
            <a:r>
              <a:rPr lang="en-US" sz="2500" b="1" dirty="0" smtClean="0">
                <a:latin typeface="NikoshBAN" pitchFamily="2" charset="0"/>
                <a:cs typeface="NikoshBAN" pitchFamily="2" charset="0"/>
              </a:rPr>
              <a:t> </a:t>
            </a:r>
            <a:r>
              <a:rPr lang="bn-IN" sz="2500" b="1" dirty="0" smtClean="0">
                <a:latin typeface="NikoshBAN" pitchFamily="2" charset="0"/>
                <a:cs typeface="NikoshBAN" pitchFamily="2" charset="0"/>
              </a:rPr>
              <a:t>ব্যাখ্যা করতে </a:t>
            </a:r>
            <a:r>
              <a:rPr lang="en-US" sz="2500" b="1" dirty="0" smtClean="0">
                <a:latin typeface="NikoshBAN" pitchFamily="2" charset="0"/>
                <a:cs typeface="NikoshBAN" pitchFamily="2" charset="0"/>
              </a:rPr>
              <a:t>   </a:t>
            </a:r>
          </a:p>
          <a:p>
            <a:r>
              <a:rPr lang="en-US" sz="2500" b="1" dirty="0" smtClean="0">
                <a:latin typeface="NikoshBAN" pitchFamily="2" charset="0"/>
                <a:cs typeface="NikoshBAN" pitchFamily="2" charset="0"/>
              </a:rPr>
              <a:t> </a:t>
            </a:r>
            <a:r>
              <a:rPr lang="en-US" sz="2500" b="1" dirty="0" smtClean="0">
                <a:latin typeface="NikoshBAN" pitchFamily="2" charset="0"/>
                <a:cs typeface="NikoshBAN" pitchFamily="2" charset="0"/>
              </a:rPr>
              <a:t>    </a:t>
            </a:r>
            <a:r>
              <a:rPr lang="bn-IN" sz="2500" b="1" dirty="0" smtClean="0">
                <a:latin typeface="NikoshBAN" pitchFamily="2" charset="0"/>
                <a:cs typeface="NikoshBAN" pitchFamily="2" charset="0"/>
              </a:rPr>
              <a:t>পারবে</a:t>
            </a:r>
            <a:r>
              <a:rPr lang="en-US" sz="2500" b="1" dirty="0" smtClean="0">
                <a:latin typeface="NikoshBAN" pitchFamily="2" charset="0"/>
                <a:cs typeface="NikoshBAN" pitchFamily="2" charset="0"/>
              </a:rPr>
              <a:t>। </a:t>
            </a:r>
            <a:endParaRPr lang="en-US" sz="2500" b="1" dirty="0" smtClean="0"/>
          </a:p>
          <a:p>
            <a:pPr algn="just"/>
            <a:endParaRPr lang="bn-IN" sz="2500" b="1" dirty="0" smtClean="0">
              <a:latin typeface="NikoshBAN" pitchFamily="2" charset="0"/>
              <a:cs typeface="NikoshBAN" pitchFamily="2" charset="0"/>
            </a:endParaRPr>
          </a:p>
        </p:txBody>
      </p:sp>
    </p:spTree>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14400"/>
            <a:ext cx="8305800" cy="3554819"/>
          </a:xfrm>
          <a:prstGeom prst="rect">
            <a:avLst/>
          </a:prstGeom>
          <a:noFill/>
        </p:spPr>
        <p:txBody>
          <a:bodyPr wrap="square" rtlCol="0">
            <a:spAutoFit/>
          </a:bodyPr>
          <a:lstStyle/>
          <a:p>
            <a:pPr algn="just"/>
            <a:r>
              <a:rPr lang="en-US" sz="2500" u="sng" dirty="0" err="1" smtClean="0">
                <a:solidFill>
                  <a:srgbClr val="FF0000"/>
                </a:solidFill>
                <a:latin typeface="NikoshBAN" panose="02000000000000000000" pitchFamily="2" charset="0"/>
                <a:cs typeface="NikoshBAN" panose="02000000000000000000" pitchFamily="2" charset="0"/>
              </a:rPr>
              <a:t>কো-এক্সি</a:t>
            </a:r>
            <a:r>
              <a:rPr lang="bn-IN" sz="2500" u="sng" dirty="0" smtClean="0">
                <a:solidFill>
                  <a:srgbClr val="FF0000"/>
                </a:solidFill>
                <a:latin typeface="NikoshBAN" panose="02000000000000000000" pitchFamily="2" charset="0"/>
                <a:cs typeface="NikoshBAN" panose="02000000000000000000" pitchFamily="2" charset="0"/>
              </a:rPr>
              <a:t>য়া</a:t>
            </a:r>
            <a:r>
              <a:rPr lang="en-US" sz="2500" u="sng" dirty="0" smtClean="0">
                <a:solidFill>
                  <a:srgbClr val="FF0000"/>
                </a:solidFill>
                <a:latin typeface="NikoshBAN" panose="02000000000000000000" pitchFamily="2" charset="0"/>
                <a:cs typeface="NikoshBAN" panose="02000000000000000000" pitchFamily="2" charset="0"/>
              </a:rPr>
              <a:t>ল </a:t>
            </a:r>
            <a:r>
              <a:rPr lang="en-US" sz="2500" u="sng" dirty="0" err="1" smtClean="0">
                <a:solidFill>
                  <a:srgbClr val="FF0000"/>
                </a:solidFill>
                <a:latin typeface="NikoshBAN" panose="02000000000000000000" pitchFamily="2" charset="0"/>
                <a:cs typeface="NikoshBAN" panose="02000000000000000000" pitchFamily="2" charset="0"/>
              </a:rPr>
              <a:t>ক্যাবল</a:t>
            </a:r>
            <a:r>
              <a:rPr lang="en-US" sz="2500" u="sng" dirty="0" smtClean="0">
                <a:solidFill>
                  <a:srgbClr val="FF0000"/>
                </a:solidFill>
                <a:latin typeface="NikoshBAN" panose="02000000000000000000" pitchFamily="2" charset="0"/>
                <a:cs typeface="NikoshBAN" panose="02000000000000000000" pitchFamily="2" charset="0"/>
              </a:rPr>
              <a:t>:</a:t>
            </a:r>
          </a:p>
          <a:p>
            <a:pPr algn="just"/>
            <a:endParaRPr lang="en-US" sz="2500" u="sng" dirty="0" smtClean="0">
              <a:solidFill>
                <a:srgbClr val="FF0000"/>
              </a:solidFill>
              <a:latin typeface="NikoshBAN" panose="02000000000000000000" pitchFamily="2" charset="0"/>
              <a:cs typeface="NikoshBAN" panose="02000000000000000000" pitchFamily="2" charset="0"/>
            </a:endParaRPr>
          </a:p>
          <a:p>
            <a:pPr algn="just"/>
            <a:r>
              <a:rPr lang="bn-IN" sz="2500" dirty="0" smtClean="0">
                <a:latin typeface="NikoshBAN" panose="02000000000000000000" pitchFamily="2" charset="0"/>
                <a:cs typeface="NikoshBAN" panose="02000000000000000000" pitchFamily="2" charset="0"/>
              </a:rPr>
              <a:t>কো-এক্সিয়াল </a:t>
            </a:r>
            <a:r>
              <a:rPr lang="bn-IN" sz="2500" dirty="0" smtClean="0">
                <a:latin typeface="NikoshBAN" panose="02000000000000000000" pitchFamily="2" charset="0"/>
                <a:cs typeface="NikoshBAN" panose="02000000000000000000" pitchFamily="2" charset="0"/>
              </a:rPr>
              <a:t>হল এমন এক ধরনের ক্যাবল  যার কেন্দ্র দিয়ে থাকে একটি সলিড কপার তার এবং তারটিকে ঘিরে জড়ানো থাকে অপরিবাহী প্লাস্টিক ফোমের ইনস্যুলেশন। ইনস্যুলেশন ফোমের চারপাশ জাল বা নেট আকৃতির তার দ্বারা সাজানো থাকে এবং বাইরে প্লাস্টিকের জ্যাকেট দিয়ে ঢাকা থাকে। যেহেতু উভয় তারের অক্ষ একই থাকে তাই এ ক্যাবলেকে কো-এক্সিয়াল ক্যাবল নামে আখ্যায়িত করা হয়। </a:t>
            </a:r>
            <a:endParaRPr lang="en-US" sz="25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5400" y="4800600"/>
            <a:ext cx="7010400" cy="1679751"/>
          </a:xfrm>
          <a:prstGeom prst="rect">
            <a:avLst/>
          </a:prstGeom>
        </p:spPr>
      </p:pic>
    </p:spTree>
    <p:extLst>
      <p:ext uri="{BB962C8B-B14F-4D97-AF65-F5344CB8AC3E}">
        <p14:creationId xmlns:p14="http://schemas.microsoft.com/office/powerpoint/2010/main" xmlns="" val="3679075748"/>
      </p:ext>
    </p:extLst>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4800" y="304800"/>
            <a:ext cx="8382000" cy="2785378"/>
          </a:xfrm>
          <a:prstGeom prst="rect">
            <a:avLst/>
          </a:prstGeom>
          <a:noFill/>
        </p:spPr>
        <p:txBody>
          <a:bodyPr wrap="square" rtlCol="0">
            <a:spAutoFit/>
          </a:bodyPr>
          <a:lstStyle/>
          <a:p>
            <a:r>
              <a:rPr lang="en-US" sz="2500" u="sng" dirty="0" err="1">
                <a:solidFill>
                  <a:srgbClr val="FF0000"/>
                </a:solidFill>
                <a:latin typeface="NikoshBAN" panose="02000000000000000000" pitchFamily="2" charset="0"/>
                <a:cs typeface="NikoshBAN" panose="02000000000000000000" pitchFamily="2" charset="0"/>
              </a:rPr>
              <a:t>টুউস্টেড</a:t>
            </a:r>
            <a:r>
              <a:rPr lang="en-US" sz="2500" u="sng" dirty="0">
                <a:solidFill>
                  <a:srgbClr val="FF0000"/>
                </a:solidFill>
                <a:latin typeface="NikoshBAN" panose="02000000000000000000" pitchFamily="2" charset="0"/>
                <a:cs typeface="NikoshBAN" panose="02000000000000000000" pitchFamily="2" charset="0"/>
              </a:rPr>
              <a:t> </a:t>
            </a:r>
            <a:r>
              <a:rPr lang="en-US" sz="2500" u="sng" dirty="0" err="1">
                <a:solidFill>
                  <a:srgbClr val="FF0000"/>
                </a:solidFill>
                <a:latin typeface="NikoshBAN" panose="02000000000000000000" pitchFamily="2" charset="0"/>
                <a:cs typeface="NikoshBAN" panose="02000000000000000000" pitchFamily="2" charset="0"/>
              </a:rPr>
              <a:t>পেয়ার</a:t>
            </a:r>
            <a:r>
              <a:rPr lang="en-US" sz="2500" u="sng" dirty="0">
                <a:solidFill>
                  <a:srgbClr val="FF0000"/>
                </a:solidFill>
                <a:latin typeface="NikoshBAN" panose="02000000000000000000" pitchFamily="2" charset="0"/>
                <a:cs typeface="NikoshBAN" panose="02000000000000000000" pitchFamily="2" charset="0"/>
              </a:rPr>
              <a:t> </a:t>
            </a:r>
            <a:r>
              <a:rPr lang="en-US" sz="2500" u="sng" dirty="0" err="1">
                <a:solidFill>
                  <a:srgbClr val="FF0000"/>
                </a:solidFill>
                <a:latin typeface="NikoshBAN" panose="02000000000000000000" pitchFamily="2" charset="0"/>
                <a:cs typeface="NikoshBAN" panose="02000000000000000000" pitchFamily="2" charset="0"/>
              </a:rPr>
              <a:t>ক্যাবল</a:t>
            </a:r>
            <a:r>
              <a:rPr lang="en-US" sz="2500" u="sng" dirty="0" smtClean="0">
                <a:solidFill>
                  <a:srgbClr val="FF0000"/>
                </a:solidFill>
                <a:latin typeface="NikoshBAN" panose="02000000000000000000" pitchFamily="2" charset="0"/>
                <a:cs typeface="NikoshBAN" panose="02000000000000000000" pitchFamily="2" charset="0"/>
              </a:rPr>
              <a:t>:</a:t>
            </a:r>
          </a:p>
          <a:p>
            <a:endParaRPr lang="bn-IN" sz="2500" dirty="0" smtClean="0">
              <a:solidFill>
                <a:srgbClr val="FF0000"/>
              </a:solidFill>
              <a:latin typeface="NikoshBAN" panose="02000000000000000000" pitchFamily="2" charset="0"/>
              <a:cs typeface="NikoshBAN" panose="02000000000000000000" pitchFamily="2" charset="0"/>
            </a:endParaRPr>
          </a:p>
          <a:p>
            <a:pPr algn="just"/>
            <a:r>
              <a:rPr lang="bn-IN" sz="2500" dirty="0" smtClean="0">
                <a:latin typeface="NikoshBAN" panose="02000000000000000000" pitchFamily="2" charset="0"/>
                <a:cs typeface="NikoshBAN" panose="02000000000000000000" pitchFamily="2" charset="0"/>
              </a:rPr>
              <a:t>টুইস্টেড পেয়ার ক্যাবলে মোড়ানো দুটি কপার তার থাকে এবং তার দুটিকে পৃথক রাখার জন্য মাঝে অপরিবাহী পদার্থ ব্যবহার করা হয়। এ ক্যাবলে সাধারণত ৪ জোড়া তার একসাথে থাকে এবং প্রতি জোড়ায় একটি কমন রঙের (সাদা) হয় এবং বাকি তারগুলো হয় ভিন্ন রঙের।</a:t>
            </a:r>
            <a:endParaRPr lang="en-US" sz="25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990600" y="4800600"/>
            <a:ext cx="7543800" cy="1371600"/>
          </a:xfrm>
          <a:prstGeom prst="rect">
            <a:avLst/>
          </a:prstGeom>
        </p:spPr>
      </p:pic>
      <p:sp>
        <p:nvSpPr>
          <p:cNvPr id="19" name="TextBox 18"/>
          <p:cNvSpPr txBox="1"/>
          <p:nvPr/>
        </p:nvSpPr>
        <p:spPr>
          <a:xfrm>
            <a:off x="457200" y="3352800"/>
            <a:ext cx="7924800" cy="861774"/>
          </a:xfrm>
          <a:prstGeom prst="rect">
            <a:avLst/>
          </a:prstGeom>
          <a:noFill/>
        </p:spPr>
        <p:txBody>
          <a:bodyPr wrap="square" rtlCol="0">
            <a:spAutoFit/>
          </a:bodyPr>
          <a:lstStyle/>
          <a:p>
            <a:pPr algn="just"/>
            <a:r>
              <a:rPr lang="bn-IN" sz="2500" dirty="0">
                <a:latin typeface="NikoshBAN" panose="02000000000000000000" pitchFamily="2" charset="0"/>
                <a:cs typeface="NikoshBAN" panose="02000000000000000000" pitchFamily="2" charset="0"/>
              </a:rPr>
              <a:t>তারগুলো সংযোজনের </a:t>
            </a:r>
            <a:r>
              <a:rPr lang="bn-IN" sz="2500" dirty="0" smtClean="0">
                <a:latin typeface="NikoshBAN" panose="02000000000000000000" pitchFamily="2" charset="0"/>
                <a:cs typeface="NikoshBAN" panose="02000000000000000000" pitchFamily="2" charset="0"/>
              </a:rPr>
              <a:t>সময় ১, ২, ৩, ৪, ৫, ৬, ৭, ৮ নম্বরের ভিত্তিতে সংযোগ দিতে হয়।  </a:t>
            </a:r>
            <a:endParaRPr lang="en-US" sz="2500" dirty="0"/>
          </a:p>
        </p:txBody>
      </p:sp>
    </p:spTree>
    <p:extLst>
      <p:ext uri="{BB962C8B-B14F-4D97-AF65-F5344CB8AC3E}">
        <p14:creationId xmlns:p14="http://schemas.microsoft.com/office/powerpoint/2010/main" xmlns="" val="1447447925"/>
      </p:ext>
    </p:extLst>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nodeType="clickEffect">
                                  <p:stCondLst>
                                    <p:cond delay="0"/>
                                  </p:stCondLst>
                                  <p:childTnLst>
                                    <p:anim calcmode="lin" valueType="num">
                                      <p:cBhvr>
                                        <p:cTn id="6" dur="1000"/>
                                        <p:tgtEl>
                                          <p:spTgt spid="1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16"/>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16"/>
                                        </p:tgtEl>
                                        <p:attrNameLst>
                                          <p:attrName>ppt_y</p:attrName>
                                        </p:attrNameLst>
                                      </p:cBhvr>
                                      <p:tavLst>
                                        <p:tav tm="0">
                                          <p:val>
                                            <p:strVal val="ppt_y"/>
                                          </p:val>
                                        </p:tav>
                                        <p:tav tm="100000">
                                          <p:val>
                                            <p:strVal val="ppt_y"/>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599" cy="2400657"/>
          </a:xfrm>
          <a:prstGeom prst="rect">
            <a:avLst/>
          </a:prstGeom>
        </p:spPr>
        <p:txBody>
          <a:bodyPr wrap="square">
            <a:spAutoFit/>
          </a:bodyPr>
          <a:lstStyle/>
          <a:p>
            <a:r>
              <a:rPr lang="en-US" sz="2500" dirty="0" err="1" smtClean="0">
                <a:solidFill>
                  <a:srgbClr val="FF0000"/>
                </a:solidFill>
                <a:latin typeface="NikoshBAN" pitchFamily="2" charset="0"/>
                <a:cs typeface="NikoshBAN" pitchFamily="2" charset="0"/>
              </a:rPr>
              <a:t>ফাইবার</a:t>
            </a:r>
            <a:r>
              <a:rPr lang="en-US" sz="2500" dirty="0" smtClean="0">
                <a:solidFill>
                  <a:srgbClr val="FF0000"/>
                </a:solidFill>
                <a:latin typeface="NikoshBAN" pitchFamily="2" charset="0"/>
                <a:cs typeface="NikoshBAN" pitchFamily="2" charset="0"/>
              </a:rPr>
              <a:t> </a:t>
            </a:r>
            <a:r>
              <a:rPr lang="en-US" sz="2500" dirty="0" err="1" smtClean="0">
                <a:solidFill>
                  <a:srgbClr val="FF0000"/>
                </a:solidFill>
                <a:latin typeface="NikoshBAN" pitchFamily="2" charset="0"/>
                <a:cs typeface="NikoshBAN" pitchFamily="2" charset="0"/>
              </a:rPr>
              <a:t>অপটিক্যাল</a:t>
            </a:r>
            <a:r>
              <a:rPr lang="en-US" sz="2500" dirty="0" smtClean="0">
                <a:solidFill>
                  <a:srgbClr val="FF0000"/>
                </a:solidFill>
                <a:latin typeface="NikoshBAN" pitchFamily="2" charset="0"/>
                <a:cs typeface="NikoshBAN" pitchFamily="2" charset="0"/>
              </a:rPr>
              <a:t> </a:t>
            </a:r>
            <a:r>
              <a:rPr lang="bn-IN" sz="2500" dirty="0" smtClean="0">
                <a:solidFill>
                  <a:srgbClr val="FF0000"/>
                </a:solidFill>
                <a:latin typeface="NikoshBAN" pitchFamily="2" charset="0"/>
                <a:cs typeface="NikoshBAN" pitchFamily="2" charset="0"/>
              </a:rPr>
              <a:t>ক্যাবলঃ </a:t>
            </a:r>
            <a:endParaRPr lang="bn-IN" sz="2500" dirty="0" smtClean="0">
              <a:solidFill>
                <a:srgbClr val="FF0000"/>
              </a:solidFill>
              <a:latin typeface="NikoshBAN" pitchFamily="2" charset="0"/>
              <a:cs typeface="NikoshBAN" pitchFamily="2" charset="0"/>
            </a:endParaRPr>
          </a:p>
          <a:p>
            <a:pPr algn="just"/>
            <a:r>
              <a:rPr lang="bn-IN" sz="2500" dirty="0" smtClean="0">
                <a:latin typeface="NikoshBAN" pitchFamily="2" charset="0"/>
                <a:cs typeface="NikoshBAN" pitchFamily="2" charset="0"/>
              </a:rPr>
              <a:t>ফাইবার অপটিক বা অপটিক্যাল ক্যাবল হলো অত্যন্ত সরু এক ধরনের কাচের তন্তু। ডাই-ইলেকট্রনিক অন্তরক পদার্থ দিয়ে তৈরি কাচের তন্তুর মধ্যে দিয়ে আলোর গতিতে  ডেটা আদান-প্রদান করা যায়। ফাইবার অপটিক্যাল ক্যাবল অত্যান্ত গতিতে ডেটা আদান প্রদানের ক্ষেত্রে ব্যবহার করা হয়।</a:t>
            </a:r>
            <a:endParaRPr lang="en-US" sz="2500" dirty="0">
              <a:latin typeface="NikoshBAN" pitchFamily="2" charset="0"/>
              <a:cs typeface="NikoshBAN" pitchFamily="2" charset="0"/>
            </a:endParaRPr>
          </a:p>
        </p:txBody>
      </p:sp>
      <p:sp>
        <p:nvSpPr>
          <p:cNvPr id="4" name="TextBox 3"/>
          <p:cNvSpPr txBox="1"/>
          <p:nvPr/>
        </p:nvSpPr>
        <p:spPr>
          <a:xfrm>
            <a:off x="533400" y="2743200"/>
            <a:ext cx="8153400" cy="1631216"/>
          </a:xfrm>
          <a:prstGeom prst="rect">
            <a:avLst/>
          </a:prstGeom>
          <a:noFill/>
        </p:spPr>
        <p:txBody>
          <a:bodyPr wrap="square" rtlCol="0">
            <a:spAutoFit/>
          </a:bodyPr>
          <a:lstStyle/>
          <a:p>
            <a:pPr algn="just"/>
            <a:r>
              <a:rPr lang="bn-IN" sz="2500" dirty="0">
                <a:latin typeface="NikoshBAN" pitchFamily="2" charset="0"/>
                <a:cs typeface="NikoshBAN" pitchFamily="2" charset="0"/>
              </a:rPr>
              <a:t>এ ক্যাবলের বিশেষত্ব হলো এটি ইলেকট্রনিক্যাল সিগন্যালের পরিবর্তে  আলোক বা লাইট সিগ্ল্যাল ট্রান্সমিট করে। আর এ কাজে  ব্যবহৃত  হয় ফাইবারের অভ্যন্তরে গ্লাস বা প্লাস্টিক কোর। </a:t>
            </a:r>
            <a:endParaRPr lang="en-US" sz="2500" dirty="0"/>
          </a:p>
        </p:txBody>
      </p:sp>
      <p:grpSp>
        <p:nvGrpSpPr>
          <p:cNvPr id="12" name="Group 11"/>
          <p:cNvGrpSpPr/>
          <p:nvPr/>
        </p:nvGrpSpPr>
        <p:grpSpPr>
          <a:xfrm>
            <a:off x="838200" y="4191000"/>
            <a:ext cx="8020616" cy="2438400"/>
            <a:chOff x="838200" y="4191000"/>
            <a:chExt cx="8020616" cy="2438400"/>
          </a:xfrm>
        </p:grpSpPr>
        <p:pic>
          <p:nvPicPr>
            <p:cNvPr id="3" name="Picture 2" descr="fiber optics internet.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181600" y="4191000"/>
              <a:ext cx="3677216" cy="2438400"/>
            </a:xfrm>
            <a:prstGeom prst="rect">
              <a:avLst/>
            </a:prstGeom>
            <a:ln>
              <a:noFill/>
            </a:ln>
            <a:effectLst>
              <a:softEdge rad="112500"/>
            </a:effectLst>
          </p:spPr>
        </p:pic>
        <p:grpSp>
          <p:nvGrpSpPr>
            <p:cNvPr id="11" name="Group 10"/>
            <p:cNvGrpSpPr/>
            <p:nvPr/>
          </p:nvGrpSpPr>
          <p:grpSpPr>
            <a:xfrm>
              <a:off x="838200" y="4419600"/>
              <a:ext cx="4038600" cy="2057400"/>
              <a:chOff x="838200" y="4419600"/>
              <a:chExt cx="4038600" cy="2057400"/>
            </a:xfrm>
          </p:grpSpPr>
          <p:pic>
            <p:nvPicPr>
              <p:cNvPr id="6" name="Picture 5" descr="op.jpg"/>
              <p:cNvPicPr>
                <a:picLocks noChangeAspect="1"/>
              </p:cNvPicPr>
              <p:nvPr/>
            </p:nvPicPr>
            <p:blipFill>
              <a:blip r:embed="rId4"/>
              <a:stretch>
                <a:fillRect/>
              </a:stretch>
            </p:blipFill>
            <p:spPr>
              <a:xfrm>
                <a:off x="2205198" y="4586636"/>
                <a:ext cx="2671602" cy="1732433"/>
              </a:xfrm>
              <a:prstGeom prst="rect">
                <a:avLst/>
              </a:prstGeom>
              <a:ln>
                <a:noFill/>
              </a:ln>
              <a:effectLst>
                <a:softEdge rad="112500"/>
              </a:effectLst>
            </p:spPr>
          </p:pic>
          <p:sp>
            <p:nvSpPr>
              <p:cNvPr id="7" name="TextBox 6"/>
              <p:cNvSpPr txBox="1"/>
              <p:nvPr/>
            </p:nvSpPr>
            <p:spPr>
              <a:xfrm>
                <a:off x="3068442" y="6217846"/>
                <a:ext cx="1520611" cy="259154"/>
              </a:xfrm>
              <a:prstGeom prst="borderCallout1">
                <a:avLst>
                  <a:gd name="adj1" fmla="val -119597"/>
                  <a:gd name="adj2" fmla="val 91469"/>
                  <a:gd name="adj3" fmla="val -1235"/>
                  <a:gd name="adj4" fmla="val 84385"/>
                </a:avLst>
              </a:prstGeom>
              <a:ln w="19050">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500" dirty="0">
                    <a:solidFill>
                      <a:schemeClr val="tx1"/>
                    </a:solidFill>
                  </a:rPr>
                  <a:t>Jacket</a:t>
                </a:r>
                <a:r>
                  <a:rPr lang="bn-BD" sz="1500" dirty="0">
                    <a:solidFill>
                      <a:schemeClr val="tx1"/>
                    </a:solidFill>
                  </a:rPr>
                  <a:t> (</a:t>
                </a:r>
                <a:r>
                  <a:rPr lang="en-US" sz="1500" dirty="0">
                    <a:solidFill>
                      <a:schemeClr val="tx1"/>
                    </a:solidFill>
                  </a:rPr>
                  <a:t>Plastic</a:t>
                </a:r>
                <a:r>
                  <a:rPr lang="bn-BD" sz="1500" dirty="0">
                    <a:solidFill>
                      <a:schemeClr val="tx1"/>
                    </a:solidFill>
                  </a:rPr>
                  <a:t>)</a:t>
                </a:r>
                <a:endParaRPr lang="en-US" sz="1500" dirty="0">
                  <a:solidFill>
                    <a:schemeClr val="tx1"/>
                  </a:solidFill>
                </a:endParaRPr>
              </a:p>
            </p:txBody>
          </p:sp>
          <p:sp>
            <p:nvSpPr>
              <p:cNvPr id="8" name="TextBox 7"/>
              <p:cNvSpPr txBox="1"/>
              <p:nvPr/>
            </p:nvSpPr>
            <p:spPr>
              <a:xfrm>
                <a:off x="838200" y="5773188"/>
                <a:ext cx="1230161" cy="259154"/>
              </a:xfrm>
              <a:prstGeom prst="borderCallout2">
                <a:avLst>
                  <a:gd name="adj1" fmla="val 102184"/>
                  <a:gd name="adj2" fmla="val 87707"/>
                  <a:gd name="adj3" fmla="val 139018"/>
                  <a:gd name="adj4" fmla="val 99569"/>
                  <a:gd name="adj5" fmla="val 33698"/>
                  <a:gd name="adj6" fmla="val 135665"/>
                </a:avLst>
              </a:prstGeom>
              <a:ln w="19050">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500" dirty="0">
                    <a:solidFill>
                      <a:schemeClr val="tx1"/>
                    </a:solidFill>
                  </a:rPr>
                  <a:t>Core </a:t>
                </a:r>
                <a:r>
                  <a:rPr lang="bn-BD" sz="1500" dirty="0">
                    <a:solidFill>
                      <a:schemeClr val="tx1"/>
                    </a:solidFill>
                  </a:rPr>
                  <a:t>(</a:t>
                </a:r>
                <a:r>
                  <a:rPr lang="en-US" sz="1500" dirty="0">
                    <a:solidFill>
                      <a:schemeClr val="tx1"/>
                    </a:solidFill>
                  </a:rPr>
                  <a:t>Glass</a:t>
                </a:r>
                <a:r>
                  <a:rPr lang="bn-BD" sz="1500" dirty="0">
                    <a:solidFill>
                      <a:schemeClr val="tx1"/>
                    </a:solidFill>
                  </a:rPr>
                  <a:t>)</a:t>
                </a:r>
                <a:endParaRPr lang="en-US" sz="1500" dirty="0">
                  <a:solidFill>
                    <a:schemeClr val="tx1"/>
                  </a:solidFill>
                </a:endParaRPr>
              </a:p>
            </p:txBody>
          </p:sp>
          <p:sp>
            <p:nvSpPr>
              <p:cNvPr id="9" name="TextBox 8"/>
              <p:cNvSpPr txBox="1"/>
              <p:nvPr/>
            </p:nvSpPr>
            <p:spPr>
              <a:xfrm>
                <a:off x="1912510" y="4419600"/>
                <a:ext cx="1621468" cy="259154"/>
              </a:xfrm>
              <a:prstGeom prst="borderCallout1">
                <a:avLst>
                  <a:gd name="adj1" fmla="val 181493"/>
                  <a:gd name="adj2" fmla="val 60926"/>
                  <a:gd name="adj3" fmla="val 111220"/>
                  <a:gd name="adj4" fmla="val 39834"/>
                </a:avLst>
              </a:prstGeom>
              <a:ln w="19050">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500" dirty="0">
                    <a:solidFill>
                      <a:schemeClr val="tx1"/>
                    </a:solidFill>
                  </a:rPr>
                  <a:t>Cladding </a:t>
                </a:r>
                <a:r>
                  <a:rPr lang="bn-BD" sz="1500" dirty="0">
                    <a:solidFill>
                      <a:schemeClr val="tx1"/>
                    </a:solidFill>
                  </a:rPr>
                  <a:t>(</a:t>
                </a:r>
                <a:r>
                  <a:rPr lang="en-US" sz="1500" dirty="0">
                    <a:solidFill>
                      <a:schemeClr val="tx1"/>
                    </a:solidFill>
                  </a:rPr>
                  <a:t>Glass</a:t>
                </a:r>
                <a:r>
                  <a:rPr lang="bn-BD" sz="1500" dirty="0">
                    <a:solidFill>
                      <a:schemeClr val="tx1"/>
                    </a:solidFill>
                  </a:rPr>
                  <a:t>)</a:t>
                </a:r>
                <a:endParaRPr lang="en-US" sz="1500" dirty="0">
                  <a:solidFill>
                    <a:schemeClr val="tx1"/>
                  </a:solidFill>
                </a:endParaRPr>
              </a:p>
            </p:txBody>
          </p:sp>
        </p:grpSp>
      </p:grpSp>
    </p:spTree>
    <p:extLst>
      <p:ext uri="{BB962C8B-B14F-4D97-AF65-F5344CB8AC3E}">
        <p14:creationId xmlns:p14="http://schemas.microsoft.com/office/powerpoint/2010/main" xmlns="" val="3744888767"/>
      </p:ext>
    </p:extLst>
  </p:cSld>
  <p:clrMapOvr>
    <a:masterClrMapping/>
  </p:clrMapOvr>
  <p:transition spd="med" advClick="0" advTm="5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strVal val="ppt_h"/>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1723549"/>
          </a:xfrm>
          <a:prstGeom prst="rect">
            <a:avLst/>
          </a:prstGeom>
        </p:spPr>
        <p:txBody>
          <a:bodyPr wrap="square">
            <a:spAutoFit/>
          </a:bodyPr>
          <a:lstStyle/>
          <a:p>
            <a:r>
              <a:rPr lang="en-US" sz="4000" u="sng" dirty="0" err="1">
                <a:solidFill>
                  <a:srgbClr val="FF0000"/>
                </a:solidFill>
                <a:latin typeface="NikoshBAN" panose="02000000000000000000" pitchFamily="2" charset="0"/>
                <a:cs typeface="NikoshBAN" panose="02000000000000000000" pitchFamily="2" charset="0"/>
              </a:rPr>
              <a:t>কানেকশন</a:t>
            </a:r>
            <a:r>
              <a:rPr lang="en-US" sz="4000" u="sng" dirty="0">
                <a:solidFill>
                  <a:srgbClr val="FF0000"/>
                </a:solidFill>
                <a:latin typeface="NikoshBAN" panose="02000000000000000000" pitchFamily="2" charset="0"/>
                <a:cs typeface="NikoshBAN" panose="02000000000000000000" pitchFamily="2" charset="0"/>
              </a:rPr>
              <a:t>: </a:t>
            </a:r>
            <a:endParaRPr lang="en-US" sz="4000" u="sng" dirty="0" smtClean="0">
              <a:solidFill>
                <a:srgbClr val="FF0000"/>
              </a:solidFill>
              <a:latin typeface="NikoshBAN" panose="02000000000000000000" pitchFamily="2" charset="0"/>
              <a:cs typeface="NikoshBAN" panose="02000000000000000000" pitchFamily="2" charset="0"/>
            </a:endParaRPr>
          </a:p>
          <a:p>
            <a:r>
              <a:rPr lang="en-US" sz="3300" dirty="0" err="1" smtClean="0">
                <a:latin typeface="NikoshBAN" pitchFamily="2" charset="0"/>
                <a:cs typeface="NikoshBAN" panose="02000000000000000000" pitchFamily="2" charset="0"/>
              </a:rPr>
              <a:t>সাধারনত</a:t>
            </a:r>
            <a:r>
              <a:rPr lang="en-US" sz="3300" dirty="0" smtClean="0">
                <a:latin typeface="NikoshBAN" pitchFamily="2" charset="0"/>
                <a:cs typeface="NikoshBAN" panose="02000000000000000000" pitchFamily="2" charset="0"/>
              </a:rPr>
              <a:t> </a:t>
            </a:r>
            <a:r>
              <a:rPr lang="en-US" sz="3300" dirty="0">
                <a:latin typeface="Times New Roman" panose="02020603050405020304" pitchFamily="18" charset="0"/>
                <a:cs typeface="Times New Roman" panose="02020603050405020304" pitchFamily="18" charset="0"/>
              </a:rPr>
              <a:t>RJ45</a:t>
            </a:r>
            <a:r>
              <a:rPr lang="en-US" sz="3300" dirty="0">
                <a:latin typeface="NikoshBAN" panose="02000000000000000000" pitchFamily="2" charset="0"/>
                <a:cs typeface="NikoshBAN" panose="02000000000000000000" pitchFamily="2" charset="0"/>
              </a:rPr>
              <a:t> </a:t>
            </a:r>
            <a:r>
              <a:rPr lang="en-US" sz="3300" dirty="0" err="1">
                <a:latin typeface="NikoshBAN" pitchFamily="2" charset="0"/>
                <a:cs typeface="NikoshBAN" pitchFamily="2" charset="0"/>
              </a:rPr>
              <a:t>কানেক্টর</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দিয়ে</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কানেকশন</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দেওয়া</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হয়</a:t>
            </a:r>
            <a:r>
              <a:rPr lang="en-US" sz="3300" dirty="0">
                <a:latin typeface="NikoshBAN" panose="02000000000000000000" pitchFamily="2" charset="0"/>
                <a:cs typeface="NikoshBAN" panose="02000000000000000000" pitchFamily="2" charset="0"/>
              </a:rPr>
              <a:t>।</a:t>
            </a:r>
            <a:endParaRPr lang="en-US" sz="4050" dirty="0">
              <a:solidFill>
                <a:schemeClr val="accent4"/>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2438400"/>
            <a:ext cx="2514600" cy="2057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00400" y="2667000"/>
            <a:ext cx="2354766" cy="2743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67400" y="1981200"/>
            <a:ext cx="2540519" cy="1910264"/>
          </a:xfrm>
          <a:prstGeom prst="rect">
            <a:avLst/>
          </a:prstGeom>
        </p:spPr>
      </p:pic>
      <p:sp>
        <p:nvSpPr>
          <p:cNvPr id="7" name="Rectangle 6"/>
          <p:cNvSpPr/>
          <p:nvPr/>
        </p:nvSpPr>
        <p:spPr>
          <a:xfrm>
            <a:off x="1371600" y="5791200"/>
            <a:ext cx="6096000"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RJ45</a:t>
            </a:r>
            <a:r>
              <a:rPr lang="en-US" sz="3600" dirty="0">
                <a:latin typeface="NikoshBAN" panose="02000000000000000000" pitchFamily="2" charset="0"/>
                <a:cs typeface="NikoshBAN" pitchFamily="2" charset="0"/>
              </a:rPr>
              <a:t> </a:t>
            </a:r>
            <a:r>
              <a:rPr lang="en-US" sz="3600" dirty="0" err="1">
                <a:latin typeface="NikoshBAN" pitchFamily="2" charset="0"/>
                <a:cs typeface="NikoshBAN" pitchFamily="2" charset="0"/>
              </a:rPr>
              <a:t>কানেক্টর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পোর্ট</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2507870728"/>
      </p:ext>
    </p:extLst>
  </p:cSld>
  <p:clrMapOvr>
    <a:masterClrMapping/>
  </p:clrMapOvr>
  <p:transition spd="med" advClick="0" advTm="5000">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367</Words>
  <Application>Microsoft Office PowerPoint</Application>
  <PresentationFormat>On-screen Show (4:3)</PresentationFormat>
  <Paragraphs>59</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25</cp:revision>
  <dcterms:created xsi:type="dcterms:W3CDTF">2020-09-21T01:54:44Z</dcterms:created>
  <dcterms:modified xsi:type="dcterms:W3CDTF">2020-09-21T04:43:53Z</dcterms:modified>
</cp:coreProperties>
</file>