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2" r:id="rId5"/>
    <p:sldId id="269" r:id="rId6"/>
    <p:sldId id="265" r:id="rId7"/>
    <p:sldId id="271" r:id="rId8"/>
    <p:sldId id="270" r:id="rId9"/>
    <p:sldId id="268" r:id="rId10"/>
    <p:sldId id="266" r:id="rId11"/>
    <p:sldId id="264" r:id="rId12"/>
    <p:sldId id="263" r:id="rId13"/>
    <p:sldId id="273" r:id="rId14"/>
    <p:sldId id="274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D13"/>
    <a:srgbClr val="0AA649"/>
    <a:srgbClr val="7C162C"/>
    <a:srgbClr val="FF0066"/>
    <a:srgbClr val="A2362E"/>
    <a:srgbClr val="7A5536"/>
    <a:srgbClr val="0D078B"/>
    <a:srgbClr val="830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 snapToGrid="0">
      <p:cViewPr>
        <p:scale>
          <a:sx n="77" d="100"/>
          <a:sy n="77" d="100"/>
        </p:scale>
        <p:origin x="-3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31ED7-DAE1-403E-BBFA-EFAE5CFC52F7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D5F8F-EE2C-4CA3-B8E6-D92AEE0F1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3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60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9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1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9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4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3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43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7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bn-IN" sz="12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রামখানা বহুমুখী উচ্চ বিদ্যালয়। । নাগেশ্বরী, কুড়িগ্রাম । ০১৭২৫৩৪৩২১১</a:t>
            </a:r>
            <a:endParaRPr lang="en-US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D5F8F-EE2C-4CA3-B8E6-D92AEE0F12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2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5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2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7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7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6656-CF81-41F4-94FF-69E9921C8E6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CDA3-BB53-4787-B048-5F7905BDE5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3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54" y="764276"/>
            <a:ext cx="10169611" cy="5254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3255" y="4292036"/>
            <a:ext cx="35834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4C4D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bn-IN" sz="4800" b="1" dirty="0" smtClean="0">
                <a:solidFill>
                  <a:srgbClr val="4C4D13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4C4D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2-Point Star 33"/>
          <p:cNvSpPr/>
          <p:nvPr/>
        </p:nvSpPr>
        <p:spPr>
          <a:xfrm>
            <a:off x="11464119" y="461141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11398154" y="1572373"/>
            <a:ext cx="859810" cy="968992"/>
          </a:xfrm>
          <a:prstGeom prst="star32">
            <a:avLst>
              <a:gd name="adj" fmla="val 17008"/>
            </a:avLst>
          </a:prstGeom>
          <a:solidFill>
            <a:srgbClr val="00B0F0"/>
          </a:solidFill>
          <a:ln>
            <a:solidFill>
              <a:srgbClr val="7C1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32364" y="1985749"/>
            <a:ext cx="95932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দুইটি নিয়ম মনে রাখতে হবে ।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বাক্যটি মুল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 শুরু হয়, তাহলে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+ should+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V1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attentively lest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fail in the exam. </a:t>
            </a:r>
          </a:p>
          <a:p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বাক্যটি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শুরু হয়, তাহলে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should+ V1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reads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attentively lest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fail in the exam. </a:t>
            </a:r>
          </a:p>
          <a:p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18151" y="1501253"/>
            <a:ext cx="9527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Hardly had …….. When /Scarcely had ……. When 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 had we reached the station when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train left.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 ……….. Than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sub+ V2 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No sooner had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reached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school than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rain started. 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1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28862"/>
            <a:ext cx="11939087" cy="702313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65346" y="908937"/>
            <a:ext cx="9610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of/despite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 বাক্যের বিপরীত অর্থবোধক বাক্য দ্বারা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 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In spite of his poverty,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honest.</a:t>
            </a:r>
          </a:p>
          <a:p>
            <a:endParaRPr lang="en-US" sz="2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Though/Although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বাক্যের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 মিল রেখে একটি অর্থবোহ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বাক্য দ্বারা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 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he is poor,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honest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16570" y="1027963"/>
            <a:ext cx="2958857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EVULATION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5125" y="2202507"/>
            <a:ext cx="7914991" cy="3108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had found him,………………………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Walks slowly lest………………..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went to London so that ………………….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speaks as if 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 my illness,……………………………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Scarcely had I reached the school ……………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……………………….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1" y="172985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2781" y="866633"/>
            <a:ext cx="3684895" cy="64633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TASK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795321" y="1351129"/>
            <a:ext cx="4761083" cy="4360459"/>
            <a:chOff x="5950424" y="1351129"/>
            <a:chExt cx="4761083" cy="4360459"/>
          </a:xfrm>
        </p:grpSpPr>
        <p:sp>
          <p:nvSpPr>
            <p:cNvPr id="5" name="Rectangle 4"/>
            <p:cNvSpPr/>
            <p:nvPr/>
          </p:nvSpPr>
          <p:spPr>
            <a:xfrm>
              <a:off x="6348774" y="3104865"/>
              <a:ext cx="4072149" cy="2606723"/>
            </a:xfrm>
            <a:prstGeom prst="rect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950424" y="1351129"/>
              <a:ext cx="4761083" cy="17235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65827" y="3926065"/>
              <a:ext cx="982640" cy="173538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60107" y="4258101"/>
              <a:ext cx="736980" cy="941696"/>
            </a:xfrm>
            <a:prstGeom prst="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393360" y="4258101"/>
              <a:ext cx="736980" cy="941696"/>
            </a:xfrm>
            <a:prstGeom prst="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395349" y="4082618"/>
            <a:ext cx="4440915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use these conjunctions and make the complete sentence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5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86635" y="2470245"/>
            <a:ext cx="5418727" cy="2088108"/>
          </a:xfrm>
          <a:prstGeom prst="ellipse">
            <a:avLst/>
          </a:prstGeom>
          <a:solidFill>
            <a:srgbClr val="0AA649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172" y="954876"/>
            <a:ext cx="1627069" cy="24838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187355" y="3805225"/>
            <a:ext cx="455835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Mobarak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Ramkhana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ML High school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Nageswari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Kurigram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Mobile: 01725343211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2436" y="3776363"/>
            <a:ext cx="4503761" cy="19389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Second paper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: Nine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Chapter: Completing sentence.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 50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Munites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02 November,2019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0746" y="0"/>
            <a:ext cx="622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</a:rPr>
              <a:t>IDENTITY OF TEACHER AND CLASS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12" name="24-Point Star 11"/>
          <p:cNvSpPr/>
          <p:nvPr/>
        </p:nvSpPr>
        <p:spPr>
          <a:xfrm>
            <a:off x="2432287" y="28862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24-Point Star 12"/>
          <p:cNvSpPr/>
          <p:nvPr/>
        </p:nvSpPr>
        <p:spPr>
          <a:xfrm>
            <a:off x="10201701" y="0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24-Point Star 13"/>
          <p:cNvSpPr/>
          <p:nvPr/>
        </p:nvSpPr>
        <p:spPr>
          <a:xfrm>
            <a:off x="9614847" y="-174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24-Point Star 14"/>
          <p:cNvSpPr/>
          <p:nvPr/>
        </p:nvSpPr>
        <p:spPr>
          <a:xfrm>
            <a:off x="9027993" y="-174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24-Point Star 15"/>
          <p:cNvSpPr/>
          <p:nvPr/>
        </p:nvSpPr>
        <p:spPr>
          <a:xfrm>
            <a:off x="598966" y="12608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24-Point Star 16"/>
          <p:cNvSpPr/>
          <p:nvPr/>
        </p:nvSpPr>
        <p:spPr>
          <a:xfrm>
            <a:off x="1249765" y="12608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24-Point Star 17"/>
          <p:cNvSpPr/>
          <p:nvPr/>
        </p:nvSpPr>
        <p:spPr>
          <a:xfrm>
            <a:off x="1848532" y="-11544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24-Point Star 18"/>
          <p:cNvSpPr/>
          <p:nvPr/>
        </p:nvSpPr>
        <p:spPr>
          <a:xfrm>
            <a:off x="10733964" y="25217"/>
            <a:ext cx="532263" cy="559558"/>
          </a:xfrm>
          <a:prstGeom prst="star24">
            <a:avLst>
              <a:gd name="adj" fmla="val 152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4-Point Star 25"/>
          <p:cNvSpPr/>
          <p:nvPr/>
        </p:nvSpPr>
        <p:spPr>
          <a:xfrm flipV="1">
            <a:off x="11508845" y="5496556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" name="24-Point Star 26"/>
          <p:cNvSpPr/>
          <p:nvPr/>
        </p:nvSpPr>
        <p:spPr>
          <a:xfrm flipV="1">
            <a:off x="11486865" y="4532273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" name="24-Point Star 27"/>
          <p:cNvSpPr/>
          <p:nvPr/>
        </p:nvSpPr>
        <p:spPr>
          <a:xfrm flipV="1">
            <a:off x="11486865" y="3573756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" name="24-Point Star 32"/>
          <p:cNvSpPr/>
          <p:nvPr/>
        </p:nvSpPr>
        <p:spPr>
          <a:xfrm flipV="1">
            <a:off x="11458007" y="2571703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" name="24-Point Star 33"/>
          <p:cNvSpPr/>
          <p:nvPr/>
        </p:nvSpPr>
        <p:spPr>
          <a:xfrm flipV="1">
            <a:off x="11458007" y="1429872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24-Point Star 43"/>
          <p:cNvSpPr/>
          <p:nvPr/>
        </p:nvSpPr>
        <p:spPr>
          <a:xfrm flipV="1">
            <a:off x="11461846" y="364194"/>
            <a:ext cx="709684" cy="996287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24-Point Star 44"/>
          <p:cNvSpPr/>
          <p:nvPr/>
        </p:nvSpPr>
        <p:spPr>
          <a:xfrm flipV="1">
            <a:off x="-74818" y="364194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24-Point Star 45"/>
          <p:cNvSpPr/>
          <p:nvPr/>
        </p:nvSpPr>
        <p:spPr>
          <a:xfrm flipV="1">
            <a:off x="-57386" y="1467259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24-Point Star 46"/>
          <p:cNvSpPr/>
          <p:nvPr/>
        </p:nvSpPr>
        <p:spPr>
          <a:xfrm flipV="1">
            <a:off x="-17432" y="2729462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24-Point Star 47"/>
          <p:cNvSpPr/>
          <p:nvPr/>
        </p:nvSpPr>
        <p:spPr>
          <a:xfrm flipV="1">
            <a:off x="-7962" y="3945925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24-Point Star 48"/>
          <p:cNvSpPr/>
          <p:nvPr/>
        </p:nvSpPr>
        <p:spPr>
          <a:xfrm flipV="1">
            <a:off x="-74817" y="5253869"/>
            <a:ext cx="744297" cy="1124982"/>
          </a:xfrm>
          <a:prstGeom prst="star24">
            <a:avLst>
              <a:gd name="adj" fmla="val 15234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4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222953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44473" y="1204191"/>
            <a:ext cx="542754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Look and say. What are these?</a:t>
            </a:r>
            <a:endParaRPr lang="en-US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542198" y="2074460"/>
            <a:ext cx="906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read attentively, …………………….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490930" y="2934269"/>
            <a:ext cx="5873230" cy="80521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This is an incomplete sentence</a:t>
            </a:r>
            <a:endParaRPr lang="en-US" sz="3200" b="1" dirty="0"/>
          </a:p>
        </p:txBody>
      </p:sp>
      <p:sp>
        <p:nvSpPr>
          <p:cNvPr id="42" name="Rectangle 41"/>
          <p:cNvSpPr/>
          <p:nvPr/>
        </p:nvSpPr>
        <p:spPr>
          <a:xfrm>
            <a:off x="1789775" y="4156937"/>
            <a:ext cx="9070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read attentively,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not get GPA 5.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593217" y="4991810"/>
            <a:ext cx="5873230" cy="80521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This is a complete sentence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193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" grpId="0"/>
      <p:bldP spid="41" grpId="0" animBg="1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8786" y="1105469"/>
            <a:ext cx="5279690" cy="107721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Yes!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TODAYS TOPIC IS…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78238" y="2587308"/>
            <a:ext cx="4435522" cy="2838735"/>
          </a:xfrm>
          <a:prstGeom prst="ellipse">
            <a:avLst/>
          </a:prstGeom>
          <a:solidFill>
            <a:srgbClr val="0AA64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9" y="59041"/>
            <a:ext cx="12191999" cy="6696601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09034" y="2470245"/>
            <a:ext cx="7144033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from the lesson, SS will be able to …..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completing Sentence.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rules of completing Sentence.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conjunctions.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8776" y="963061"/>
            <a:ext cx="4714447" cy="584775"/>
          </a:xfrm>
          <a:prstGeom prst="rect">
            <a:avLst/>
          </a:prstGeom>
          <a:solidFill>
            <a:srgbClr val="00206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9917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395379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543568"/>
            <a:ext cx="859810" cy="728018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11398154" y="1472681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11458568" y="3718794"/>
            <a:ext cx="859810" cy="826224"/>
          </a:xfrm>
          <a:prstGeom prst="star32">
            <a:avLst>
              <a:gd name="adj" fmla="val 24050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30" y="5572764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2-Point Star 33"/>
          <p:cNvSpPr/>
          <p:nvPr/>
        </p:nvSpPr>
        <p:spPr>
          <a:xfrm>
            <a:off x="-15923" y="555920"/>
            <a:ext cx="743803" cy="728018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-104350" y="1411236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2-Point Star 37"/>
          <p:cNvSpPr/>
          <p:nvPr/>
        </p:nvSpPr>
        <p:spPr>
          <a:xfrm>
            <a:off x="-108612" y="3678854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2-Point Star 38"/>
          <p:cNvSpPr/>
          <p:nvPr/>
        </p:nvSpPr>
        <p:spPr>
          <a:xfrm>
            <a:off x="11436539" y="5590986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2322" y="1380352"/>
            <a:ext cx="97592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 to/It is high time to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মুল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present form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time to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our food habit.</a:t>
            </a: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মুল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object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It is time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food habit.</a:t>
            </a: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" y="1"/>
            <a:ext cx="11926800" cy="685800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tx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27125" y="1208865"/>
            <a:ext cx="234798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র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555" y="2410112"/>
            <a:ext cx="9500545" cy="37240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present from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পরবর্তী অংশ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indefinite tense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হবে ।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invite me,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attend your birthday party. </a:t>
            </a:r>
            <a:endParaRPr lang="bn-IN" sz="24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past Future tense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 + would/should/could+ V1+ object)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 your birthday party. </a:t>
            </a:r>
            <a:endParaRPr lang="bn-IN" sz="2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n-IN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1" y="259829"/>
            <a:ext cx="11959986" cy="6454870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65346" y="1089935"/>
            <a:ext cx="9198022" cy="41319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 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conditional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have /should have + V3 +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object)</a:t>
            </a:r>
            <a:endParaRPr lang="b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you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invited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gone your home.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বাক্যের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 “I “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were”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হলে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অংশ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past future </a:t>
            </a:r>
            <a:r>
              <a:rPr lang="b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 + would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 + V1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object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If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were a king ,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the poor. 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627798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693762" cy="968992"/>
          </a:xfrm>
          <a:prstGeom prst="star32">
            <a:avLst>
              <a:gd name="adj" fmla="val 17008"/>
            </a:avLst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1" y="736566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34690" y="196538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9666" y="3101292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23031" y="4223981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23031" y="5258424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21310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46498" y="246085"/>
            <a:ext cx="581167" cy="496068"/>
          </a:xfrm>
          <a:prstGeom prst="star32">
            <a:avLst>
              <a:gd name="adj" fmla="val 19759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1959594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672690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385786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138398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851494" y="23243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592031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344643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096553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09649" y="168649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562261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13318" y="19882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054709" y="20725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16987" y="22453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0687" y="5338179"/>
            <a:ext cx="7445828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It is called the conditional sentence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2"/>
            <a:ext cx="12191999" cy="6803958"/>
          </a:xfrm>
          <a:prstGeom prst="rect">
            <a:avLst/>
          </a:prstGeom>
          <a:ln w="241300">
            <a:solidFill>
              <a:srgbClr val="7030A0"/>
            </a:solidFill>
          </a:ln>
        </p:spPr>
      </p:pic>
      <p:sp>
        <p:nvSpPr>
          <p:cNvPr id="7" name="32-Point Star 6"/>
          <p:cNvSpPr/>
          <p:nvPr/>
        </p:nvSpPr>
        <p:spPr>
          <a:xfrm>
            <a:off x="11464119" y="382137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11464119" y="1501253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32-Point Star 8"/>
          <p:cNvSpPr/>
          <p:nvPr/>
        </p:nvSpPr>
        <p:spPr>
          <a:xfrm>
            <a:off x="11464119" y="262036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32-Point Star 9"/>
          <p:cNvSpPr/>
          <p:nvPr/>
        </p:nvSpPr>
        <p:spPr>
          <a:xfrm>
            <a:off x="11398155" y="373948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32-Point Star 10"/>
          <p:cNvSpPr/>
          <p:nvPr/>
        </p:nvSpPr>
        <p:spPr>
          <a:xfrm>
            <a:off x="11398155" y="4737339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32-Point Star 11"/>
          <p:cNvSpPr/>
          <p:nvPr/>
        </p:nvSpPr>
        <p:spPr>
          <a:xfrm>
            <a:off x="11398155" y="5645425"/>
            <a:ext cx="859810" cy="968992"/>
          </a:xfrm>
          <a:prstGeom prst="star32">
            <a:avLst>
              <a:gd name="adj" fmla="val 170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32-Point Star 12"/>
          <p:cNvSpPr/>
          <p:nvPr/>
        </p:nvSpPr>
        <p:spPr>
          <a:xfrm>
            <a:off x="-65965" y="382137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32-Point Star 13"/>
          <p:cNvSpPr/>
          <p:nvPr/>
        </p:nvSpPr>
        <p:spPr>
          <a:xfrm>
            <a:off x="-65965" y="1501253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32-Point Star 14"/>
          <p:cNvSpPr/>
          <p:nvPr/>
        </p:nvSpPr>
        <p:spPr>
          <a:xfrm>
            <a:off x="-65965" y="262036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32-Point Star 15"/>
          <p:cNvSpPr/>
          <p:nvPr/>
        </p:nvSpPr>
        <p:spPr>
          <a:xfrm>
            <a:off x="-131929" y="373948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32-Point Star 16"/>
          <p:cNvSpPr/>
          <p:nvPr/>
        </p:nvSpPr>
        <p:spPr>
          <a:xfrm>
            <a:off x="-131929" y="4737339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32-Point Star 17"/>
          <p:cNvSpPr/>
          <p:nvPr/>
        </p:nvSpPr>
        <p:spPr>
          <a:xfrm>
            <a:off x="-131929" y="5645425"/>
            <a:ext cx="859810" cy="968992"/>
          </a:xfrm>
          <a:prstGeom prst="star32">
            <a:avLst>
              <a:gd name="adj" fmla="val 17008"/>
            </a:avLst>
          </a:prstGeom>
          <a:solidFill>
            <a:srgbClr val="0AA64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32-Point Star 18"/>
          <p:cNvSpPr/>
          <p:nvPr/>
        </p:nvSpPr>
        <p:spPr>
          <a:xfrm>
            <a:off x="569226" y="59041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32-Point Star 19"/>
          <p:cNvSpPr/>
          <p:nvPr/>
        </p:nvSpPr>
        <p:spPr>
          <a:xfrm>
            <a:off x="1282322" y="0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32-Point Star 20"/>
          <p:cNvSpPr/>
          <p:nvPr/>
        </p:nvSpPr>
        <p:spPr>
          <a:xfrm>
            <a:off x="2035225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32-Point Star 21"/>
          <p:cNvSpPr/>
          <p:nvPr/>
        </p:nvSpPr>
        <p:spPr>
          <a:xfrm>
            <a:off x="2748321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32-Point Star 22"/>
          <p:cNvSpPr/>
          <p:nvPr/>
        </p:nvSpPr>
        <p:spPr>
          <a:xfrm>
            <a:off x="3461417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32-Point Star 23"/>
          <p:cNvSpPr/>
          <p:nvPr/>
        </p:nvSpPr>
        <p:spPr>
          <a:xfrm>
            <a:off x="4214029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32-Point Star 24"/>
          <p:cNvSpPr/>
          <p:nvPr/>
        </p:nvSpPr>
        <p:spPr>
          <a:xfrm>
            <a:off x="4927125" y="2886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5667662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32-Point Star 26"/>
          <p:cNvSpPr/>
          <p:nvPr/>
        </p:nvSpPr>
        <p:spPr>
          <a:xfrm>
            <a:off x="6420274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32-Point Star 27"/>
          <p:cNvSpPr/>
          <p:nvPr/>
        </p:nvSpPr>
        <p:spPr>
          <a:xfrm>
            <a:off x="7172184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32-Point Star 28"/>
          <p:cNvSpPr/>
          <p:nvPr/>
        </p:nvSpPr>
        <p:spPr>
          <a:xfrm>
            <a:off x="7885280" y="-34927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32-Point Star 29"/>
          <p:cNvSpPr/>
          <p:nvPr/>
        </p:nvSpPr>
        <p:spPr>
          <a:xfrm>
            <a:off x="8637892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2-Point Star 30"/>
          <p:cNvSpPr/>
          <p:nvPr/>
        </p:nvSpPr>
        <p:spPr>
          <a:xfrm>
            <a:off x="9388949" y="-4748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2-Point Star 31"/>
          <p:cNvSpPr/>
          <p:nvPr/>
        </p:nvSpPr>
        <p:spPr>
          <a:xfrm>
            <a:off x="10130340" y="3682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10892618" y="20956"/>
            <a:ext cx="581167" cy="496068"/>
          </a:xfrm>
          <a:prstGeom prst="star32">
            <a:avLst>
              <a:gd name="adj" fmla="val 17008"/>
            </a:avLst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2322" y="969025"/>
            <a:ext cx="96102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so………….. that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পরবর্তী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 can not/could not + V1 + object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</a:t>
            </a:r>
            <a:r>
              <a:rPr lang="b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b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so weak that </a:t>
            </a:r>
            <a:r>
              <a:rPr lang="en-US" sz="3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not walk.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that/in order that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incomplete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পরবর্তী অংশ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প্রথম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sub+ can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/may / might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V1 + object </a:t>
            </a:r>
            <a:r>
              <a:rPr lang="b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 ।</a:t>
            </a:r>
          </a:p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He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hard so that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prosper in life. </a:t>
            </a:r>
          </a:p>
          <a:p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5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949</Words>
  <Application>Microsoft Office PowerPoint</Application>
  <PresentationFormat>Custom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MOBARAK</dc:creator>
  <cp:lastModifiedBy>Ahmed Farul</cp:lastModifiedBy>
  <cp:revision>40</cp:revision>
  <dcterms:created xsi:type="dcterms:W3CDTF">2019-11-01T14:20:40Z</dcterms:created>
  <dcterms:modified xsi:type="dcterms:W3CDTF">2020-09-21T11:11:19Z</dcterms:modified>
</cp:coreProperties>
</file>