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39B8-1299-4C77-8A4A-4E292C7EF53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41564-4239-4B95-9861-12B35675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9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3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EE7F-00E4-4A2F-B719-2BF1D470A6AF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gradFill>
            <a:gsLst>
              <a:gs pos="0">
                <a:srgbClr val="FFFF00"/>
              </a:gs>
              <a:gs pos="25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28" y="1534577"/>
            <a:ext cx="3559556" cy="28276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64443" y="2815546"/>
            <a:ext cx="6859853" cy="1698335"/>
            <a:chOff x="1337663" y="1042738"/>
            <a:chExt cx="6859853" cy="16983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b="42821"/>
            <a:stretch/>
          </p:blipFill>
          <p:spPr>
            <a:xfrm>
              <a:off x="1337663" y="1042738"/>
              <a:ext cx="6859853" cy="9625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56289"/>
            <a:stretch/>
          </p:blipFill>
          <p:spPr>
            <a:xfrm>
              <a:off x="1337663" y="2005264"/>
              <a:ext cx="6859853" cy="73580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54035" y="4740598"/>
            <a:ext cx="6303810" cy="1638244"/>
            <a:chOff x="4127255" y="2967790"/>
            <a:chExt cx="6303810" cy="16382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b="52784"/>
            <a:stretch/>
          </p:blipFill>
          <p:spPr>
            <a:xfrm>
              <a:off x="4127255" y="2967790"/>
              <a:ext cx="6303810" cy="7800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48058"/>
            <a:stretch/>
          </p:blipFill>
          <p:spPr>
            <a:xfrm>
              <a:off x="4127255" y="3747871"/>
              <a:ext cx="6303810" cy="85816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42821"/>
          <a:stretch/>
        </p:blipFill>
        <p:spPr>
          <a:xfrm>
            <a:off x="964443" y="2815546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56289"/>
          <a:stretch/>
        </p:blipFill>
        <p:spPr>
          <a:xfrm>
            <a:off x="964443" y="3766361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52784"/>
          <a:stretch/>
        </p:blipFill>
        <p:spPr>
          <a:xfrm>
            <a:off x="3772696" y="4752309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t="48058"/>
          <a:stretch/>
        </p:blipFill>
        <p:spPr>
          <a:xfrm>
            <a:off x="3772696" y="5532013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20778" y="2977979"/>
            <a:ext cx="6561438" cy="46654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অপাদান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1854" y="2057088"/>
            <a:ext cx="9786551" cy="2308324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BD" sz="3600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কারকঃ </a:t>
            </a:r>
            <a:r>
              <a:rPr lang="bn-BD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থেকে কোনো কিছু সংঘটিত অর্থাৎ উৎপন্ন, গৃহীত, বিচ্যুত, জাত, নির্গত, নিঃসৃত, বিরত, আরম্ভ, দূরীভূত, রক্ষিত, ভীত হওয়া প্রভৃতি বোঝায় তাকে অপাদান কারক বলে। যেমনঃ তিল থেকে তৈল হয়; দুধ থেকে দই হয়; মেঘ থেকে বৃষ্টি পড়ে।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385" y="810886"/>
            <a:ext cx="7512908" cy="43093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01247" y="5120271"/>
            <a:ext cx="34586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আরম্ভ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3326" y="5058715"/>
            <a:ext cx="64568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সোমবার থেকে পরীক্ষা আরম্ভ।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65296" y="1618237"/>
            <a:ext cx="2346385" cy="5578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1108" y="3016596"/>
            <a:ext cx="7694763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অপাদান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কারকের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সংজ্ঞাসহ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দু’টি উদাহরণ দাও। 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8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9"/>
          <a:stretch/>
        </p:blipFill>
        <p:spPr>
          <a:xfrm>
            <a:off x="6096001" y="2053088"/>
            <a:ext cx="4911305" cy="3261188"/>
          </a:xfrm>
          <a:prstGeom prst="rect">
            <a:avLst/>
          </a:prstGeom>
        </p:spPr>
      </p:pic>
      <p:pic>
        <p:nvPicPr>
          <p:cNvPr id="4" name="Picture 2" descr="Food trick milk GIF - Find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732" y="550984"/>
            <a:ext cx="4587484" cy="33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8771" y="3860131"/>
            <a:ext cx="345863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6775" y="5506779"/>
            <a:ext cx="499845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 থেকে দই হয়।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1569" y="4739164"/>
            <a:ext cx="34586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জাত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69" y="707368"/>
            <a:ext cx="4057355" cy="415917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2622964" y="5118665"/>
            <a:ext cx="68232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খেজুর রস থেকে গুড় হয়।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3087" y="707368"/>
            <a:ext cx="3790108" cy="4159176"/>
            <a:chOff x="620058" y="420424"/>
            <a:chExt cx="3849140" cy="4408436"/>
          </a:xfrm>
        </p:grpSpPr>
        <p:sp>
          <p:nvSpPr>
            <p:cNvPr id="5" name="Flowchart: Alternate Process 4"/>
            <p:cNvSpPr/>
            <p:nvPr/>
          </p:nvSpPr>
          <p:spPr>
            <a:xfrm flipH="1">
              <a:off x="620058" y="420424"/>
              <a:ext cx="3849140" cy="440843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/>
            </a:p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544628" y="3674698"/>
              <a:ext cx="1564073" cy="115416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13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4168" y="415742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7299" y="914400"/>
            <a:ext cx="4195939" cy="3226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4596" y="415742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বিপদ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5584" y="4438588"/>
            <a:ext cx="780216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 থেকে রক্ষা কর।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9748" y="930433"/>
            <a:ext cx="4500424" cy="32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3527" y="4294777"/>
            <a:ext cx="2362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ভয়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000" y="4608687"/>
            <a:ext cx="39729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বাঘকে ভয় পায় না কে?</a:t>
            </a:r>
            <a:endParaRPr lang="en-US" sz="32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496" y="1007037"/>
            <a:ext cx="4809807" cy="32733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Rectangle 6"/>
          <p:cNvSpPr/>
          <p:nvPr/>
        </p:nvSpPr>
        <p:spPr>
          <a:xfrm>
            <a:off x="7512065" y="4276914"/>
            <a:ext cx="2286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0122" y="4708590"/>
            <a:ext cx="459542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 থেকে বোমা ফেলা হলো।</a:t>
            </a:r>
            <a:endParaRPr lang="en-US" sz="32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31" y="1052427"/>
            <a:ext cx="4635469" cy="32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88262" y="4856518"/>
            <a:ext cx="235142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দূরীভূত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4927" y="5154953"/>
            <a:ext cx="56516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 থেকে পঙ্গপাল দূরীভূত হলো।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6760" y="597793"/>
            <a:ext cx="7194430" cy="4252666"/>
            <a:chOff x="1601127" y="0"/>
            <a:chExt cx="5181600" cy="47615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1127" y="2053165"/>
              <a:ext cx="5181600" cy="27083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127" y="0"/>
              <a:ext cx="5181600" cy="222701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801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17097" y="1524001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97812" y="3051111"/>
            <a:ext cx="8770190" cy="7868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কারকের 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5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2415" y="1567104"/>
            <a:ext cx="8353028" cy="374871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অপাদান কারক বলতে 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কি বোঝ?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অপাদান কারক চেনার 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টি উপায় বল?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42938">
              <a:spcBef>
                <a:spcPct val="20000"/>
              </a:spcBef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কোনটি অপাদান কারক ?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600" kern="0" dirty="0">
                <a:latin typeface="NikoshBAN" pitchFamily="2" charset="0"/>
                <a:cs typeface="NikoshBAN" pitchFamily="2" charset="0"/>
              </a:rPr>
              <a:t>    (ক) টাকায় টাকা হয়   (খ) তিলে তৈল আছে      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600" kern="0" dirty="0">
                <a:latin typeface="NikoshBAN" pitchFamily="2" charset="0"/>
                <a:cs typeface="NikoshBAN" pitchFamily="2" charset="0"/>
              </a:rPr>
              <a:t>    (গ) চেষ্টায় সব হয় (ঘ) ফুলে ফুলে ঘর ভরেছে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5298" y="793630"/>
            <a:ext cx="1799714" cy="6457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929177" y="633973"/>
            <a:ext cx="4292251" cy="872345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98397" y="1951141"/>
            <a:ext cx="2445426" cy="3048000"/>
            <a:chOff x="1803397" y="2888671"/>
            <a:chExt cx="2590800" cy="3048000"/>
          </a:xfrm>
          <a:solidFill>
            <a:schemeClr val="accent4"/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7634" y="3632504"/>
              <a:ext cx="2453934" cy="173893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 (অর্নাস), এম,এ (বাংলা)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90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06781" y="1951141"/>
            <a:ext cx="2438427" cy="3048000"/>
            <a:chOff x="4825997" y="2893294"/>
            <a:chExt cx="2590800" cy="3048000"/>
          </a:xfrm>
          <a:solidFill>
            <a:schemeClr val="accent4"/>
          </a:solidFill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393" y="3690988"/>
              <a:ext cx="2362200" cy="16312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অপাদান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46702" y="1747980"/>
            <a:ext cx="457200" cy="4080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474846" y="3008125"/>
            <a:ext cx="1200912" cy="138865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6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5410" y="2829811"/>
            <a:ext cx="9369367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অপাদান কারক নির্ণয়ের উপায়গুলো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3390" y="1723218"/>
            <a:ext cx="1973815" cy="6435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346" y="1843316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2304" y="289448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8950" y="1843316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gradFill flip="none" rotWithShape="1">
                <a:gsLst>
                  <a:gs pos="50000">
                    <a:srgbClr val="00CC00"/>
                  </a:gs>
                  <a:gs pos="50000">
                    <a:srgbClr val="FF0000"/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304" y="289448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0" y="1843316"/>
            <a:ext cx="12192000" cy="52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23" y="1014609"/>
            <a:ext cx="7402882" cy="44216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364496" y="5431504"/>
            <a:ext cx="345863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endParaRPr lang="en-US" sz="36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2942" y="5369948"/>
            <a:ext cx="69955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বৃষ্টি পড়ে।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0995" y="523422"/>
            <a:ext cx="2962095" cy="39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চিত্রটি লক্ষ্য কর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65549" y="1330035"/>
            <a:ext cx="2202872" cy="53063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4468" y="2481908"/>
            <a:ext cx="6570480" cy="131487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অপাদান কা</a:t>
            </a:r>
            <a:r>
              <a:rPr lang="en-US" sz="5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745" y="2496304"/>
            <a:ext cx="6570480" cy="131487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FF0000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অপাদান কা</a:t>
            </a:r>
            <a:r>
              <a:rPr lang="en-US" sz="5400" b="1" dirty="0" err="1">
                <a:ln w="6600">
                  <a:solidFill>
                    <a:srgbClr val="FF0000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6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481854" y="2327564"/>
            <a:ext cx="7345337" cy="249381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 কারক কাকে বলে </a:t>
            </a:r>
            <a:r>
              <a:rPr lang="en-US" sz="36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bn-IN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 কারক</a:t>
            </a:r>
            <a:r>
              <a:rPr lang="bn-BD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2327" y="1413164"/>
            <a:ext cx="1870363" cy="58874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7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" t="1550" r="4675" b="1602"/>
          <a:stretch/>
        </p:blipFill>
        <p:spPr bwMode="auto">
          <a:xfrm>
            <a:off x="2946943" y="391888"/>
            <a:ext cx="5891348" cy="34160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58611" y="3755732"/>
            <a:ext cx="3665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4872309" y="4196468"/>
            <a:ext cx="609600" cy="65319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56154" y="4824044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3166" y="5326655"/>
            <a:ext cx="10358845" cy="7078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নামপদের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676650" y="4197730"/>
            <a:ext cx="609600" cy="65319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44817" y="4820869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57400" y="1722219"/>
            <a:ext cx="8077200" cy="1599165"/>
            <a:chOff x="457200" y="1262835"/>
            <a:chExt cx="8077200" cy="1599614"/>
          </a:xfrm>
          <a:solidFill>
            <a:srgbClr val="00B0F0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12628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7200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31734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883226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248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20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22168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070598"/>
              <a:ext cx="7772400" cy="26942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3415" y="4416196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08190" y="4430483"/>
            <a:ext cx="13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32166" y="4430483"/>
            <a:ext cx="152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73324" y="4416196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83679" y="4430484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756312" y="4432966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cow eat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54" y="3414480"/>
            <a:ext cx="1250271" cy="8191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rising_su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365" y="3389081"/>
            <a:ext cx="13208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65" y="3389080"/>
            <a:ext cx="12192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cutting man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79" y="3401780"/>
            <a:ext cx="1293812" cy="8318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blaind ma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36" y="3414480"/>
            <a:ext cx="1314450" cy="8191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31" y="3389081"/>
            <a:ext cx="1400175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093026" y="849729"/>
            <a:ext cx="3939988" cy="54579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ছয় প্রকার।যথাঃ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33704" y="1915298"/>
            <a:ext cx="1983113" cy="5167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10461" y="2928552"/>
            <a:ext cx="8229600" cy="68511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কারক কত  প্রকার?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1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9702" y="1318027"/>
            <a:ext cx="6176554" cy="40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অপাদান কারক 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চিনিবার</a:t>
            </a:r>
            <a:r>
              <a:rPr lang="bn-IN" sz="4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উপায়সমুহ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912198"/>
            <a:ext cx="3283804" cy="21798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13282" y="4052846"/>
            <a:ext cx="34586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8127" y="4424038"/>
            <a:ext cx="37098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টিন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বৃষ্টি পড়ে।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0479" y="1912197"/>
            <a:ext cx="3249296" cy="2179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5006" y="4039783"/>
            <a:ext cx="34586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স্থান ত্যাগ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3133" y="4433905"/>
            <a:ext cx="38037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 </a:t>
            </a:r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ষ্টেশন ছাড়ল।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392</Words>
  <Application>Microsoft Office PowerPoint</Application>
  <PresentationFormat>Widescreen</PresentationFormat>
  <Paragraphs>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20</cp:revision>
  <dcterms:created xsi:type="dcterms:W3CDTF">2020-09-18T17:16:49Z</dcterms:created>
  <dcterms:modified xsi:type="dcterms:W3CDTF">2020-09-21T15:25:01Z</dcterms:modified>
</cp:coreProperties>
</file>