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4"/>
  </p:notesMasterIdLst>
  <p:sldIdLst>
    <p:sldId id="376" r:id="rId2"/>
    <p:sldId id="387" r:id="rId3"/>
    <p:sldId id="381" r:id="rId4"/>
    <p:sldId id="382" r:id="rId5"/>
    <p:sldId id="372" r:id="rId6"/>
    <p:sldId id="378" r:id="rId7"/>
    <p:sldId id="266" r:id="rId8"/>
    <p:sldId id="316" r:id="rId9"/>
    <p:sldId id="306" r:id="rId10"/>
    <p:sldId id="325" r:id="rId11"/>
    <p:sldId id="379" r:id="rId12"/>
    <p:sldId id="388" r:id="rId13"/>
    <p:sldId id="380" r:id="rId14"/>
    <p:sldId id="335" r:id="rId15"/>
    <p:sldId id="345" r:id="rId16"/>
    <p:sldId id="348" r:id="rId17"/>
    <p:sldId id="351" r:id="rId18"/>
    <p:sldId id="384" r:id="rId19"/>
    <p:sldId id="353" r:id="rId20"/>
    <p:sldId id="385" r:id="rId21"/>
    <p:sldId id="386" r:id="rId22"/>
    <p:sldId id="3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99FFCC"/>
    <a:srgbClr val="00CC99"/>
    <a:srgbClr val="DDDDDD"/>
    <a:srgbClr val="FFCCFF"/>
    <a:srgbClr val="FFFFCC"/>
    <a:srgbClr val="66FFFF"/>
    <a:srgbClr val="FF6699"/>
    <a:srgbClr val="33CCFF"/>
    <a:srgbClr val="FF9999"/>
    <a:srgbClr val="99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54" y="-1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1DD1D-D814-4DB0-A699-E995CBEE466C}" type="datetimeFigureOut">
              <a:rPr lang="en-US" smtClean="0"/>
              <a:pPr/>
              <a:t>21-Sep-20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71FE7-01AE-45CA-A5D3-9A66D540474E}" type="slidenum">
              <a:rPr lang="en-US" smtClean="0"/>
              <a:pPr/>
              <a:t>‹#›</a:t>
            </a:fld>
            <a:endParaRPr lang="en-US"/>
          </a:p>
        </p:txBody>
      </p:sp>
    </p:spTree>
    <p:extLst>
      <p:ext uri="{BB962C8B-B14F-4D97-AF65-F5344CB8AC3E}">
        <p14:creationId xmlns="" xmlns:p14="http://schemas.microsoft.com/office/powerpoint/2010/main" val="340271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E38F9-66AE-4EFB-8D92-E3579DB2A9DD}" type="datetimeFigureOut">
              <a:rPr lang="en-US" smtClean="0"/>
              <a:pPr/>
              <a:t>21-Sep-20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129BF-26DF-455C-921B-8FA9FB7A8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E539BC3-94AD-45D4-A109-9AE6D2BEF68E}" type="slidenum">
              <a:rPr lang="es-ES" smtClean="0"/>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AA28DE86-EEB8-4EC7-81AD-B6921236FFED}" type="slidenum">
              <a:rPr lang="es-ES" smtClean="0"/>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18698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D044E6A-E825-4D2E-8D3D-7A93EF377CC9}" type="slidenum">
              <a:rPr lang="es-ES" smtClean="0"/>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A96DEC7-CBC9-4A28-BC76-FB2ECE1CF447}" type="slidenum">
              <a:rPr lang="es-ES" smtClean="0"/>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A2432C10-7007-4B3E-926F-B66DADB0C67C}" type="slidenum">
              <a:rPr lang="es-ES" smtClean="0"/>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C3377A86-BFE4-4871-AABE-5D7E56104DB9}" type="slidenum">
              <a:rPr lang="es-ES" smtClean="0"/>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E38E3F73-B39D-4AA3-9694-09119329F655}" type="slidenum">
              <a:rPr lang="es-ES" smtClean="0"/>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F0477446-AF58-4499-B9C6-D9069BDBFA00}" type="slidenum">
              <a:rPr lang="es-ES" smtClean="0"/>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4B89A586-CB6B-4CB6-B1EF-2AA165A6621B}" type="slidenum">
              <a:rPr lang="es-ES" smtClean="0"/>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A05F92F5-624C-4161-8CE2-3A8612FDA5FE}" type="slidenum">
              <a:rPr lang="es-ES" smtClean="0"/>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E38F9-66AE-4EFB-8D92-E3579DB2A9DD}" type="datetimeFigureOut">
              <a:rPr lang="en-US" smtClean="0"/>
              <a:pPr/>
              <a:t>21-Sep-20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129BF-26DF-455C-921B-8FA9FB7A865F}" type="slidenum">
              <a:rPr lang="en-US" smtClean="0"/>
              <a:pPr/>
              <a:t>‹#›</a:t>
            </a:fld>
            <a:endParaRPr lang="en-US"/>
          </a:p>
        </p:txBody>
      </p:sp>
      <p:pic>
        <p:nvPicPr>
          <p:cNvPr id="7" name="Picture 3"/>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4860175"/>
            <a:ext cx="20193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rot="5400000">
            <a:off x="57395" y="71685"/>
            <a:ext cx="20193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rot="10800000">
            <a:off x="7091450" y="32287"/>
            <a:ext cx="20193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rot="16200000">
            <a:off x="7003861" y="4719638"/>
            <a:ext cx="20193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0"/>
            <a:ext cx="9144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76200"/>
            <a:ext cx="8839200" cy="212365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6600"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আজকের অনলাইন</a:t>
            </a:r>
            <a:r>
              <a:rPr lang="bn-IN" sz="6600"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ক্লাসে সবাইকে স্বাগতম</a:t>
            </a:r>
            <a:endParaRPr lang="en-US" sz="6600"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pic>
        <p:nvPicPr>
          <p:cNvPr id="3" name="Picture 4" descr="E:\MOTIAR\Motiar D. Content\Class Viii\Picture\পাঠ ৫৫\s 6.jpg"/>
          <p:cNvPicPr>
            <a:picLocks noChangeAspect="1" noChangeArrowheads="1"/>
          </p:cNvPicPr>
          <p:nvPr/>
        </p:nvPicPr>
        <p:blipFill>
          <a:blip r:embed="rId2"/>
          <a:srcRect/>
          <a:stretch>
            <a:fillRect/>
          </a:stretch>
        </p:blipFill>
        <p:spPr bwMode="auto">
          <a:xfrm>
            <a:off x="1219200" y="2514600"/>
            <a:ext cx="6844453" cy="3581400"/>
          </a:xfrm>
          <a:prstGeom prst="rect">
            <a:avLst/>
          </a:prstGeom>
          <a:noFill/>
        </p:spPr>
      </p:pic>
      <p:pic>
        <p:nvPicPr>
          <p:cNvPr id="4" name="Picture 5" descr="E:\MOTIAR\Motiar D. Content\Class Viii\Picture\পাঠ ৪৬ দৈন্ন্দিন সমস্যা\22.jpg"/>
          <p:cNvPicPr>
            <a:picLocks noChangeAspect="1" noChangeArrowheads="1"/>
          </p:cNvPicPr>
          <p:nvPr/>
        </p:nvPicPr>
        <p:blipFill>
          <a:blip r:embed="rId3"/>
          <a:srcRect/>
          <a:stretch>
            <a:fillRect/>
          </a:stretch>
        </p:blipFill>
        <p:spPr bwMode="auto">
          <a:xfrm>
            <a:off x="2515197" y="2667000"/>
            <a:ext cx="2285403" cy="11430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0"/>
                                        <p:tgtEl>
                                          <p:spTgt spid="2"/>
                                        </p:tgtEl>
                                      </p:cBhvr>
                                    </p:animEffect>
                                  </p:childTnLst>
                                </p:cTn>
                              </p:par>
                            </p:childTnLst>
                          </p:cTn>
                        </p:par>
                        <p:par>
                          <p:cTn id="8" fill="hold">
                            <p:stCondLst>
                              <p:cond delay="5000"/>
                            </p:stCondLst>
                            <p:childTnLst>
                              <p:par>
                                <p:cTn id="9" presetID="3" presetClass="emph" presetSubtype="2" fill="hold" grpId="1" nodeType="afterEffect">
                                  <p:stCondLst>
                                    <p:cond delay="0"/>
                                  </p:stCondLst>
                                  <p:childTnLst>
                                    <p:animClr clrSpc="rgb">
                                      <p:cBhvr override="childStyle">
                                        <p:cTn id="10" dur="5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7200" y="5181600"/>
            <a:ext cx="8153400" cy="144655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400" dirty="0" err="1" smtClean="0">
                <a:solidFill>
                  <a:schemeClr val="tx1"/>
                </a:solidFill>
                <a:latin typeface="NikoshLight" pitchFamily="2" charset="0"/>
                <a:cs typeface="NikoshLight" pitchFamily="2" charset="0"/>
              </a:rPr>
              <a:t>স্প্রেড</a:t>
            </a:r>
            <a:r>
              <a:rPr lang="bn-BD" sz="4400" dirty="0" smtClean="0">
                <a:solidFill>
                  <a:schemeClr val="tx1"/>
                </a:solidFill>
                <a:latin typeface="NikoshLight" pitchFamily="2" charset="0"/>
                <a:cs typeface="NikoshLight" pitchFamily="2" charset="0"/>
              </a:rPr>
              <a:t>শি</a:t>
            </a:r>
            <a:r>
              <a:rPr lang="en-US" sz="4400" dirty="0" smtClean="0">
                <a:solidFill>
                  <a:schemeClr val="tx1"/>
                </a:solidFill>
                <a:latin typeface="NikoshLight" pitchFamily="2" charset="0"/>
                <a:cs typeface="NikoshLight" pitchFamily="2" charset="0"/>
              </a:rPr>
              <a:t>ট হ</a:t>
            </a:r>
            <a:r>
              <a:rPr lang="bn-BD" sz="4400" dirty="0" smtClean="0">
                <a:solidFill>
                  <a:schemeClr val="tx1"/>
                </a:solidFill>
                <a:latin typeface="NikoshLight" pitchFamily="2" charset="0"/>
                <a:cs typeface="NikoshLight" pitchFamily="2" charset="0"/>
              </a:rPr>
              <a:t>লো</a:t>
            </a:r>
            <a:r>
              <a:rPr lang="en-US" sz="4400" dirty="0" smtClean="0">
                <a:solidFill>
                  <a:schemeClr val="tx1"/>
                </a:solidFill>
                <a:latin typeface="NikoshLight" pitchFamily="2" charset="0"/>
                <a:cs typeface="NikoshLight" pitchFamily="2" charset="0"/>
              </a:rPr>
              <a:t> </a:t>
            </a:r>
            <a:r>
              <a:rPr lang="en-US" sz="4400" dirty="0" err="1" smtClean="0">
                <a:solidFill>
                  <a:schemeClr val="tx1"/>
                </a:solidFill>
                <a:latin typeface="NikoshLight" pitchFamily="2" charset="0"/>
                <a:cs typeface="NikoshLight" pitchFamily="2" charset="0"/>
              </a:rPr>
              <a:t>এক</a:t>
            </a:r>
            <a:r>
              <a:rPr lang="en-US" sz="4400" dirty="0" smtClean="0">
                <a:solidFill>
                  <a:schemeClr val="tx1"/>
                </a:solidFill>
                <a:latin typeface="NikoshLight" pitchFamily="2" charset="0"/>
                <a:cs typeface="NikoshLight" pitchFamily="2" charset="0"/>
              </a:rPr>
              <a:t> </a:t>
            </a:r>
            <a:r>
              <a:rPr lang="en-US" sz="4400" dirty="0" err="1" smtClean="0">
                <a:solidFill>
                  <a:schemeClr val="tx1"/>
                </a:solidFill>
                <a:latin typeface="NikoshLight" pitchFamily="2" charset="0"/>
                <a:cs typeface="NikoshLight" pitchFamily="2" charset="0"/>
              </a:rPr>
              <a:t>ধর</a:t>
            </a:r>
            <a:r>
              <a:rPr lang="bn-BD" sz="4400" dirty="0" smtClean="0">
                <a:solidFill>
                  <a:schemeClr val="tx1"/>
                </a:solidFill>
                <a:latin typeface="NikoshLight" pitchFamily="2" charset="0"/>
                <a:cs typeface="NikoshLight" pitchFamily="2" charset="0"/>
              </a:rPr>
              <a:t>নে</a:t>
            </a:r>
            <a:r>
              <a:rPr lang="en-US" sz="4400" dirty="0" smtClean="0">
                <a:solidFill>
                  <a:schemeClr val="tx1"/>
                </a:solidFill>
                <a:latin typeface="NikoshLight" pitchFamily="2" charset="0"/>
                <a:cs typeface="NikoshLight" pitchFamily="2" charset="0"/>
              </a:rPr>
              <a:t>র</a:t>
            </a:r>
            <a:r>
              <a:rPr lang="bn-BD" sz="4400" dirty="0" smtClean="0">
                <a:solidFill>
                  <a:schemeClr val="tx1"/>
                </a:solidFill>
                <a:latin typeface="NikoshLight" pitchFamily="2" charset="0"/>
                <a:cs typeface="NikoshLight" pitchFamily="2" charset="0"/>
              </a:rPr>
              <a:t> অ্যাপ্লিকেশন</a:t>
            </a:r>
            <a:r>
              <a:rPr lang="en-US" sz="4400" dirty="0" smtClean="0">
                <a:solidFill>
                  <a:schemeClr val="tx1"/>
                </a:solidFill>
                <a:latin typeface="NikoshLight" pitchFamily="2" charset="0"/>
                <a:cs typeface="NikoshLight" pitchFamily="2" charset="0"/>
              </a:rPr>
              <a:t> </a:t>
            </a:r>
            <a:r>
              <a:rPr lang="en-US" sz="4400" dirty="0" err="1" smtClean="0">
                <a:solidFill>
                  <a:schemeClr val="tx1"/>
                </a:solidFill>
                <a:latin typeface="NikoshLight" pitchFamily="2" charset="0"/>
                <a:cs typeface="NikoshLight" pitchFamily="2" charset="0"/>
              </a:rPr>
              <a:t>কম্পিউটার</a:t>
            </a:r>
            <a:r>
              <a:rPr lang="en-US" sz="4400" dirty="0" smtClean="0">
                <a:solidFill>
                  <a:schemeClr val="tx1"/>
                </a:solidFill>
                <a:latin typeface="NikoshLight" pitchFamily="2" charset="0"/>
                <a:cs typeface="NikoshLight" pitchFamily="2" charset="0"/>
              </a:rPr>
              <a:t> </a:t>
            </a:r>
            <a:r>
              <a:rPr lang="en-US" sz="4400" dirty="0" err="1" smtClean="0">
                <a:solidFill>
                  <a:schemeClr val="tx1"/>
                </a:solidFill>
                <a:latin typeface="NikoshLight" pitchFamily="2" charset="0"/>
                <a:cs typeface="NikoshLight" pitchFamily="2" charset="0"/>
              </a:rPr>
              <a:t>প্রোগ্রাম</a:t>
            </a:r>
            <a:endParaRPr lang="en-US" sz="2400" dirty="0">
              <a:solidFill>
                <a:schemeClr val="tx1"/>
              </a:solidFill>
              <a:latin typeface="NikoshLight" pitchFamily="2" charset="0"/>
              <a:cs typeface="NikoshLight" pitchFamily="2" charset="0"/>
            </a:endParaRPr>
          </a:p>
        </p:txBody>
      </p:sp>
      <p:pic>
        <p:nvPicPr>
          <p:cNvPr id="1026" name="Picture 2" descr="E:\MOTIAR\Motiar D. Content\Class Viii\Picture\পাঠ ২৩\images.jpg"/>
          <p:cNvPicPr>
            <a:picLocks noChangeAspect="1" noChangeArrowheads="1"/>
          </p:cNvPicPr>
          <p:nvPr/>
        </p:nvPicPr>
        <p:blipFill>
          <a:blip r:embed="rId2"/>
          <a:srcRect/>
          <a:stretch>
            <a:fillRect/>
          </a:stretch>
        </p:blipFill>
        <p:spPr bwMode="auto">
          <a:xfrm>
            <a:off x="1415935" y="1237286"/>
            <a:ext cx="5791200" cy="3200400"/>
          </a:xfrm>
          <a:prstGeom prst="rect">
            <a:avLst/>
          </a:prstGeom>
          <a:noFill/>
        </p:spPr>
      </p:pic>
      <p:sp>
        <p:nvSpPr>
          <p:cNvPr id="5" name="TextBox 4"/>
          <p:cNvSpPr txBox="1"/>
          <p:nvPr/>
        </p:nvSpPr>
        <p:spPr>
          <a:xfrm>
            <a:off x="1295400" y="4876800"/>
            <a:ext cx="6534150" cy="175432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dirty="0" err="1" smtClean="0">
                <a:solidFill>
                  <a:schemeClr val="tx1"/>
                </a:solidFill>
                <a:latin typeface="NikoshLight" pitchFamily="2" charset="0"/>
                <a:cs typeface="NikoshLight" pitchFamily="2" charset="0"/>
              </a:rPr>
              <a:t>এটিকে</a:t>
            </a:r>
            <a:r>
              <a:rPr lang="bn-BD" sz="5400" dirty="0" smtClean="0">
                <a:solidFill>
                  <a:schemeClr val="tx1"/>
                </a:solidFill>
                <a:latin typeface="NikoshLight" pitchFamily="2" charset="0"/>
                <a:cs typeface="NikoshLight" pitchFamily="2" charset="0"/>
              </a:rPr>
              <a:t> কখনো কখনো</a:t>
            </a:r>
            <a:r>
              <a:rPr lang="en-US" sz="5400" dirty="0" smtClean="0">
                <a:solidFill>
                  <a:schemeClr val="tx1"/>
                </a:solidFill>
                <a:latin typeface="NikoshLight" pitchFamily="2" charset="0"/>
                <a:cs typeface="NikoshLight" pitchFamily="2" charset="0"/>
              </a:rPr>
              <a:t> </a:t>
            </a:r>
            <a:r>
              <a:rPr lang="en-US" sz="5400" dirty="0" err="1" smtClean="0">
                <a:solidFill>
                  <a:schemeClr val="tx1"/>
                </a:solidFill>
                <a:latin typeface="NikoshLight" pitchFamily="2" charset="0"/>
                <a:cs typeface="NikoshLight" pitchFamily="2" charset="0"/>
              </a:rPr>
              <a:t>ওয়ার্কবুক</a:t>
            </a:r>
            <a:r>
              <a:rPr lang="en-US" sz="5400" dirty="0" smtClean="0">
                <a:solidFill>
                  <a:schemeClr val="tx1"/>
                </a:solidFill>
                <a:latin typeface="NikoshLight" pitchFamily="2" charset="0"/>
                <a:cs typeface="NikoshLight" pitchFamily="2" charset="0"/>
              </a:rPr>
              <a:t> </a:t>
            </a:r>
            <a:r>
              <a:rPr lang="en-US" sz="5400" dirty="0" err="1" smtClean="0">
                <a:solidFill>
                  <a:schemeClr val="tx1"/>
                </a:solidFill>
                <a:latin typeface="NikoshLight" pitchFamily="2" charset="0"/>
                <a:cs typeface="NikoshLight" pitchFamily="2" charset="0"/>
              </a:rPr>
              <a:t>বলা</a:t>
            </a:r>
            <a:r>
              <a:rPr lang="en-US" sz="5400" dirty="0" smtClean="0">
                <a:solidFill>
                  <a:schemeClr val="tx1"/>
                </a:solidFill>
                <a:latin typeface="NikoshLight" pitchFamily="2" charset="0"/>
                <a:cs typeface="NikoshLight" pitchFamily="2" charset="0"/>
              </a:rPr>
              <a:t> </a:t>
            </a:r>
            <a:r>
              <a:rPr lang="en-US" sz="5400" dirty="0" err="1" smtClean="0">
                <a:solidFill>
                  <a:schemeClr val="tx1"/>
                </a:solidFill>
                <a:latin typeface="NikoshLight" pitchFamily="2" charset="0"/>
                <a:cs typeface="NikoshLight" pitchFamily="2" charset="0"/>
              </a:rPr>
              <a:t>হয়</a:t>
            </a:r>
            <a:endParaRPr lang="en-US" sz="3200" dirty="0">
              <a:solidFill>
                <a:schemeClr val="tx1"/>
              </a:solidFill>
              <a:latin typeface="NikoshLight" pitchFamily="2" charset="0"/>
              <a:cs typeface="NikoshLight" pitchFamily="2" charset="0"/>
            </a:endParaRPr>
          </a:p>
        </p:txBody>
      </p:sp>
      <p:pic>
        <p:nvPicPr>
          <p:cNvPr id="6" name="Picture 2" descr="E:\MOTIAR\Motiar D. Content\Class Viii\Picture\পাঠ ২৩\Workbook Icon.png.jpg"/>
          <p:cNvPicPr>
            <a:picLocks noChangeAspect="1" noChangeArrowheads="1"/>
          </p:cNvPicPr>
          <p:nvPr/>
        </p:nvPicPr>
        <p:blipFill>
          <a:blip r:embed="rId3"/>
          <a:srcRect/>
          <a:stretch>
            <a:fillRect/>
          </a:stretch>
        </p:blipFill>
        <p:spPr bwMode="auto">
          <a:xfrm>
            <a:off x="1295400" y="1237286"/>
            <a:ext cx="6381750" cy="3458170"/>
          </a:xfrm>
          <a:prstGeom prst="rect">
            <a:avLst/>
          </a:prstGeom>
          <a:noFill/>
        </p:spPr>
      </p:pic>
      <p:sp>
        <p:nvSpPr>
          <p:cNvPr id="7" name="TextBox 6"/>
          <p:cNvSpPr txBox="1"/>
          <p:nvPr/>
        </p:nvSpPr>
        <p:spPr>
          <a:xfrm>
            <a:off x="609600" y="5181600"/>
            <a:ext cx="7848600"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err="1" smtClean="0">
                <a:solidFill>
                  <a:schemeClr val="tx1"/>
                </a:solidFill>
                <a:latin typeface="NikoshLight" pitchFamily="2" charset="0"/>
                <a:cs typeface="NikoshLight" pitchFamily="2" charset="0"/>
              </a:rPr>
              <a:t>রেজিস্টার</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খাতার</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পৃষ্ঠার</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ন্যায়</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এখানে</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অনেকগুলো</a:t>
            </a:r>
            <a:r>
              <a:rPr lang="en-US" sz="4000" b="1" dirty="0" smtClean="0">
                <a:solidFill>
                  <a:schemeClr val="tx1"/>
                </a:solidFill>
                <a:latin typeface="NikoshLight" pitchFamily="2" charset="0"/>
                <a:cs typeface="NikoshLight" pitchFamily="2" charset="0"/>
              </a:rPr>
              <a:t> </a:t>
            </a:r>
          </a:p>
          <a:p>
            <a:pPr algn="ctr"/>
            <a:r>
              <a:rPr lang="en-US" sz="4000" b="1" dirty="0" err="1" smtClean="0">
                <a:solidFill>
                  <a:schemeClr val="tx1"/>
                </a:solidFill>
                <a:latin typeface="NikoshLight" pitchFamily="2" charset="0"/>
                <a:cs typeface="NikoshLight" pitchFamily="2" charset="0"/>
              </a:rPr>
              <a:t>ওয়ার্ক</a:t>
            </a:r>
            <a:r>
              <a:rPr lang="bn-BD" sz="4000" b="1" dirty="0" smtClean="0">
                <a:solidFill>
                  <a:schemeClr val="tx1"/>
                </a:solidFill>
                <a:latin typeface="NikoshLight" pitchFamily="2" charset="0"/>
                <a:cs typeface="NikoshLight" pitchFamily="2" charset="0"/>
              </a:rPr>
              <a:t>শি</a:t>
            </a:r>
            <a:r>
              <a:rPr lang="en-US" sz="4000" b="1" dirty="0" smtClean="0">
                <a:solidFill>
                  <a:schemeClr val="tx1"/>
                </a:solidFill>
                <a:latin typeface="NikoshLight" pitchFamily="2" charset="0"/>
                <a:cs typeface="NikoshLight" pitchFamily="2" charset="0"/>
              </a:rPr>
              <a:t>ট </a:t>
            </a:r>
            <a:r>
              <a:rPr lang="en-US" sz="4000" b="1" dirty="0" err="1" smtClean="0">
                <a:solidFill>
                  <a:schemeClr val="tx1"/>
                </a:solidFill>
                <a:latin typeface="NikoshLight" pitchFamily="2" charset="0"/>
                <a:cs typeface="NikoshLight" pitchFamily="2" charset="0"/>
              </a:rPr>
              <a:t>থাকে</a:t>
            </a:r>
            <a:endParaRPr lang="en-US" sz="2000" b="1" dirty="0">
              <a:solidFill>
                <a:schemeClr val="tx1"/>
              </a:solidFill>
              <a:latin typeface="NikoshLight" pitchFamily="2" charset="0"/>
              <a:cs typeface="NikoshLight" pitchFamily="2" charset="0"/>
            </a:endParaRPr>
          </a:p>
        </p:txBody>
      </p:sp>
      <p:pic>
        <p:nvPicPr>
          <p:cNvPr id="8" name="Picture 2" descr="E:\MOTIAR\Motiar D. Content\Class Viii\Picture\পাঠ ২৩\newworksheet_0.jpg"/>
          <p:cNvPicPr>
            <a:picLocks noChangeAspect="1" noChangeArrowheads="1"/>
          </p:cNvPicPr>
          <p:nvPr/>
        </p:nvPicPr>
        <p:blipFill>
          <a:blip r:embed="rId4"/>
          <a:srcRect/>
          <a:stretch>
            <a:fillRect/>
          </a:stretch>
        </p:blipFill>
        <p:spPr bwMode="auto">
          <a:xfrm>
            <a:off x="1295400" y="1232226"/>
            <a:ext cx="65532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33400" y="5181600"/>
            <a:ext cx="8001000"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smtClean="0">
                <a:solidFill>
                  <a:schemeClr val="bg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একটি</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ওয়ার্ক</a:t>
            </a:r>
            <a:r>
              <a:rPr lang="bn-BD" sz="4000" b="1" dirty="0" smtClean="0">
                <a:solidFill>
                  <a:schemeClr val="tx1"/>
                </a:solidFill>
                <a:latin typeface="NikoshLight" pitchFamily="2" charset="0"/>
                <a:cs typeface="NikoshLight" pitchFamily="2" charset="0"/>
              </a:rPr>
              <a:t>শিটে</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অনেকগুলো</a:t>
            </a:r>
            <a:r>
              <a:rPr lang="en-US" sz="4000" b="1" dirty="0" smtClean="0">
                <a:solidFill>
                  <a:schemeClr val="tx1"/>
                </a:solidFill>
                <a:latin typeface="NikoshLight" pitchFamily="2" charset="0"/>
                <a:cs typeface="NikoshLight" pitchFamily="2" charset="0"/>
              </a:rPr>
              <a:t> </a:t>
            </a:r>
            <a:r>
              <a:rPr lang="bn-BD" sz="4000" b="1" dirty="0" smtClean="0">
                <a:solidFill>
                  <a:schemeClr val="tx1"/>
                </a:solidFill>
                <a:latin typeface="NikoshLight" pitchFamily="2" charset="0"/>
                <a:cs typeface="NikoshLight" pitchFamily="2" charset="0"/>
              </a:rPr>
              <a:t>কলাম</a:t>
            </a:r>
            <a:r>
              <a:rPr lang="en-US" sz="4000" b="1" dirty="0" smtClean="0">
                <a:solidFill>
                  <a:schemeClr val="tx1"/>
                </a:solidFill>
                <a:latin typeface="NikoshLight" pitchFamily="2" charset="0"/>
                <a:cs typeface="NikoshLight" pitchFamily="2" charset="0"/>
              </a:rPr>
              <a:t> ও </a:t>
            </a:r>
            <a:r>
              <a:rPr lang="bn-BD" sz="4000" b="1" dirty="0" smtClean="0">
                <a:solidFill>
                  <a:schemeClr val="tx1"/>
                </a:solidFill>
                <a:latin typeface="NikoshLight" pitchFamily="2" charset="0"/>
                <a:cs typeface="NikoshLight" pitchFamily="2" charset="0"/>
              </a:rPr>
              <a:t>সারি</a:t>
            </a:r>
            <a:r>
              <a:rPr lang="en-US" sz="4000" b="1" dirty="0" smtClean="0">
                <a:solidFill>
                  <a:schemeClr val="tx1"/>
                </a:solidFill>
                <a:latin typeface="NikoshLight" pitchFamily="2" charset="0"/>
                <a:cs typeface="NikoshLight" pitchFamily="2" charset="0"/>
              </a:rPr>
              <a:t>  </a:t>
            </a:r>
            <a:r>
              <a:rPr lang="en-US" sz="4000" b="1" dirty="0" err="1" smtClean="0">
                <a:solidFill>
                  <a:schemeClr val="tx1"/>
                </a:solidFill>
                <a:latin typeface="NikoshLight" pitchFamily="2" charset="0"/>
                <a:cs typeface="NikoshLight" pitchFamily="2" charset="0"/>
              </a:rPr>
              <a:t>থাকে</a:t>
            </a:r>
            <a:endParaRPr lang="en-US" b="1" dirty="0">
              <a:solidFill>
                <a:schemeClr val="tx1"/>
              </a:solidFill>
              <a:latin typeface="NikoshLight" pitchFamily="2" charset="0"/>
              <a:cs typeface="NikoshLight" pitchFamily="2" charset="0"/>
            </a:endParaRPr>
          </a:p>
        </p:txBody>
      </p:sp>
      <p:pic>
        <p:nvPicPr>
          <p:cNvPr id="10" name="Picture 9" descr="E:\MOTIAR\Motiar D. Content\Class Viii\Picture\পাঠ ২৩\9b515897c753870aef8ad8ec068a7706c6428564.png"/>
          <p:cNvPicPr>
            <a:picLocks noChangeAspect="1" noChangeArrowheads="1"/>
          </p:cNvPicPr>
          <p:nvPr/>
        </p:nvPicPr>
        <p:blipFill>
          <a:blip r:embed="rId5"/>
          <a:srcRect/>
          <a:stretch>
            <a:fillRect/>
          </a:stretch>
        </p:blipFill>
        <p:spPr bwMode="auto">
          <a:xfrm>
            <a:off x="1686098" y="1213176"/>
            <a:ext cx="6400800"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286000" y="202275"/>
            <a:ext cx="4921135"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dirty="0" err="1" smtClean="0">
                <a:solidFill>
                  <a:schemeClr val="tx1"/>
                </a:solidFill>
                <a:latin typeface="NikoshBAN" pitchFamily="2" charset="0"/>
                <a:cs typeface="NikoshBAN" pitchFamily="2" charset="0"/>
              </a:rPr>
              <a:t>স্প্রেডশিট</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প্রোগ্রাম</a:t>
            </a:r>
            <a:r>
              <a:rPr lang="en-US" sz="4800" dirty="0" smtClean="0">
                <a:solidFill>
                  <a:schemeClr val="tx1"/>
                </a:solidFill>
                <a:latin typeface="NikoshBAN" pitchFamily="2" charset="0"/>
                <a:cs typeface="NikoshBAN" pitchFamily="2" charset="0"/>
              </a:rPr>
              <a:t> </a:t>
            </a:r>
            <a:endParaRPr lang="en-US" sz="4800" dirty="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5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50"/>
                                        <p:tgtEl>
                                          <p:spTgt spid="1026"/>
                                        </p:tgtEl>
                                      </p:cBhvr>
                                    </p:animEffect>
                                    <p:set>
                                      <p:cBhvr>
                                        <p:cTn id="15" dur="1" fill="hold">
                                          <p:stCondLst>
                                            <p:cond delay="249"/>
                                          </p:stCondLst>
                                        </p:cTn>
                                        <p:tgtEl>
                                          <p:spTgt spid="1026"/>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50"/>
                                        <p:tgtEl>
                                          <p:spTgt spid="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50"/>
                                        <p:tgtEl>
                                          <p:spTgt spid="6"/>
                                        </p:tgtEl>
                                      </p:cBhvr>
                                    </p:animEffect>
                                    <p:set>
                                      <p:cBhvr>
                                        <p:cTn id="31" dur="1" fill="hold">
                                          <p:stCondLst>
                                            <p:cond delay="249"/>
                                          </p:stCondLst>
                                        </p:cTn>
                                        <p:tgtEl>
                                          <p:spTgt spid="6"/>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250"/>
                                        <p:tgtEl>
                                          <p:spTgt spid="5"/>
                                        </p:tgtEl>
                                      </p:cBhvr>
                                    </p:animEffect>
                                    <p:set>
                                      <p:cBhvr>
                                        <p:cTn id="34" dur="1" fill="hold">
                                          <p:stCondLst>
                                            <p:cond delay="24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amond(in)">
                                      <p:cBhvr>
                                        <p:cTn id="39" dur="250"/>
                                        <p:tgtEl>
                                          <p:spTgt spid="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5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50"/>
                                        <p:tgtEl>
                                          <p:spTgt spid="8"/>
                                        </p:tgtEl>
                                      </p:cBhvr>
                                    </p:animEffect>
                                    <p:set>
                                      <p:cBhvr>
                                        <p:cTn id="47" dur="1" fill="hold">
                                          <p:stCondLst>
                                            <p:cond delay="249"/>
                                          </p:stCondLst>
                                        </p:cTn>
                                        <p:tgtEl>
                                          <p:spTgt spid="8"/>
                                        </p:tgtEl>
                                        <p:attrNameLst>
                                          <p:attrName>style.visibility</p:attrName>
                                        </p:attrNameLst>
                                      </p:cBhvr>
                                      <p:to>
                                        <p:strVal val="hidden"/>
                                      </p:to>
                                    </p:set>
                                  </p:childTnLst>
                                </p:cTn>
                              </p:par>
                              <p:par>
                                <p:cTn id="48" presetID="8" presetClass="exit" presetSubtype="16" fill="hold" grpId="1" nodeType="withEffect">
                                  <p:stCondLst>
                                    <p:cond delay="0"/>
                                  </p:stCondLst>
                                  <p:childTnLst>
                                    <p:animEffect transition="out" filter="diamond(in)">
                                      <p:cBhvr>
                                        <p:cTn id="49" dur="250"/>
                                        <p:tgtEl>
                                          <p:spTgt spid="7"/>
                                        </p:tgtEl>
                                      </p:cBhvr>
                                    </p:animEffect>
                                    <p:set>
                                      <p:cBhvr>
                                        <p:cTn id="50" dur="1" fill="hold">
                                          <p:stCondLst>
                                            <p:cond delay="24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Horizontal)">
                                      <p:cBhvr>
                                        <p:cTn id="55" dur="250"/>
                                        <p:tgtEl>
                                          <p:spTgt spid="10"/>
                                        </p:tgtEl>
                                      </p:cBhvr>
                                    </p:animEffect>
                                  </p:childTnLst>
                                </p:cTn>
                              </p:par>
                              <p:par>
                                <p:cTn id="56" presetID="16" presetClass="entr" presetSubtype="2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Horizontal)">
                                      <p:cBhvr>
                                        <p:cTn id="58" dur="25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xit" presetSubtype="16" fill="hold" nodeType="clickEffect">
                                  <p:stCondLst>
                                    <p:cond delay="0"/>
                                  </p:stCondLst>
                                  <p:childTnLst>
                                    <p:animEffect transition="out" filter="diamond(in)">
                                      <p:cBhvr>
                                        <p:cTn id="62" dur="250"/>
                                        <p:tgtEl>
                                          <p:spTgt spid="10"/>
                                        </p:tgtEl>
                                      </p:cBhvr>
                                    </p:animEffect>
                                    <p:set>
                                      <p:cBhvr>
                                        <p:cTn id="63" dur="1" fill="hold">
                                          <p:stCondLst>
                                            <p:cond delay="249"/>
                                          </p:stCondLst>
                                        </p:cTn>
                                        <p:tgtEl>
                                          <p:spTgt spid="10"/>
                                        </p:tgtEl>
                                        <p:attrNameLst>
                                          <p:attrName>style.visibility</p:attrName>
                                        </p:attrNameLst>
                                      </p:cBhvr>
                                      <p:to>
                                        <p:strVal val="hidden"/>
                                      </p:to>
                                    </p:set>
                                  </p:childTnLst>
                                </p:cTn>
                              </p:par>
                              <p:par>
                                <p:cTn id="64" presetID="8" presetClass="exit" presetSubtype="16" fill="hold" grpId="1" nodeType="withEffect">
                                  <p:stCondLst>
                                    <p:cond delay="0"/>
                                  </p:stCondLst>
                                  <p:childTnLst>
                                    <p:animEffect transition="out" filter="diamond(in)">
                                      <p:cBhvr>
                                        <p:cTn id="65" dur="250"/>
                                        <p:tgtEl>
                                          <p:spTgt spid="9"/>
                                        </p:tgtEl>
                                      </p:cBhvr>
                                    </p:animEffect>
                                    <p:set>
                                      <p:cBhvr>
                                        <p:cTn id="66"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Motiar\Documents\Untitled.png"/>
          <p:cNvPicPr>
            <a:picLocks noChangeAspect="1" noChangeArrowheads="1"/>
          </p:cNvPicPr>
          <p:nvPr/>
        </p:nvPicPr>
        <p:blipFill>
          <a:blip r:embed="rId2"/>
          <a:srcRect/>
          <a:stretch>
            <a:fillRect/>
          </a:stretch>
        </p:blipFill>
        <p:spPr bwMode="auto">
          <a:xfrm>
            <a:off x="2667000" y="1676400"/>
            <a:ext cx="5105400" cy="29718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763188" y="219670"/>
            <a:ext cx="3886200" cy="923330"/>
          </a:xfrm>
          <a:prstGeom prst="rect">
            <a:avLst/>
          </a:prstGeom>
          <a:ln/>
          <a:effectLst>
            <a:glow rad="2286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smtClean="0">
                <a:solidFill>
                  <a:schemeClr val="tx1"/>
                </a:solidFill>
                <a:latin typeface="NikoshBAN" pitchFamily="2" charset="0"/>
                <a:cs typeface="NikoshBAN" pitchFamily="2" charset="0"/>
              </a:rPr>
              <a:t>ওয়ার্ক</a:t>
            </a:r>
            <a:r>
              <a:rPr lang="bn-BD" sz="5400" dirty="0" smtClean="0">
                <a:solidFill>
                  <a:schemeClr val="tx1"/>
                </a:solidFill>
                <a:latin typeface="NikoshBAN" pitchFamily="2" charset="0"/>
                <a:cs typeface="NikoshBAN" pitchFamily="2" charset="0"/>
              </a:rPr>
              <a:t>শি</a:t>
            </a:r>
            <a:r>
              <a:rPr lang="en-US" sz="5400" dirty="0" err="1" smtClean="0">
                <a:solidFill>
                  <a:schemeClr val="tx1"/>
                </a:solidFill>
                <a:latin typeface="NikoshBAN" pitchFamily="2" charset="0"/>
                <a:cs typeface="NikoshBAN" pitchFamily="2" charset="0"/>
              </a:rPr>
              <a:t>টের</a:t>
            </a:r>
            <a:r>
              <a:rPr lang="en-US" sz="5400" dirty="0" smtClean="0">
                <a:solidFill>
                  <a:schemeClr val="tx1"/>
                </a:solidFill>
                <a:latin typeface="NikoshBAN" pitchFamily="2" charset="0"/>
                <a:cs typeface="NikoshBAN" pitchFamily="2" charset="0"/>
              </a:rPr>
              <a:t> </a:t>
            </a:r>
            <a:r>
              <a:rPr lang="en-US" sz="5400" dirty="0" err="1" smtClean="0">
                <a:solidFill>
                  <a:schemeClr val="tx1"/>
                </a:solidFill>
                <a:latin typeface="NikoshBAN" pitchFamily="2" charset="0"/>
                <a:cs typeface="NikoshBAN" pitchFamily="2" charset="0"/>
              </a:rPr>
              <a:t>গঠন</a:t>
            </a:r>
            <a:r>
              <a:rPr lang="en-US" sz="5400" dirty="0" smtClean="0">
                <a:solidFill>
                  <a:schemeClr val="tx1"/>
                </a:solidFill>
                <a:latin typeface="NikoshBAN" pitchFamily="2" charset="0"/>
                <a:cs typeface="NikoshBAN" pitchFamily="2" charset="0"/>
              </a:rPr>
              <a:t> </a:t>
            </a:r>
            <a:endParaRPr lang="en-US" sz="5400" dirty="0">
              <a:solidFill>
                <a:schemeClr val="tx1"/>
              </a:solidFill>
              <a:latin typeface="NikoshBAN" pitchFamily="2" charset="0"/>
              <a:cs typeface="NikoshBAN" pitchFamily="2" charset="0"/>
            </a:endParaRPr>
          </a:p>
        </p:txBody>
      </p:sp>
      <p:sp>
        <p:nvSpPr>
          <p:cNvPr id="4" name="TextBox 3"/>
          <p:cNvSpPr txBox="1"/>
          <p:nvPr/>
        </p:nvSpPr>
        <p:spPr>
          <a:xfrm>
            <a:off x="228600" y="533400"/>
            <a:ext cx="21336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কলামের</a:t>
            </a:r>
            <a:r>
              <a:rPr lang="en-US" sz="3200" dirty="0" smtClean="0">
                <a:latin typeface="NikoshBAN" pitchFamily="2" charset="0"/>
                <a:cs typeface="NikoshBAN" pitchFamily="2" charset="0"/>
              </a:rPr>
              <a:t> </a:t>
            </a:r>
          </a:p>
          <a:p>
            <a:pPr algn="ctr"/>
            <a:r>
              <a:rPr lang="en-US" sz="3200" dirty="0" err="1" smtClean="0">
                <a:latin typeface="NikoshBAN" pitchFamily="2" charset="0"/>
                <a:cs typeface="NikoshBAN" pitchFamily="2" charset="0"/>
              </a:rPr>
              <a:t>শিরোনাম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অক্ষর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endParaRPr lang="en-US" sz="3200" dirty="0">
              <a:latin typeface="NikoshBAN" pitchFamily="2" charset="0"/>
              <a:cs typeface="NikoshBAN" pitchFamily="2" charset="0"/>
            </a:endParaRPr>
          </a:p>
        </p:txBody>
      </p:sp>
      <p:sp>
        <p:nvSpPr>
          <p:cNvPr id="5" name="TextBox 4"/>
          <p:cNvSpPr txBox="1"/>
          <p:nvPr/>
        </p:nvSpPr>
        <p:spPr>
          <a:xfrm>
            <a:off x="304800" y="3220548"/>
            <a:ext cx="2151090" cy="1569660"/>
          </a:xfrm>
          <a:prstGeom prst="rect">
            <a:avLst/>
          </a:prstGeom>
          <a:solidFill>
            <a:srgbClr val="33CCFF"/>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dirty="0" err="1" smtClean="0">
                <a:solidFill>
                  <a:schemeClr val="tx1"/>
                </a:solidFill>
                <a:latin typeface="NikoshBAN" pitchFamily="2" charset="0"/>
                <a:cs typeface="NikoshBAN" pitchFamily="2" charset="0"/>
              </a:rPr>
              <a:t>সারির</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শিরোনাম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সংখ্যা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দিয়ে</a:t>
            </a:r>
            <a:endParaRPr lang="en-US" sz="3200" dirty="0">
              <a:solidFill>
                <a:schemeClr val="tx1"/>
              </a:solidFill>
              <a:latin typeface="NikoshBAN" pitchFamily="2" charset="0"/>
              <a:cs typeface="NikoshBAN" pitchFamily="2" charset="0"/>
            </a:endParaRPr>
          </a:p>
        </p:txBody>
      </p:sp>
      <p:cxnSp>
        <p:nvCxnSpPr>
          <p:cNvPr id="6" name="Straight Arrow Connector 5"/>
          <p:cNvCxnSpPr/>
          <p:nvPr/>
        </p:nvCxnSpPr>
        <p:spPr>
          <a:xfrm>
            <a:off x="2286000" y="1524000"/>
            <a:ext cx="17526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209800" y="3124200"/>
            <a:ext cx="515911" cy="4199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5018782"/>
            <a:ext cx="7924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smtClean="0">
                <a:solidFill>
                  <a:schemeClr val="tx1"/>
                </a:solidFill>
                <a:latin typeface="NikoshBAN" pitchFamily="2" charset="0"/>
                <a:cs typeface="NikoshBAN" pitchFamily="2" charset="0"/>
              </a:rPr>
              <a:t>কলামের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শিরোনাম</a:t>
            </a:r>
            <a:r>
              <a:rPr lang="en-US" sz="3200" dirty="0" smtClean="0">
                <a:solidFill>
                  <a:schemeClr val="tx1"/>
                </a:solidFill>
                <a:latin typeface="NikoshBAN" pitchFamily="2" charset="0"/>
                <a:cs typeface="NikoshBAN" pitchFamily="2" charset="0"/>
              </a:rPr>
              <a:t> B ও </a:t>
            </a:r>
            <a:r>
              <a:rPr lang="en-US" sz="3200" dirty="0" err="1" smtClean="0">
                <a:solidFill>
                  <a:schemeClr val="tx1"/>
                </a:solidFill>
                <a:latin typeface="NikoshBAN" pitchFamily="2" charset="0"/>
                <a:cs typeface="NikoshBAN" pitchFamily="2" charset="0"/>
              </a:rPr>
              <a:t>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শিরোনাম</a:t>
            </a:r>
            <a:r>
              <a:rPr lang="en-US" sz="3200" dirty="0" smtClean="0">
                <a:solidFill>
                  <a:schemeClr val="tx1"/>
                </a:solidFill>
                <a:latin typeface="NikoshBAN" pitchFamily="2" charset="0"/>
                <a:cs typeface="NikoshBAN" pitchFamily="2" charset="0"/>
              </a:rPr>
              <a:t> </a:t>
            </a:r>
            <a:r>
              <a:rPr lang="en-US" sz="3200" dirty="0" smtClean="0">
                <a:solidFill>
                  <a:schemeClr val="tx1"/>
                </a:solidFill>
                <a:latin typeface="Times New Roman" pitchFamily="18" charset="0"/>
                <a:cs typeface="Times New Roman" pitchFamily="18" charset="0"/>
              </a:rPr>
              <a:t>2</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ছেদ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বিন্দুতে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অবস্থাকারী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নাম</a:t>
            </a:r>
            <a:r>
              <a:rPr lang="en-US" sz="3200" dirty="0" smtClean="0">
                <a:solidFill>
                  <a:schemeClr val="tx1"/>
                </a:solidFill>
                <a:latin typeface="NikoshBAN" pitchFamily="2" charset="0"/>
                <a:cs typeface="NikoshBAN" pitchFamily="2" charset="0"/>
              </a:rPr>
              <a:t> B</a:t>
            </a:r>
            <a:r>
              <a:rPr lang="en-US" sz="3200" dirty="0" smtClean="0">
                <a:solidFill>
                  <a:schemeClr val="tx1"/>
                </a:solidFill>
                <a:latin typeface="Times New Roman" pitchFamily="18" charset="0"/>
                <a:cs typeface="Times New Roman" pitchFamily="18" charset="0"/>
              </a:rPr>
              <a:t>2</a:t>
            </a:r>
            <a:endParaRPr lang="bn-BD" sz="3200" dirty="0" smtClean="0">
              <a:solidFill>
                <a:schemeClr val="tx1"/>
              </a:solidFill>
              <a:latin typeface="Times New Roman" pitchFamily="18" charset="0"/>
              <a:cs typeface="Times New Roman" pitchFamily="18" charset="0"/>
            </a:endParaRPr>
          </a:p>
        </p:txBody>
      </p:sp>
      <p:cxnSp>
        <p:nvCxnSpPr>
          <p:cNvPr id="9" name="Straight Arrow Connector 8"/>
          <p:cNvCxnSpPr/>
          <p:nvPr/>
        </p:nvCxnSpPr>
        <p:spPr>
          <a:xfrm flipH="1">
            <a:off x="5105400" y="1295400"/>
            <a:ext cx="1752600" cy="1866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01788" y="531860"/>
            <a:ext cx="19812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কলাম</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সারির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a:t>
            </a:r>
            <a:endParaRPr lang="en-US" sz="3200" dirty="0">
              <a:latin typeface="NikoshBAN" pitchFamily="2" charset="0"/>
              <a:cs typeface="NikoshBAN" pitchFamily="2" charset="0"/>
            </a:endParaRPr>
          </a:p>
        </p:txBody>
      </p:sp>
      <p:sp>
        <p:nvSpPr>
          <p:cNvPr id="11" name="TextBox 10"/>
          <p:cNvSpPr txBox="1"/>
          <p:nvPr/>
        </p:nvSpPr>
        <p:spPr>
          <a:xfrm>
            <a:off x="0" y="6243935"/>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b="1" dirty="0" smtClean="0">
                <a:latin typeface="NikoshBAN" pitchFamily="2" charset="0"/>
                <a:cs typeface="NikoshBAN" pitchFamily="2" charset="0"/>
              </a:rPr>
              <a:t>২০০৭ এক্সেলের </a:t>
            </a:r>
            <a:r>
              <a:rPr lang="as-IN" sz="2400" b="1" dirty="0" smtClean="0">
                <a:latin typeface="NikoshBAN" pitchFamily="2" charset="0"/>
                <a:cs typeface="NikoshBAN" pitchFamily="2" charset="0"/>
              </a:rPr>
              <a:t>প্রতিটি </a:t>
            </a:r>
            <a:r>
              <a:rPr lang="bn-BD" sz="2400" b="1" dirty="0" smtClean="0">
                <a:latin typeface="NikoshBAN" pitchFamily="2" charset="0"/>
                <a:cs typeface="NikoshBAN" pitchFamily="2" charset="0"/>
              </a:rPr>
              <a:t> ওয়ার্কশিটে</a:t>
            </a:r>
            <a:r>
              <a:rPr lang="as-IN" sz="2400" b="1" dirty="0" smtClean="0">
                <a:latin typeface="NikoshBAN" pitchFamily="2" charset="0"/>
                <a:cs typeface="NikoshBAN" pitchFamily="2" charset="0"/>
              </a:rPr>
              <a:t> ১৬,৩৮৪টি কলাম এবং ১০,৪৮,৫৭৬টি </a:t>
            </a:r>
            <a:r>
              <a:rPr lang="bn-BD" sz="2400" b="1" dirty="0" smtClean="0">
                <a:latin typeface="NikoshBAN" pitchFamily="2" charset="0"/>
                <a:cs typeface="NikoshBAN" pitchFamily="2" charset="0"/>
              </a:rPr>
              <a:t>সারি </a:t>
            </a:r>
            <a:r>
              <a:rPr lang="as-IN" sz="2400" b="1" dirty="0" smtClean="0">
                <a:latin typeface="NikoshBAN" pitchFamily="2" charset="0"/>
                <a:cs typeface="NikoshBAN" pitchFamily="2" charset="0"/>
              </a:rPr>
              <a:t>বিদ্যমান </a:t>
            </a:r>
            <a:r>
              <a:rPr lang="as-IN" sz="2400" b="1" dirty="0" smtClean="0">
                <a:latin typeface="NikoshBAN" pitchFamily="2" charset="0"/>
                <a:cs typeface="NikoshBAN" pitchFamily="2" charset="0"/>
              </a:rPr>
              <a:t>থাকে।</a:t>
            </a:r>
            <a:endParaRPr lang="bn-BD" sz="2400" b="1" dirty="0" smtClean="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76870"/>
            <a:ext cx="4953000" cy="923330"/>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smtClean="0">
                <a:solidFill>
                  <a:schemeClr val="tx1"/>
                </a:solidFill>
                <a:latin typeface="NikoshBAN" pitchFamily="2" charset="0"/>
                <a:cs typeface="NikoshBAN" pitchFamily="2" charset="0"/>
              </a:rPr>
              <a:t>একক</a:t>
            </a:r>
            <a:r>
              <a:rPr lang="en-US" sz="5400" dirty="0" smtClean="0">
                <a:solidFill>
                  <a:schemeClr val="tx1"/>
                </a:solidFill>
                <a:latin typeface="NikoshBAN" pitchFamily="2" charset="0"/>
                <a:cs typeface="NikoshBAN" pitchFamily="2" charset="0"/>
              </a:rPr>
              <a:t> </a:t>
            </a:r>
            <a:r>
              <a:rPr lang="en-US" sz="5400" dirty="0" err="1">
                <a:solidFill>
                  <a:schemeClr val="tx1"/>
                </a:solidFill>
                <a:latin typeface="NikoshBAN" pitchFamily="2" charset="0"/>
                <a:cs typeface="NikoshBAN" pitchFamily="2" charset="0"/>
              </a:rPr>
              <a:t>কাজ</a:t>
            </a:r>
            <a:endParaRPr lang="en-US" sz="1100" dirty="0">
              <a:solidFill>
                <a:schemeClr val="tx1"/>
              </a:solidFill>
              <a:latin typeface="NikoshBAN" pitchFamily="2" charset="0"/>
              <a:cs typeface="NikoshBAN" pitchFamily="2" charset="0"/>
            </a:endParaRPr>
          </a:p>
        </p:txBody>
      </p:sp>
      <p:sp>
        <p:nvSpPr>
          <p:cNvPr id="3" name="TextBox 2"/>
          <p:cNvSpPr txBox="1"/>
          <p:nvPr/>
        </p:nvSpPr>
        <p:spPr>
          <a:xfrm>
            <a:off x="1828800" y="4675257"/>
            <a:ext cx="5105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smtClean="0">
                <a:solidFill>
                  <a:schemeClr val="tx1"/>
                </a:solidFill>
                <a:latin typeface="NikoshBAN" pitchFamily="2" charset="0"/>
                <a:cs typeface="NikoshBAN" pitchFamily="2" charset="0"/>
              </a:rPr>
              <a:t>স্প্রেড</a:t>
            </a:r>
            <a:r>
              <a:rPr lang="bn-BD" sz="4000" b="1" dirty="0" smtClean="0">
                <a:solidFill>
                  <a:schemeClr val="tx1"/>
                </a:solidFill>
                <a:latin typeface="NikoshBAN" pitchFamily="2" charset="0"/>
                <a:cs typeface="NikoshBAN" pitchFamily="2" charset="0"/>
              </a:rPr>
              <a:t>শি</a:t>
            </a:r>
            <a:r>
              <a:rPr lang="en-US" sz="4000" b="1" dirty="0" smtClean="0">
                <a:solidFill>
                  <a:schemeClr val="tx1"/>
                </a:solidFill>
                <a:latin typeface="NikoshBAN" pitchFamily="2" charset="0"/>
                <a:cs typeface="NikoshBAN" pitchFamily="2" charset="0"/>
              </a:rPr>
              <a:t>ট </a:t>
            </a:r>
            <a:r>
              <a:rPr lang="en-US" sz="4000" b="1" dirty="0" err="1" smtClean="0">
                <a:solidFill>
                  <a:schemeClr val="tx1"/>
                </a:solidFill>
                <a:latin typeface="NikoshBAN" pitchFamily="2" charset="0"/>
                <a:cs typeface="NikoshBAN" pitchFamily="2" charset="0"/>
              </a:rPr>
              <a:t>প্রোগ্রাম</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a:t>
            </a:r>
            <a:r>
              <a:rPr lang="en-US" sz="4000" b="1" dirty="0" smtClean="0">
                <a:solidFill>
                  <a:schemeClr val="tx1"/>
                </a:solidFill>
                <a:latin typeface="NikoshBAN" pitchFamily="2" charset="0"/>
                <a:cs typeface="NikoshBAN" pitchFamily="2" charset="0"/>
              </a:rPr>
              <a:t>? </a:t>
            </a:r>
            <a:endParaRPr lang="en-US" sz="4000" b="1" dirty="0">
              <a:solidFill>
                <a:schemeClr val="tx1"/>
              </a:solidFill>
              <a:latin typeface="NikoshBAN" pitchFamily="2" charset="0"/>
              <a:cs typeface="NikoshBAN" pitchFamily="2" charset="0"/>
            </a:endParaRPr>
          </a:p>
        </p:txBody>
      </p:sp>
      <p:pic>
        <p:nvPicPr>
          <p:cNvPr id="4" name="Picture 2" descr="E:\MOTIAR\Flower\Learning-disabilities1.jpg"/>
          <p:cNvPicPr>
            <a:picLocks noChangeAspect="1" noChangeArrowheads="1"/>
          </p:cNvPicPr>
          <p:nvPr/>
        </p:nvPicPr>
        <p:blipFill>
          <a:blip r:embed="rId2"/>
          <a:stretch>
            <a:fillRect/>
          </a:stretch>
        </p:blipFill>
        <p:spPr bwMode="auto">
          <a:xfrm>
            <a:off x="2362200" y="1828800"/>
            <a:ext cx="3778772"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3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762000"/>
            <a:ext cx="787908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3600" dirty="0" err="1" smtClean="0">
                <a:solidFill>
                  <a:schemeClr val="tx1"/>
                </a:solidFill>
                <a:latin typeface="NikoshBAN" pitchFamily="2" charset="0"/>
                <a:cs typeface="NikoshBAN" pitchFamily="2" charset="0"/>
              </a:rPr>
              <a:t>স্প্রেড</a:t>
            </a:r>
            <a:r>
              <a:rPr lang="bn-BD" sz="3600" dirty="0" smtClean="0">
                <a:solidFill>
                  <a:schemeClr val="tx1"/>
                </a:solidFill>
                <a:latin typeface="NikoshBAN" pitchFamily="2" charset="0"/>
                <a:cs typeface="NikoshBAN" pitchFamily="2" charset="0"/>
              </a:rPr>
              <a:t>শি</a:t>
            </a:r>
            <a:r>
              <a:rPr lang="en-US" sz="3600" dirty="0" smtClean="0">
                <a:solidFill>
                  <a:schemeClr val="tx1"/>
                </a:solidFill>
                <a:latin typeface="NikoshBAN" pitchFamily="2" charset="0"/>
                <a:cs typeface="NikoshBAN" pitchFamily="2" charset="0"/>
              </a:rPr>
              <a:t>ট </a:t>
            </a:r>
            <a:r>
              <a:rPr lang="en-US" sz="3600" dirty="0" err="1" smtClean="0">
                <a:solidFill>
                  <a:schemeClr val="tx1"/>
                </a:solidFill>
                <a:latin typeface="NikoshBAN" pitchFamily="2" charset="0"/>
                <a:cs typeface="NikoshBAN" pitchFamily="2" charset="0"/>
              </a:rPr>
              <a:t>এবং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তথ্য</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যোগাযোগ</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প্রযুক্তি</a:t>
            </a:r>
            <a:r>
              <a:rPr lang="bn-BD" sz="3600" dirty="0" smtClean="0">
                <a:solidFill>
                  <a:schemeClr val="tx1"/>
                </a:solidFill>
                <a:latin typeface="NikoshBAN" pitchFamily="2" charset="0"/>
                <a:cs typeface="NikoshBAN" pitchFamily="2" charset="0"/>
              </a:rPr>
              <a:t>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মধ্যে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সম্পর্ক</a:t>
            </a:r>
            <a:endParaRPr lang="en-US" sz="3600" dirty="0">
              <a:solidFill>
                <a:schemeClr val="tx1"/>
              </a:solidFill>
            </a:endParaRPr>
          </a:p>
        </p:txBody>
      </p:sp>
      <p:sp>
        <p:nvSpPr>
          <p:cNvPr id="3" name="TextBox 2"/>
          <p:cNvSpPr txBox="1"/>
          <p:nvPr/>
        </p:nvSpPr>
        <p:spPr>
          <a:xfrm>
            <a:off x="304800" y="2287012"/>
            <a:ext cx="8458200"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bn-BD" sz="2400" dirty="0" smtClean="0">
                <a:latin typeface="NikoshBAN" pitchFamily="2" charset="0"/>
                <a:cs typeface="NikoshBAN" pitchFamily="2" charset="0"/>
              </a:rPr>
              <a:t>বর্তমান যুগ হলো তথ্য ও যোগাযোগ প্রযুক্তির যুগ। এ যুগে তথ্য প্রক্রিয়াকরণ একটি গুরুত্বপূর্ণ কাজ। বিভিন্ন প্রকার ব্যবসায়িক কাজে এবং যেকোনো গবেষণায় প্রাপ্ত উপাত্তকে বোধগম্যভাবে উপস্থাপনের জন্য উপাত্তগুলোকে বিশ্লেষণ করতে হয়। স্প্রেডশিট প্রোগ্রামের সাহায্যে এ ধরনের বিশ্লেষণের প্রাথমিক কাজগুলো সহজে সম্পাদন করা যায়।</a:t>
            </a:r>
          </a:p>
          <a:p>
            <a:pPr algn="just"/>
            <a:endParaRPr lang="bn-BD" sz="2400" dirty="0" smtClean="0">
              <a:latin typeface="NikoshBAN" pitchFamily="2" charset="0"/>
              <a:cs typeface="NikoshBAN" pitchFamily="2" charset="0"/>
            </a:endParaRPr>
          </a:p>
          <a:p>
            <a:pPr algn="just"/>
            <a:r>
              <a:rPr lang="bn-BD" sz="2400" dirty="0" smtClean="0">
                <a:latin typeface="NikoshBAN" pitchFamily="2" charset="0"/>
                <a:cs typeface="NikoshBAN" pitchFamily="2" charset="0"/>
              </a:rPr>
              <a:t>স্প্রেডশিট প্রোগ্রামে একটা ওয়ার্কশিটে সবধরনের উপাত্ত প্রবেশ করানো যায়। ফলে যেকোনো ধরনের, যেকোনো সংখ্যক উপাত্ত অল্প সময়ে সম্পাদনা করা যায়, হিসাব করা, বিশ্লেষণ করা এবং প্রতিবেদন তৈরি করার কাজ স্প্রেডশিট প্রোগ্রামের মাধ্যমে করা যায়।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41660" y="5144869"/>
            <a:ext cx="763382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dirty="0" err="1" smtClean="0">
                <a:solidFill>
                  <a:schemeClr val="tx1"/>
                </a:solidFill>
                <a:latin typeface="NikoshBAN" pitchFamily="2" charset="0"/>
                <a:cs typeface="NikoshBAN" pitchFamily="2" charset="0"/>
              </a:rPr>
              <a:t>তথ্য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প্রক্রিয়াকরণে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স্প্রেড</a:t>
            </a:r>
            <a:r>
              <a:rPr lang="bn-BD" sz="3600" dirty="0" smtClean="0">
                <a:solidFill>
                  <a:schemeClr val="tx1"/>
                </a:solidFill>
                <a:latin typeface="NikoshBAN" pitchFamily="2" charset="0"/>
                <a:cs typeface="NikoshBAN" pitchFamily="2" charset="0"/>
              </a:rPr>
              <a:t>শি</a:t>
            </a:r>
            <a:r>
              <a:rPr lang="en-US" sz="3600" dirty="0" smtClean="0">
                <a:solidFill>
                  <a:schemeClr val="tx1"/>
                </a:solidFill>
                <a:latin typeface="NikoshBAN" pitchFamily="2" charset="0"/>
                <a:cs typeface="NikoshBAN" pitchFamily="2" charset="0"/>
              </a:rPr>
              <a:t>ট </a:t>
            </a:r>
            <a:r>
              <a:rPr lang="en-US" sz="3600" dirty="0" err="1" smtClean="0">
                <a:solidFill>
                  <a:schemeClr val="tx1"/>
                </a:solidFill>
                <a:latin typeface="NikoshBAN" pitchFamily="2" charset="0"/>
                <a:cs typeface="NikoshBAN" pitchFamily="2" charset="0"/>
              </a:rPr>
              <a:t>ব্যবহার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হয়</a:t>
            </a:r>
            <a:endParaRPr lang="en-US" sz="3600" dirty="0">
              <a:solidFill>
                <a:schemeClr val="tx1"/>
              </a:solidFill>
            </a:endParaRPr>
          </a:p>
        </p:txBody>
      </p:sp>
      <p:sp>
        <p:nvSpPr>
          <p:cNvPr id="6" name="Rectangle 5"/>
          <p:cNvSpPr/>
          <p:nvPr/>
        </p:nvSpPr>
        <p:spPr>
          <a:xfrm>
            <a:off x="609600" y="762000"/>
            <a:ext cx="787908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3600" dirty="0" err="1" smtClean="0">
                <a:solidFill>
                  <a:schemeClr val="tx1"/>
                </a:solidFill>
                <a:latin typeface="NikoshBAN" pitchFamily="2" charset="0"/>
                <a:cs typeface="NikoshBAN" pitchFamily="2" charset="0"/>
              </a:rPr>
              <a:t>স্প্রেড</a:t>
            </a:r>
            <a:r>
              <a:rPr lang="bn-BD" sz="3600" dirty="0" smtClean="0">
                <a:solidFill>
                  <a:schemeClr val="tx1"/>
                </a:solidFill>
                <a:latin typeface="NikoshBAN" pitchFamily="2" charset="0"/>
                <a:cs typeface="NikoshBAN" pitchFamily="2" charset="0"/>
              </a:rPr>
              <a:t>শি</a:t>
            </a:r>
            <a:r>
              <a:rPr lang="en-US" sz="3600" dirty="0" smtClean="0">
                <a:solidFill>
                  <a:schemeClr val="tx1"/>
                </a:solidFill>
                <a:latin typeface="NikoshBAN" pitchFamily="2" charset="0"/>
                <a:cs typeface="NikoshBAN" pitchFamily="2" charset="0"/>
              </a:rPr>
              <a:t>ট </a:t>
            </a:r>
            <a:r>
              <a:rPr lang="en-US" sz="3600" dirty="0" err="1" smtClean="0">
                <a:solidFill>
                  <a:schemeClr val="tx1"/>
                </a:solidFill>
                <a:latin typeface="NikoshBAN" pitchFamily="2" charset="0"/>
                <a:cs typeface="NikoshBAN" pitchFamily="2" charset="0"/>
              </a:rPr>
              <a:t>এবং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তথ্য</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যোগাযোগ</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প্রযুক্তি</a:t>
            </a:r>
            <a:r>
              <a:rPr lang="bn-BD" sz="3600" dirty="0" smtClean="0">
                <a:solidFill>
                  <a:schemeClr val="tx1"/>
                </a:solidFill>
                <a:latin typeface="NikoshBAN" pitchFamily="2" charset="0"/>
                <a:cs typeface="NikoshBAN" pitchFamily="2" charset="0"/>
              </a:rPr>
              <a:t>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মধ্যে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সম্পর্ক</a:t>
            </a:r>
            <a:endParaRPr lang="en-US" sz="3600" dirty="0">
              <a:solidFill>
                <a:schemeClr val="tx1"/>
              </a:solidFill>
            </a:endParaRPr>
          </a:p>
        </p:txBody>
      </p:sp>
      <p:pic>
        <p:nvPicPr>
          <p:cNvPr id="5122" name="Picture 2" descr="E:\MOTIAR\Motiar D. Content\Class Viii\Picture\পাঠ ২২\Excel_Automation_Diagram-03.jpg"/>
          <p:cNvPicPr>
            <a:picLocks noChangeAspect="1" noChangeArrowheads="1"/>
          </p:cNvPicPr>
          <p:nvPr/>
        </p:nvPicPr>
        <p:blipFill>
          <a:blip r:embed="rId2" cstate="print"/>
          <a:srcRect/>
          <a:stretch>
            <a:fillRect/>
          </a:stretch>
        </p:blipFill>
        <p:spPr bwMode="auto">
          <a:xfrm>
            <a:off x="914400" y="1981200"/>
            <a:ext cx="7010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33400" y="5410200"/>
            <a:ext cx="763382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600" dirty="0" err="1" smtClean="0">
                <a:solidFill>
                  <a:schemeClr val="tx1"/>
                </a:solidFill>
                <a:latin typeface="NikoshBAN" pitchFamily="2" charset="0"/>
                <a:cs typeface="NikoshBAN" pitchFamily="2" charset="0"/>
              </a:rPr>
              <a:t>ব্যবসায়িক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তথ্য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উপস্থাপনে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স্প্রেড</a:t>
            </a:r>
            <a:r>
              <a:rPr lang="bn-BD" sz="3600" dirty="0" smtClean="0">
                <a:solidFill>
                  <a:schemeClr val="tx1"/>
                </a:solidFill>
                <a:latin typeface="NikoshBAN" pitchFamily="2" charset="0"/>
                <a:cs typeface="NikoshBAN" pitchFamily="2" charset="0"/>
              </a:rPr>
              <a:t>শি</a:t>
            </a:r>
            <a:r>
              <a:rPr lang="en-US" sz="3600" dirty="0" smtClean="0">
                <a:solidFill>
                  <a:schemeClr val="tx1"/>
                </a:solidFill>
                <a:latin typeface="NikoshBAN" pitchFamily="2" charset="0"/>
                <a:cs typeface="NikoshBAN" pitchFamily="2" charset="0"/>
              </a:rPr>
              <a:t>ট </a:t>
            </a:r>
            <a:r>
              <a:rPr lang="en-US" sz="3600" dirty="0" err="1" smtClean="0">
                <a:solidFill>
                  <a:schemeClr val="tx1"/>
                </a:solidFill>
                <a:latin typeface="NikoshBAN" pitchFamily="2" charset="0"/>
                <a:cs typeface="NikoshBAN" pitchFamily="2" charset="0"/>
              </a:rPr>
              <a:t>ব্যবহার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হয়</a:t>
            </a:r>
            <a:endParaRPr lang="en-US" sz="3600" dirty="0">
              <a:solidFill>
                <a:schemeClr val="tx1"/>
              </a:solidFill>
            </a:endParaRPr>
          </a:p>
        </p:txBody>
      </p:sp>
      <p:pic>
        <p:nvPicPr>
          <p:cNvPr id="8" name="Picture 2" descr="E:\MOTIAR\Motiar D. Content\Class Viii\Picture\পাঠ ২২\Monthly_Employees_Payroll_Report.JPG"/>
          <p:cNvPicPr>
            <a:picLocks noChangeAspect="1" noChangeArrowheads="1"/>
          </p:cNvPicPr>
          <p:nvPr/>
        </p:nvPicPr>
        <p:blipFill>
          <a:blip r:embed="rId3"/>
          <a:srcRect/>
          <a:stretch>
            <a:fillRect/>
          </a:stretch>
        </p:blipFill>
        <p:spPr bwMode="auto">
          <a:xfrm>
            <a:off x="1905000" y="1676400"/>
            <a:ext cx="5334000"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41660" y="5200471"/>
            <a:ext cx="7633821" cy="1200329"/>
          </a:xfrm>
          <a:prstGeom prst="rect">
            <a:avLst/>
          </a:prstGeom>
          <a:solidFill>
            <a:srgbClr val="00CC99"/>
          </a:solidFill>
        </p:spPr>
        <p:txBody>
          <a:bodyPr wrap="square">
            <a:spAutoFit/>
          </a:bodyPr>
          <a:lstStyle/>
          <a:p>
            <a:pPr algn="ctr"/>
            <a:r>
              <a:rPr lang="bn-BD" sz="3600" dirty="0" smtClean="0">
                <a:latin typeface="NikoshBAN" pitchFamily="2" charset="0"/>
                <a:cs typeface="NikoshBAN" pitchFamily="2" charset="0"/>
              </a:rPr>
              <a:t>প্রতিবেদন তৈরি, হিসাব করা,</a:t>
            </a:r>
            <a:r>
              <a:rPr lang="en-US" sz="3600" dirty="0" err="1" smtClean="0">
                <a:latin typeface="NikoshBAN" pitchFamily="2" charset="0"/>
                <a:cs typeface="NikoshBAN" pitchFamily="2" charset="0"/>
              </a:rPr>
              <a:t>গবেষণায়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উপাত্ত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স্প্রেড</a:t>
            </a:r>
            <a:r>
              <a:rPr lang="bn-BD" sz="3600" dirty="0" smtClean="0">
                <a:latin typeface="NikoshBAN" pitchFamily="2" charset="0"/>
                <a:cs typeface="NikoshBAN" pitchFamily="2" charset="0"/>
              </a:rPr>
              <a:t>শি</a:t>
            </a:r>
            <a:r>
              <a:rPr lang="en-US" sz="3600" dirty="0" smtClean="0">
                <a:latin typeface="NikoshBAN" pitchFamily="2" charset="0"/>
                <a:cs typeface="NikoshBAN" pitchFamily="2" charset="0"/>
              </a:rPr>
              <a:t>ট </a:t>
            </a:r>
            <a:r>
              <a:rPr lang="en-US" sz="3600" dirty="0" err="1" smtClean="0">
                <a:latin typeface="NikoshBAN" pitchFamily="2" charset="0"/>
                <a:cs typeface="NikoshBAN" pitchFamily="2" charset="0"/>
              </a:rPr>
              <a:t>ব্যবহার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endParaRPr lang="en-US" sz="3600" dirty="0"/>
          </a:p>
        </p:txBody>
      </p:sp>
      <p:pic>
        <p:nvPicPr>
          <p:cNvPr id="10" name="Picture 5"/>
          <p:cNvPicPr>
            <a:picLocks noChangeAspect="1" noChangeArrowheads="1"/>
          </p:cNvPicPr>
          <p:nvPr/>
        </p:nvPicPr>
        <p:blipFill>
          <a:blip r:embed="rId4"/>
          <a:srcRect/>
          <a:stretch>
            <a:fillRect/>
          </a:stretch>
        </p:blipFill>
        <p:spPr bwMode="auto">
          <a:xfrm>
            <a:off x="1314450" y="1676400"/>
            <a:ext cx="661035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
                                        <p:tgtEl>
                                          <p:spTgt spid="512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
                                        <p:tgtEl>
                                          <p:spTgt spid="5122"/>
                                        </p:tgtEl>
                                      </p:cBhvr>
                                    </p:animEffect>
                                    <p:set>
                                      <p:cBhvr>
                                        <p:cTn id="15" dur="1" fill="hold">
                                          <p:stCondLst>
                                            <p:cond delay="199"/>
                                          </p:stCondLst>
                                        </p:cTn>
                                        <p:tgtEl>
                                          <p:spTgt spid="5122"/>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00"/>
                                        <p:tgtEl>
                                          <p:spTgt spid="5"/>
                                        </p:tgtEl>
                                      </p:cBhvr>
                                    </p:animEffect>
                                    <p:set>
                                      <p:cBhvr>
                                        <p:cTn id="18" dur="1" fill="hold">
                                          <p:stCondLst>
                                            <p:cond delay="1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2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00"/>
                                        <p:tgtEl>
                                          <p:spTgt spid="8"/>
                                        </p:tgtEl>
                                      </p:cBhvr>
                                    </p:animEffect>
                                    <p:set>
                                      <p:cBhvr>
                                        <p:cTn id="31" dur="1" fill="hold">
                                          <p:stCondLst>
                                            <p:cond delay="199"/>
                                          </p:stCondLst>
                                        </p:cTn>
                                        <p:tgtEl>
                                          <p:spTgt spid="8"/>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200"/>
                                        <p:tgtEl>
                                          <p:spTgt spid="7"/>
                                        </p:tgtEl>
                                      </p:cBhvr>
                                    </p:animEffect>
                                    <p:set>
                                      <p:cBhvr>
                                        <p:cTn id="34" dur="1" fill="hold">
                                          <p:stCondLst>
                                            <p:cond delay="1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00" fill="hold"/>
                                        <p:tgtEl>
                                          <p:spTgt spid="10"/>
                                        </p:tgtEl>
                                        <p:attrNameLst>
                                          <p:attrName>ppt_w</p:attrName>
                                        </p:attrNameLst>
                                      </p:cBhvr>
                                      <p:tavLst>
                                        <p:tav tm="0">
                                          <p:val>
                                            <p:strVal val="#ppt_w+.3"/>
                                          </p:val>
                                        </p:tav>
                                        <p:tav tm="100000">
                                          <p:val>
                                            <p:strVal val="#ppt_w"/>
                                          </p:val>
                                        </p:tav>
                                      </p:tavLst>
                                    </p:anim>
                                    <p:anim calcmode="lin" valueType="num">
                                      <p:cBhvr>
                                        <p:cTn id="40" dur="200" fill="hold"/>
                                        <p:tgtEl>
                                          <p:spTgt spid="10"/>
                                        </p:tgtEl>
                                        <p:attrNameLst>
                                          <p:attrName>ppt_h</p:attrName>
                                        </p:attrNameLst>
                                      </p:cBhvr>
                                      <p:tavLst>
                                        <p:tav tm="0">
                                          <p:val>
                                            <p:strVal val="#ppt_h"/>
                                          </p:val>
                                        </p:tav>
                                        <p:tav tm="100000">
                                          <p:val>
                                            <p:strVal val="#ppt_h"/>
                                          </p:val>
                                        </p:tav>
                                      </p:tavLst>
                                    </p:anim>
                                    <p:animEffect transition="in" filter="fade">
                                      <p:cBhvr>
                                        <p:cTn id="41" dur="200"/>
                                        <p:tgtEl>
                                          <p:spTgt spid="10"/>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strVal val="#ppt_w+.3"/>
                                          </p:val>
                                        </p:tav>
                                        <p:tav tm="100000">
                                          <p:val>
                                            <p:strVal val="#ppt_w"/>
                                          </p:val>
                                        </p:tav>
                                      </p:tavLst>
                                    </p:anim>
                                    <p:anim calcmode="lin" valueType="num">
                                      <p:cBhvr>
                                        <p:cTn id="45" dur="200" fill="hold"/>
                                        <p:tgtEl>
                                          <p:spTgt spid="9"/>
                                        </p:tgtEl>
                                        <p:attrNameLst>
                                          <p:attrName>ppt_h</p:attrName>
                                        </p:attrNameLst>
                                      </p:cBhvr>
                                      <p:tavLst>
                                        <p:tav tm="0">
                                          <p:val>
                                            <p:strVal val="#ppt_h"/>
                                          </p:val>
                                        </p:tav>
                                        <p:tav tm="100000">
                                          <p:val>
                                            <p:strVal val="#ppt_h"/>
                                          </p:val>
                                        </p:tav>
                                      </p:tavLst>
                                    </p:anim>
                                    <p:animEffect transition="in" filter="fade">
                                      <p:cBhvr>
                                        <p:cTn id="46" dur="2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00"/>
                                        <p:tgtEl>
                                          <p:spTgt spid="10"/>
                                        </p:tgtEl>
                                      </p:cBhvr>
                                    </p:animEffect>
                                    <p:set>
                                      <p:cBhvr>
                                        <p:cTn id="51" dur="1" fill="hold">
                                          <p:stCondLst>
                                            <p:cond delay="199"/>
                                          </p:stCondLst>
                                        </p:cTn>
                                        <p:tgtEl>
                                          <p:spTgt spid="10"/>
                                        </p:tgtEl>
                                        <p:attrNameLst>
                                          <p:attrName>style.visibility</p:attrName>
                                        </p:attrNameLst>
                                      </p:cBhvr>
                                      <p:to>
                                        <p:strVal val="hidden"/>
                                      </p:to>
                                    </p:set>
                                  </p:childTnLst>
                                </p:cTn>
                              </p:par>
                              <p:par>
                                <p:cTn id="52" presetID="8" presetClass="exit" presetSubtype="16" fill="hold" grpId="1" nodeType="withEffect">
                                  <p:stCondLst>
                                    <p:cond delay="0"/>
                                  </p:stCondLst>
                                  <p:childTnLst>
                                    <p:animEffect transition="out" filter="diamond(in)">
                                      <p:cBhvr>
                                        <p:cTn id="53" dur="200"/>
                                        <p:tgtEl>
                                          <p:spTgt spid="9"/>
                                        </p:tgtEl>
                                      </p:cBhvr>
                                    </p:animEffect>
                                    <p:set>
                                      <p:cBhvr>
                                        <p:cTn id="54" dur="1" fill="hold">
                                          <p:stCondLst>
                                            <p:cond delay="1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47800" y="268069"/>
            <a:ext cx="6248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dirty="0" smtClean="0">
                <a:ln w="11430">
                  <a:solidFill>
                    <a:sysClr val="windowText" lastClr="000000"/>
                  </a:solidFill>
                </a:ln>
                <a:solidFill>
                  <a:sysClr val="windowText" lastClr="000000"/>
                </a:solidFill>
                <a:latin typeface="NikoshBAN" pitchFamily="2" charset="0"/>
                <a:cs typeface="NikoshBAN" pitchFamily="2" charset="0"/>
              </a:rPr>
              <a:t>  </a:t>
            </a:r>
            <a:r>
              <a:rPr lang="en-US" sz="3600" dirty="0" err="1" smtClean="0">
                <a:ln w="11430">
                  <a:solidFill>
                    <a:sysClr val="windowText" lastClr="000000"/>
                  </a:solidFill>
                </a:ln>
                <a:solidFill>
                  <a:sysClr val="windowText" lastClr="000000"/>
                </a:solidFill>
                <a:latin typeface="NikoshBAN" pitchFamily="2" charset="0"/>
                <a:cs typeface="NikoshBAN" pitchFamily="2" charset="0"/>
              </a:rPr>
              <a:t>স্প্রেড</a:t>
            </a:r>
            <a:r>
              <a:rPr lang="bn-BD" sz="3600" dirty="0" smtClean="0">
                <a:ln w="11430">
                  <a:solidFill>
                    <a:sysClr val="windowText" lastClr="000000"/>
                  </a:solidFill>
                </a:ln>
                <a:solidFill>
                  <a:sysClr val="windowText" lastClr="000000"/>
                </a:solidFill>
                <a:latin typeface="NikoshBAN" pitchFamily="2" charset="0"/>
                <a:cs typeface="NikoshBAN" pitchFamily="2" charset="0"/>
              </a:rPr>
              <a:t>শি</a:t>
            </a:r>
            <a:r>
              <a:rPr lang="en-US" sz="3600" dirty="0" smtClean="0">
                <a:ln w="11430">
                  <a:solidFill>
                    <a:sysClr val="windowText" lastClr="000000"/>
                  </a:solidFill>
                </a:ln>
                <a:solidFill>
                  <a:sysClr val="windowText" lastClr="000000"/>
                </a:solidFill>
                <a:latin typeface="NikoshBAN" pitchFamily="2" charset="0"/>
                <a:cs typeface="NikoshBAN" pitchFamily="2" charset="0"/>
              </a:rPr>
              <a:t>ট </a:t>
            </a:r>
            <a:r>
              <a:rPr lang="en-US" sz="3600" dirty="0" err="1" smtClean="0">
                <a:ln w="11430">
                  <a:solidFill>
                    <a:sysClr val="windowText" lastClr="000000"/>
                  </a:solidFill>
                </a:ln>
                <a:solidFill>
                  <a:sysClr val="windowText" lastClr="000000"/>
                </a:solidFill>
                <a:latin typeface="NikoshBAN" pitchFamily="2" charset="0"/>
                <a:cs typeface="NikoshBAN" pitchFamily="2" charset="0"/>
              </a:rPr>
              <a:t>সফটওয়্যার</a:t>
            </a:r>
            <a:r>
              <a:rPr lang="en-US" sz="3600" dirty="0" smtClean="0">
                <a:ln w="11430">
                  <a:solidFill>
                    <a:sysClr val="windowText" lastClr="000000"/>
                  </a:solidFill>
                </a:ln>
                <a:solidFill>
                  <a:sysClr val="windowText" lastClr="000000"/>
                </a:solidFill>
                <a:latin typeface="NikoshBAN" pitchFamily="2" charset="0"/>
                <a:cs typeface="NikoshBAN" pitchFamily="2" charset="0"/>
              </a:rPr>
              <a:t> </a:t>
            </a:r>
            <a:r>
              <a:rPr lang="en-US" sz="3600" dirty="0" err="1" smtClean="0">
                <a:ln w="11430">
                  <a:solidFill>
                    <a:sysClr val="windowText" lastClr="000000"/>
                  </a:solidFill>
                </a:ln>
                <a:solidFill>
                  <a:sysClr val="windowText" lastClr="000000"/>
                </a:solidFill>
                <a:latin typeface="NikoshBAN" pitchFamily="2" charset="0"/>
                <a:cs typeface="NikoshBAN" pitchFamily="2" charset="0"/>
              </a:rPr>
              <a:t>ব্যবহারের</a:t>
            </a:r>
            <a:r>
              <a:rPr lang="en-US" sz="3600" dirty="0" smtClean="0">
                <a:ln w="11430">
                  <a:solidFill>
                    <a:sysClr val="windowText" lastClr="000000"/>
                  </a:solidFill>
                </a:ln>
                <a:solidFill>
                  <a:sysClr val="windowText" lastClr="000000"/>
                </a:solidFill>
                <a:latin typeface="NikoshBAN" pitchFamily="2" charset="0"/>
                <a:cs typeface="NikoshBAN" pitchFamily="2" charset="0"/>
              </a:rPr>
              <a:t> </a:t>
            </a:r>
            <a:r>
              <a:rPr lang="en-US" sz="3600" dirty="0" err="1" smtClean="0">
                <a:ln w="11430">
                  <a:solidFill>
                    <a:sysClr val="windowText" lastClr="000000"/>
                  </a:solidFill>
                </a:ln>
                <a:solidFill>
                  <a:sysClr val="windowText" lastClr="000000"/>
                </a:solidFill>
                <a:latin typeface="NikoshBAN" pitchFamily="2" charset="0"/>
                <a:cs typeface="NikoshBAN" pitchFamily="2" charset="0"/>
              </a:rPr>
              <a:t>উদ্দেশ্য</a:t>
            </a:r>
            <a:endParaRPr lang="en-US" sz="3600" dirty="0">
              <a:ln w="11430">
                <a:solidFill>
                  <a:sysClr val="windowText" lastClr="000000"/>
                </a:solidFill>
              </a:ln>
              <a:solidFill>
                <a:sysClr val="windowText" lastClr="000000"/>
              </a:solidFill>
            </a:endParaRPr>
          </a:p>
        </p:txBody>
      </p:sp>
      <p:sp>
        <p:nvSpPr>
          <p:cNvPr id="4" name="TextBox 3"/>
          <p:cNvSpPr txBox="1"/>
          <p:nvPr/>
        </p:nvSpPr>
        <p:spPr>
          <a:xfrm>
            <a:off x="4876800" y="2081748"/>
            <a:ext cx="3505200"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নতুন কুঁড়ি উ</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চ্চ</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বিদ্যালয়ের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সাময়িক</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পরীক্ষার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ফলাফল</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প্রস্তুতের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জন্য</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রেজিস্টার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খাতা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ব্যবহার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হত</a:t>
            </a:r>
            <a:endParaRPr lang="en-US" sz="40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3074" name="Picture 2" descr="C:\Users\Motiar\Desktop\index 1.jpg"/>
          <p:cNvPicPr>
            <a:picLocks noChangeAspect="1" noChangeArrowheads="1"/>
          </p:cNvPicPr>
          <p:nvPr/>
        </p:nvPicPr>
        <p:blipFill>
          <a:blip r:embed="rId2"/>
          <a:stretch>
            <a:fillRect/>
          </a:stretch>
        </p:blipFill>
        <p:spPr bwMode="auto">
          <a:xfrm>
            <a:off x="533400" y="2057400"/>
            <a:ext cx="2944389"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800600" y="2166878"/>
            <a:ext cx="3810000"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শিক্ষার্থীদের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প্রাপ্ত</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নম্বর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রেজিস্টারে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লিপিবদ্ধ</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বিষয়ভিত্তিক</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গ্রেড</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পয়েন্ট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জিপিএ</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নির্ণয়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হত</a:t>
            </a:r>
            <a:endParaRPr lang="en-US" sz="36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6" name="Picture 2" descr="F:\mobile\IMG_20150422_094521.jpg"/>
          <p:cNvPicPr>
            <a:picLocks noChangeAspect="1" noChangeArrowheads="1"/>
          </p:cNvPicPr>
          <p:nvPr/>
        </p:nvPicPr>
        <p:blipFill>
          <a:blip r:embed="rId3"/>
          <a:stretch>
            <a:fillRect/>
          </a:stretch>
        </p:blipFill>
        <p:spPr bwMode="auto">
          <a:xfrm>
            <a:off x="685800" y="2057400"/>
            <a:ext cx="3124200" cy="32729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5029200" y="2246055"/>
            <a:ext cx="342900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এ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প্রক্রিয়াটিতে</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অনেক</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ভূল</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হত</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এবং</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অনেক</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সময়</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নিয়ে</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সংশোধন</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করতে</a:t>
            </a:r>
            <a:r>
              <a:rPr lang="en-US" sz="4000" dirty="0"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rPr>
              <a:t>হত</a:t>
            </a:r>
            <a:endParaRPr lang="en-US" sz="4000" dirty="0">
              <a:ln w="18415" cmpd="sng">
                <a:solidFill>
                  <a:sysClr val="windowText" lastClr="000000"/>
                </a:solidFill>
                <a:prstDash val="solid"/>
              </a:ln>
              <a:solidFill>
                <a:sysClr val="windowText" lastClr="000000"/>
              </a:solidFill>
              <a:effectLst>
                <a:innerShdw blurRad="63500" dist="50800" dir="8100000">
                  <a:prstClr val="black">
                    <a:alpha val="50000"/>
                  </a:prstClr>
                </a:innerShdw>
              </a:effectLst>
              <a:latin typeface="NikoshBAN" pitchFamily="2" charset="0"/>
              <a:cs typeface="NikoshBAN" pitchFamily="2" charset="0"/>
            </a:endParaRPr>
          </a:p>
        </p:txBody>
      </p:sp>
      <p:pic>
        <p:nvPicPr>
          <p:cNvPr id="8" name="Picture 2" descr="F:\mobile\IMG_20150422_093845.jpg"/>
          <p:cNvPicPr>
            <a:picLocks noChangeAspect="1" noChangeArrowheads="1"/>
          </p:cNvPicPr>
          <p:nvPr/>
        </p:nvPicPr>
        <p:blipFill>
          <a:blip r:embed="rId4" cstate="print"/>
          <a:srcRect/>
          <a:stretch>
            <a:fillRect/>
          </a:stretch>
        </p:blipFill>
        <p:spPr bwMode="auto">
          <a:xfrm>
            <a:off x="381000" y="2057400"/>
            <a:ext cx="3733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3478991" y="1091625"/>
            <a:ext cx="2159809"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err="1">
                <a:ln w="11430">
                  <a:solidFill>
                    <a:sysClr val="windowText" lastClr="000000"/>
                  </a:solidFill>
                </a:ln>
                <a:solidFill>
                  <a:sysClr val="windowText" lastClr="000000"/>
                </a:solidFill>
                <a:latin typeface="NikoshBAN" pitchFamily="2" charset="0"/>
                <a:cs typeface="NikoshBAN" pitchFamily="2" charset="0"/>
              </a:rPr>
              <a:t>ঘটনা</a:t>
            </a:r>
            <a:r>
              <a:rPr lang="en-US" sz="3200" dirty="0">
                <a:ln w="11430">
                  <a:solidFill>
                    <a:sysClr val="windowText" lastClr="000000"/>
                  </a:solidFill>
                </a:ln>
                <a:solidFill>
                  <a:sysClr val="windowText" lastClr="000000"/>
                </a:solidFill>
                <a:latin typeface="NikoshBAN" pitchFamily="2" charset="0"/>
                <a:cs typeface="NikoshBAN" pitchFamily="2" charset="0"/>
              </a:rPr>
              <a:t> বর্ণনা-১</a:t>
            </a:r>
            <a:endParaRPr lang="en-US" sz="32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250"/>
                                        <p:tgtEl>
                                          <p:spTgt spid="30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50"/>
                                        <p:tgtEl>
                                          <p:spTgt spid="3074"/>
                                        </p:tgtEl>
                                      </p:cBhvr>
                                    </p:animEffect>
                                    <p:set>
                                      <p:cBhvr>
                                        <p:cTn id="15" dur="1" fill="hold">
                                          <p:stCondLst>
                                            <p:cond delay="249"/>
                                          </p:stCondLst>
                                        </p:cTn>
                                        <p:tgtEl>
                                          <p:spTgt spid="3074"/>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50"/>
                                        <p:tgtEl>
                                          <p:spTgt spid="6"/>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plus(in)">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250"/>
                                        <p:tgtEl>
                                          <p:spTgt spid="6"/>
                                        </p:tgtEl>
                                      </p:cBhvr>
                                    </p:animEffect>
                                    <p:set>
                                      <p:cBhvr>
                                        <p:cTn id="31" dur="1" fill="hold">
                                          <p:stCondLst>
                                            <p:cond delay="249"/>
                                          </p:stCondLst>
                                        </p:cTn>
                                        <p:tgtEl>
                                          <p:spTgt spid="6"/>
                                        </p:tgtEl>
                                        <p:attrNameLst>
                                          <p:attrName>style.visibility</p:attrName>
                                        </p:attrNameLst>
                                      </p:cBhvr>
                                      <p:to>
                                        <p:strVal val="hidden"/>
                                      </p:to>
                                    </p:set>
                                  </p:childTnLst>
                                </p:cTn>
                              </p:par>
                              <p:par>
                                <p:cTn id="32" presetID="14" presetClass="exit" presetSubtype="10" fill="hold" grpId="1" nodeType="withEffect">
                                  <p:stCondLst>
                                    <p:cond delay="0"/>
                                  </p:stCondLst>
                                  <p:childTnLst>
                                    <p:animEffect transition="out" filter="randombar(horizontal)">
                                      <p:cBhvr>
                                        <p:cTn id="33" dur="250"/>
                                        <p:tgtEl>
                                          <p:spTgt spid="5"/>
                                        </p:tgtEl>
                                      </p:cBhvr>
                                    </p:animEffect>
                                    <p:set>
                                      <p:cBhvr>
                                        <p:cTn id="34" dur="1" fill="hold">
                                          <p:stCondLst>
                                            <p:cond delay="24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ppt_w+.3"/>
                                          </p:val>
                                        </p:tav>
                                        <p:tav tm="100000">
                                          <p:val>
                                            <p:strVal val="#ppt_w"/>
                                          </p:val>
                                        </p:tav>
                                      </p:tavLst>
                                    </p:anim>
                                    <p:anim calcmode="lin" valueType="num">
                                      <p:cBhvr>
                                        <p:cTn id="40" dur="250" fill="hold"/>
                                        <p:tgtEl>
                                          <p:spTgt spid="8"/>
                                        </p:tgtEl>
                                        <p:attrNameLst>
                                          <p:attrName>ppt_h</p:attrName>
                                        </p:attrNameLst>
                                      </p:cBhvr>
                                      <p:tavLst>
                                        <p:tav tm="0">
                                          <p:val>
                                            <p:strVal val="#ppt_h"/>
                                          </p:val>
                                        </p:tav>
                                        <p:tav tm="100000">
                                          <p:val>
                                            <p:strVal val="#ppt_h"/>
                                          </p:val>
                                        </p:tav>
                                      </p:tavLst>
                                    </p:anim>
                                    <p:animEffect transition="in" filter="fade">
                                      <p:cBhvr>
                                        <p:cTn id="41" dur="250"/>
                                        <p:tgtEl>
                                          <p:spTgt spid="8"/>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50" fill="hold"/>
                                        <p:tgtEl>
                                          <p:spTgt spid="7"/>
                                        </p:tgtEl>
                                        <p:attrNameLst>
                                          <p:attrName>ppt_w</p:attrName>
                                        </p:attrNameLst>
                                      </p:cBhvr>
                                      <p:tavLst>
                                        <p:tav tm="0">
                                          <p:val>
                                            <p:strVal val="#ppt_w+.3"/>
                                          </p:val>
                                        </p:tav>
                                        <p:tav tm="100000">
                                          <p:val>
                                            <p:strVal val="#ppt_w"/>
                                          </p:val>
                                        </p:tav>
                                      </p:tavLst>
                                    </p:anim>
                                    <p:anim calcmode="lin" valueType="num">
                                      <p:cBhvr>
                                        <p:cTn id="45" dur="250" fill="hold"/>
                                        <p:tgtEl>
                                          <p:spTgt spid="7"/>
                                        </p:tgtEl>
                                        <p:attrNameLst>
                                          <p:attrName>ppt_h</p:attrName>
                                        </p:attrNameLst>
                                      </p:cBhvr>
                                      <p:tavLst>
                                        <p:tav tm="0">
                                          <p:val>
                                            <p:strVal val="#ppt_h"/>
                                          </p:val>
                                        </p:tav>
                                        <p:tav tm="100000">
                                          <p:val>
                                            <p:strVal val="#ppt_h"/>
                                          </p:val>
                                        </p:tav>
                                      </p:tavLst>
                                    </p:anim>
                                    <p:animEffect transition="in" filter="fade">
                                      <p:cBhvr>
                                        <p:cTn id="46" dur="25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50"/>
                                        <p:tgtEl>
                                          <p:spTgt spid="8"/>
                                        </p:tgtEl>
                                      </p:cBhvr>
                                    </p:animEffect>
                                    <p:set>
                                      <p:cBhvr>
                                        <p:cTn id="51" dur="1" fill="hold">
                                          <p:stCondLst>
                                            <p:cond delay="249"/>
                                          </p:stCondLst>
                                        </p:cTn>
                                        <p:tgtEl>
                                          <p:spTgt spid="8"/>
                                        </p:tgtEl>
                                        <p:attrNameLst>
                                          <p:attrName>style.visibility</p:attrName>
                                        </p:attrNameLst>
                                      </p:cBhvr>
                                      <p:to>
                                        <p:strVal val="hidden"/>
                                      </p:to>
                                    </p:set>
                                  </p:childTnLst>
                                </p:cTn>
                              </p:par>
                              <p:par>
                                <p:cTn id="52" presetID="8" presetClass="exit" presetSubtype="16" fill="hold" grpId="1" nodeType="withEffect">
                                  <p:stCondLst>
                                    <p:cond delay="0"/>
                                  </p:stCondLst>
                                  <p:childTnLst>
                                    <p:animEffect transition="out" filter="diamond(in)">
                                      <p:cBhvr>
                                        <p:cTn id="53" dur="250"/>
                                        <p:tgtEl>
                                          <p:spTgt spid="7"/>
                                        </p:tgtEl>
                                      </p:cBhvr>
                                    </p:animEffect>
                                    <p:set>
                                      <p:cBhvr>
                                        <p:cTn id="54"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21328" y="313039"/>
            <a:ext cx="592247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স্প্রেড</a:t>
            </a:r>
            <a:r>
              <a:rPr lang="bn-BD" sz="3600" b="1" dirty="0" smtClean="0">
                <a:ln w="11430">
                  <a:solidFill>
                    <a:sysClr val="windowText" lastClr="000000"/>
                  </a:solidFill>
                </a:ln>
                <a:solidFill>
                  <a:sysClr val="windowText" lastClr="000000"/>
                </a:solidFill>
                <a:latin typeface="NikoshBAN" pitchFamily="2" charset="0"/>
                <a:cs typeface="NikoshBAN" pitchFamily="2" charset="0"/>
              </a:rPr>
              <a:t>শি</a:t>
            </a:r>
            <a:r>
              <a:rPr lang="en-US" sz="3600" b="1" dirty="0" smtClean="0">
                <a:ln w="11430">
                  <a:solidFill>
                    <a:sysClr val="windowText" lastClr="000000"/>
                  </a:solidFill>
                </a:ln>
                <a:solidFill>
                  <a:sysClr val="windowText" lastClr="000000"/>
                </a:solidFill>
                <a:latin typeface="NikoshBAN" pitchFamily="2" charset="0"/>
                <a:cs typeface="NikoshBAN" pitchFamily="2" charset="0"/>
              </a:rPr>
              <a:t>ট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সফটওয়্যার</a:t>
            </a:r>
            <a:r>
              <a:rPr lang="en-US" sz="3600" b="1" dirty="0" smtClean="0">
                <a:ln w="11430">
                  <a:solidFill>
                    <a:sysClr val="windowText" lastClr="000000"/>
                  </a:solidFill>
                </a:ln>
                <a:solidFill>
                  <a:sysClr val="windowText" lastClr="000000"/>
                </a:solidFill>
                <a:latin typeface="NikoshBAN" pitchFamily="2" charset="0"/>
                <a:cs typeface="NikoshBAN" pitchFamily="2" charset="0"/>
              </a:rPr>
              <a:t>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ব্যবহারের</a:t>
            </a:r>
            <a:r>
              <a:rPr lang="en-US" sz="3600" b="1" dirty="0" smtClean="0">
                <a:ln w="11430">
                  <a:solidFill>
                    <a:sysClr val="windowText" lastClr="000000"/>
                  </a:solidFill>
                </a:ln>
                <a:solidFill>
                  <a:sysClr val="windowText" lastClr="000000"/>
                </a:solidFill>
                <a:latin typeface="NikoshBAN" pitchFamily="2" charset="0"/>
                <a:cs typeface="NikoshBAN" pitchFamily="2" charset="0"/>
              </a:rPr>
              <a:t>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উদ্দেশ্য</a:t>
            </a:r>
            <a:endParaRPr lang="en-US" sz="3600" b="1" dirty="0">
              <a:ln w="11430">
                <a:solidFill>
                  <a:sysClr val="windowText" lastClr="000000"/>
                </a:solidFill>
              </a:ln>
              <a:solidFill>
                <a:sysClr val="windowText" lastClr="000000"/>
              </a:solidFill>
            </a:endParaRPr>
          </a:p>
        </p:txBody>
      </p:sp>
      <p:sp>
        <p:nvSpPr>
          <p:cNvPr id="4" name="TextBox 3"/>
          <p:cNvSpPr txBox="1"/>
          <p:nvPr/>
        </p:nvSpPr>
        <p:spPr>
          <a:xfrm>
            <a:off x="5334000" y="2556808"/>
            <a:ext cx="3276600" cy="1938992"/>
          </a:xfrm>
          <a:prstGeom prst="rect">
            <a:avLst/>
          </a:prstGeom>
          <a:solidFill>
            <a:srgbClr val="DDDDDD"/>
          </a:solidFill>
        </p:spPr>
        <p:txBody>
          <a:bodyPr wrap="square" rtlCol="0">
            <a:spAutoFit/>
          </a:bodyPr>
          <a:lstStyle/>
          <a:p>
            <a:pPr algn="ct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আরএস</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এন্টারপ্রাইজ</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একটি</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রড</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সিমেন্টের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ব্যবসা</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প্রতিষ্ঠান</a:t>
            </a:r>
            <a:endParaRPr lang="en-US" sz="40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1027" name="Picture 3"/>
          <p:cNvPicPr>
            <a:picLocks noChangeAspect="1" noChangeArrowheads="1"/>
          </p:cNvPicPr>
          <p:nvPr/>
        </p:nvPicPr>
        <p:blipFill>
          <a:blip r:embed="rId2"/>
          <a:srcRect/>
          <a:stretch>
            <a:fillRect/>
          </a:stretch>
        </p:blipFill>
        <p:spPr bwMode="auto">
          <a:xfrm>
            <a:off x="533400" y="1981200"/>
            <a:ext cx="4514850" cy="4038600"/>
          </a:xfrm>
          <a:prstGeom prst="rect">
            <a:avLst/>
          </a:prstGeom>
          <a:noFill/>
          <a:ln w="9525">
            <a:noFill/>
            <a:miter lim="800000"/>
            <a:headEnd/>
            <a:tailEnd/>
          </a:ln>
          <a:effectLst/>
        </p:spPr>
      </p:pic>
      <p:sp>
        <p:nvSpPr>
          <p:cNvPr id="7" name="TextBox 6"/>
          <p:cNvSpPr txBox="1"/>
          <p:nvPr/>
        </p:nvSpPr>
        <p:spPr>
          <a:xfrm>
            <a:off x="5334000" y="2209800"/>
            <a:ext cx="3276600" cy="2554545"/>
          </a:xfrm>
          <a:prstGeom prst="rect">
            <a:avLst/>
          </a:prstGeom>
          <a:solidFill>
            <a:srgbClr val="DDDDDD"/>
          </a:solidFill>
        </p:spPr>
        <p:txBody>
          <a:bodyPr wrap="square" rtlCol="0">
            <a:spAutoFit/>
          </a:bodyPr>
          <a:lstStyle/>
          <a:p>
            <a:pPr algn="ct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তাদের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প্রতিদিন</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অনেক</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লেনদেন</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নগদে</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ও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বাকীতে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হয়</a:t>
            </a:r>
            <a:endParaRPr lang="en-US" sz="40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8" name="Picture 2" descr="E:\MOTIAR\Motiar D. Content\Class Viii\Picture\পাঠ ২৩\1410590780_IMG_20140913_123616.jpg"/>
          <p:cNvPicPr>
            <a:picLocks noChangeAspect="1" noChangeArrowheads="1"/>
          </p:cNvPicPr>
          <p:nvPr/>
        </p:nvPicPr>
        <p:blipFill>
          <a:blip r:embed="rId3" cstate="print"/>
          <a:srcRect/>
          <a:stretch>
            <a:fillRect/>
          </a:stretch>
        </p:blipFill>
        <p:spPr bwMode="auto">
          <a:xfrm>
            <a:off x="914400" y="20574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5257800" y="2017455"/>
            <a:ext cx="3429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ক্যাশ</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বইয়ে</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এ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হিসাব</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রাখতে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ক্যাশিয়ারকে</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অনেক</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হিমশিম</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খেতে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হয়</a:t>
            </a:r>
            <a:endParaRPr lang="en-US" sz="40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10" name="Picture 2" descr="E:\MOTIAR\Motiar D. Content\Class Viii\Picture\পাঠ ২৩\রড.jpg"/>
          <p:cNvPicPr>
            <a:picLocks noChangeAspect="1" noChangeArrowheads="1"/>
          </p:cNvPicPr>
          <p:nvPr/>
        </p:nvPicPr>
        <p:blipFill>
          <a:blip r:embed="rId4"/>
          <a:srcRect/>
          <a:stretch>
            <a:fillRect/>
          </a:stretch>
        </p:blipFill>
        <p:spPr bwMode="auto">
          <a:xfrm>
            <a:off x="838200" y="2057400"/>
            <a:ext cx="4114800" cy="3962400"/>
          </a:xfrm>
          <a:prstGeom prst="ellipse">
            <a:avLst/>
          </a:prstGeom>
          <a:ln/>
        </p:spPr>
        <p:style>
          <a:lnRef idx="2">
            <a:schemeClr val="accent1"/>
          </a:lnRef>
          <a:fillRef idx="1">
            <a:schemeClr val="lt1"/>
          </a:fillRef>
          <a:effectRef idx="0">
            <a:schemeClr val="accent1"/>
          </a:effectRef>
          <a:fontRef idx="minor">
            <a:schemeClr val="dk1"/>
          </a:fontRef>
        </p:style>
      </p:pic>
      <p:sp>
        <p:nvSpPr>
          <p:cNvPr id="2" name="Rectangle 1"/>
          <p:cNvSpPr/>
          <p:nvPr/>
        </p:nvSpPr>
        <p:spPr>
          <a:xfrm>
            <a:off x="3386775" y="1143000"/>
            <a:ext cx="187102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3200" b="1" dirty="0" err="1">
                <a:ln w="11430">
                  <a:solidFill>
                    <a:sysClr val="windowText" lastClr="000000"/>
                  </a:solidFill>
                </a:ln>
                <a:solidFill>
                  <a:sysClr val="windowText" lastClr="000000"/>
                </a:solidFill>
                <a:latin typeface="NikoshBAN" pitchFamily="2" charset="0"/>
                <a:cs typeface="NikoshBAN" pitchFamily="2" charset="0"/>
              </a:rPr>
              <a:t>ঘটনা</a:t>
            </a:r>
            <a:r>
              <a:rPr lang="en-US" sz="3200" b="1" dirty="0">
                <a:ln w="11430">
                  <a:solidFill>
                    <a:sysClr val="windowText" lastClr="000000"/>
                  </a:solidFill>
                </a:ln>
                <a:solidFill>
                  <a:sysClr val="windowText" lastClr="000000"/>
                </a:solidFill>
                <a:latin typeface="NikoshBAN" pitchFamily="2" charset="0"/>
                <a:cs typeface="NikoshBAN" pitchFamily="2" charset="0"/>
              </a:rPr>
              <a:t> বর্ণনা-২</a:t>
            </a:r>
            <a:endParaRPr lang="en-US" sz="3200" b="1" dirty="0">
              <a:ln w="11430">
                <a:solidFill>
                  <a:sysClr val="windowText" lastClr="000000"/>
                </a:solidFill>
              </a:ln>
              <a:solidFill>
                <a:sysClr val="windowText" lastClr="0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50"/>
                                        <p:tgtEl>
                                          <p:spTgt spid="10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50"/>
                                        <p:tgtEl>
                                          <p:spTgt spid="1027"/>
                                        </p:tgtEl>
                                      </p:cBhvr>
                                    </p:animEffect>
                                    <p:set>
                                      <p:cBhvr>
                                        <p:cTn id="15" dur="1" fill="hold">
                                          <p:stCondLst>
                                            <p:cond delay="249"/>
                                          </p:stCondLst>
                                        </p:cTn>
                                        <p:tgtEl>
                                          <p:spTgt spid="1027"/>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strVal val="#ppt_w+.3"/>
                                          </p:val>
                                        </p:tav>
                                        <p:tav tm="100000">
                                          <p:val>
                                            <p:strVal val="#ppt_w"/>
                                          </p:val>
                                        </p:tav>
                                      </p:tavLst>
                                    </p:anim>
                                    <p:anim calcmode="lin" valueType="num">
                                      <p:cBhvr>
                                        <p:cTn id="24" dur="250" fill="hold"/>
                                        <p:tgtEl>
                                          <p:spTgt spid="8"/>
                                        </p:tgtEl>
                                        <p:attrNameLst>
                                          <p:attrName>ppt_h</p:attrName>
                                        </p:attrNameLst>
                                      </p:cBhvr>
                                      <p:tavLst>
                                        <p:tav tm="0">
                                          <p:val>
                                            <p:strVal val="#ppt_h"/>
                                          </p:val>
                                        </p:tav>
                                        <p:tav tm="100000">
                                          <p:val>
                                            <p:strVal val="#ppt_h"/>
                                          </p:val>
                                        </p:tav>
                                      </p:tavLst>
                                    </p:anim>
                                    <p:animEffect transition="in" filter="fade">
                                      <p:cBhvr>
                                        <p:cTn id="25" dur="250"/>
                                        <p:tgtEl>
                                          <p:spTgt spid="8"/>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50" fill="hold"/>
                                        <p:tgtEl>
                                          <p:spTgt spid="7"/>
                                        </p:tgtEl>
                                        <p:attrNameLst>
                                          <p:attrName>ppt_w</p:attrName>
                                        </p:attrNameLst>
                                      </p:cBhvr>
                                      <p:tavLst>
                                        <p:tav tm="0">
                                          <p:val>
                                            <p:strVal val="#ppt_w+.3"/>
                                          </p:val>
                                        </p:tav>
                                        <p:tav tm="100000">
                                          <p:val>
                                            <p:strVal val="#ppt_w"/>
                                          </p:val>
                                        </p:tav>
                                      </p:tavLst>
                                    </p:anim>
                                    <p:anim calcmode="lin" valueType="num">
                                      <p:cBhvr>
                                        <p:cTn id="29" dur="250" fill="hold"/>
                                        <p:tgtEl>
                                          <p:spTgt spid="7"/>
                                        </p:tgtEl>
                                        <p:attrNameLst>
                                          <p:attrName>ppt_h</p:attrName>
                                        </p:attrNameLst>
                                      </p:cBhvr>
                                      <p:tavLst>
                                        <p:tav tm="0">
                                          <p:val>
                                            <p:strVal val="#ppt_h"/>
                                          </p:val>
                                        </p:tav>
                                        <p:tav tm="100000">
                                          <p:val>
                                            <p:strVal val="#ppt_h"/>
                                          </p:val>
                                        </p:tav>
                                      </p:tavLst>
                                    </p:anim>
                                    <p:animEffect transition="in" filter="fade">
                                      <p:cBhvr>
                                        <p:cTn id="30" dur="2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nodeType="clickEffect">
                                  <p:stCondLst>
                                    <p:cond delay="0"/>
                                  </p:stCondLst>
                                  <p:childTnLst>
                                    <p:animEffect transition="out" filter="diamond(in)">
                                      <p:cBhvr>
                                        <p:cTn id="34" dur="250"/>
                                        <p:tgtEl>
                                          <p:spTgt spid="8"/>
                                        </p:tgtEl>
                                      </p:cBhvr>
                                    </p:animEffect>
                                    <p:set>
                                      <p:cBhvr>
                                        <p:cTn id="35" dur="1" fill="hold">
                                          <p:stCondLst>
                                            <p:cond delay="249"/>
                                          </p:stCondLst>
                                        </p:cTn>
                                        <p:tgtEl>
                                          <p:spTgt spid="8"/>
                                        </p:tgtEl>
                                        <p:attrNameLst>
                                          <p:attrName>style.visibility</p:attrName>
                                        </p:attrNameLst>
                                      </p:cBhvr>
                                      <p:to>
                                        <p:strVal val="hidden"/>
                                      </p:to>
                                    </p:set>
                                  </p:childTnLst>
                                </p:cTn>
                              </p:par>
                              <p:par>
                                <p:cTn id="36" presetID="8" presetClass="exit" presetSubtype="16" fill="hold" grpId="1" nodeType="withEffect">
                                  <p:stCondLst>
                                    <p:cond delay="0"/>
                                  </p:stCondLst>
                                  <p:childTnLst>
                                    <p:animEffect transition="out" filter="diamond(in)">
                                      <p:cBhvr>
                                        <p:cTn id="37" dur="250"/>
                                        <p:tgtEl>
                                          <p:spTgt spid="7"/>
                                        </p:tgtEl>
                                      </p:cBhvr>
                                    </p:animEffect>
                                    <p:set>
                                      <p:cBhvr>
                                        <p:cTn id="38" dur="1" fill="hold">
                                          <p:stCondLst>
                                            <p:cond delay="24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Horizontal)">
                                      <p:cBhvr>
                                        <p:cTn id="43" dur="250"/>
                                        <p:tgtEl>
                                          <p:spTgt spid="10"/>
                                        </p:tgtEl>
                                      </p:cBhvr>
                                    </p:animEffect>
                                  </p:childTnLst>
                                </p:cTn>
                              </p:par>
                              <p:par>
                                <p:cTn id="44" presetID="16" presetClass="entr" presetSubtype="2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Horizontal)">
                                      <p:cBhvr>
                                        <p:cTn id="46" dur="25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50"/>
                                        <p:tgtEl>
                                          <p:spTgt spid="10"/>
                                        </p:tgtEl>
                                      </p:cBhvr>
                                    </p:animEffect>
                                    <p:set>
                                      <p:cBhvr>
                                        <p:cTn id="51" dur="1" fill="hold">
                                          <p:stCondLst>
                                            <p:cond delay="249"/>
                                          </p:stCondLst>
                                        </p:cTn>
                                        <p:tgtEl>
                                          <p:spTgt spid="10"/>
                                        </p:tgtEl>
                                        <p:attrNameLst>
                                          <p:attrName>style.visibility</p:attrName>
                                        </p:attrNameLst>
                                      </p:cBhvr>
                                      <p:to>
                                        <p:strVal val="hidden"/>
                                      </p:to>
                                    </p:set>
                                  </p:childTnLst>
                                </p:cTn>
                              </p:par>
                              <p:par>
                                <p:cTn id="52" presetID="8" presetClass="exit" presetSubtype="16" fill="hold" grpId="1" nodeType="withEffect">
                                  <p:stCondLst>
                                    <p:cond delay="0"/>
                                  </p:stCondLst>
                                  <p:childTnLst>
                                    <p:animEffect transition="out" filter="diamond(in)">
                                      <p:cBhvr>
                                        <p:cTn id="53" dur="250"/>
                                        <p:tgtEl>
                                          <p:spTgt spid="9"/>
                                        </p:tgtEl>
                                      </p:cBhvr>
                                    </p:animEffect>
                                    <p:set>
                                      <p:cBhvr>
                                        <p:cTn id="54"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02831" y="304800"/>
            <a:ext cx="60198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ysClr val="windowText" lastClr="000000"/>
                  </a:solidFill>
                </a:ln>
                <a:solidFill>
                  <a:sysClr val="windowText" lastClr="000000"/>
                </a:solidFill>
                <a:latin typeface="NikoshBAN" pitchFamily="2" charset="0"/>
                <a:cs typeface="NikoshBAN" pitchFamily="2" charset="0"/>
              </a:rPr>
              <a:t>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স্প্রেড</a:t>
            </a:r>
            <a:r>
              <a:rPr lang="bn-BD" sz="3600" b="1" dirty="0" smtClean="0">
                <a:ln w="11430">
                  <a:solidFill>
                    <a:sysClr val="windowText" lastClr="000000"/>
                  </a:solidFill>
                </a:ln>
                <a:solidFill>
                  <a:sysClr val="windowText" lastClr="000000"/>
                </a:solidFill>
                <a:latin typeface="NikoshBAN" pitchFamily="2" charset="0"/>
                <a:cs typeface="NikoshBAN" pitchFamily="2" charset="0"/>
              </a:rPr>
              <a:t>শি</a:t>
            </a:r>
            <a:r>
              <a:rPr lang="en-US" sz="3600" b="1" dirty="0" smtClean="0">
                <a:ln w="11430">
                  <a:solidFill>
                    <a:sysClr val="windowText" lastClr="000000"/>
                  </a:solidFill>
                </a:ln>
                <a:solidFill>
                  <a:sysClr val="windowText" lastClr="000000"/>
                </a:solidFill>
                <a:latin typeface="NikoshBAN" pitchFamily="2" charset="0"/>
                <a:cs typeface="NikoshBAN" pitchFamily="2" charset="0"/>
              </a:rPr>
              <a:t>ট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সফটওয়্যার</a:t>
            </a:r>
            <a:r>
              <a:rPr lang="en-US" sz="3600" b="1" dirty="0" smtClean="0">
                <a:ln w="11430">
                  <a:solidFill>
                    <a:sysClr val="windowText" lastClr="000000"/>
                  </a:solidFill>
                </a:ln>
                <a:solidFill>
                  <a:sysClr val="windowText" lastClr="000000"/>
                </a:solidFill>
                <a:latin typeface="NikoshBAN" pitchFamily="2" charset="0"/>
                <a:cs typeface="NikoshBAN" pitchFamily="2" charset="0"/>
              </a:rPr>
              <a:t>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ব্যবহারের</a:t>
            </a:r>
            <a:r>
              <a:rPr lang="en-US" sz="3600" b="1" dirty="0" smtClean="0">
                <a:ln w="11430">
                  <a:solidFill>
                    <a:sysClr val="windowText" lastClr="000000"/>
                  </a:solidFill>
                </a:ln>
                <a:solidFill>
                  <a:sysClr val="windowText" lastClr="000000"/>
                </a:solidFill>
                <a:latin typeface="NikoshBAN" pitchFamily="2" charset="0"/>
                <a:cs typeface="NikoshBAN" pitchFamily="2" charset="0"/>
              </a:rPr>
              <a:t> </a:t>
            </a:r>
            <a:r>
              <a:rPr lang="en-US" sz="3600" b="1" dirty="0" err="1" smtClean="0">
                <a:ln w="11430">
                  <a:solidFill>
                    <a:sysClr val="windowText" lastClr="000000"/>
                  </a:solidFill>
                </a:ln>
                <a:solidFill>
                  <a:sysClr val="windowText" lastClr="000000"/>
                </a:solidFill>
                <a:latin typeface="NikoshBAN" pitchFamily="2" charset="0"/>
                <a:cs typeface="NikoshBAN" pitchFamily="2" charset="0"/>
              </a:rPr>
              <a:t>উদ্দেশ্য</a:t>
            </a:r>
            <a:endParaRPr lang="en-US" sz="3600" b="1" dirty="0">
              <a:ln w="11430">
                <a:solidFill>
                  <a:sysClr val="windowText" lastClr="000000"/>
                </a:solidFill>
              </a:ln>
              <a:solidFill>
                <a:sysClr val="windowText" lastClr="000000"/>
              </a:solidFill>
            </a:endParaRPr>
          </a:p>
        </p:txBody>
      </p:sp>
      <p:sp>
        <p:nvSpPr>
          <p:cNvPr id="4" name="TextBox 3"/>
          <p:cNvSpPr txBox="1"/>
          <p:nvPr/>
        </p:nvSpPr>
        <p:spPr>
          <a:xfrm>
            <a:off x="5131457" y="2286000"/>
            <a:ext cx="3276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মিঃ সুমন</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সবসময়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আয়ের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সাথে</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সঙ্গতি</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রেখে</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সংসার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চালানোর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চেষ্টা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করেন</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endParaRPr lang="en-US" sz="36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1026" name="Picture 2" descr="F:\mobile\IMG_20150422_195636.jpg"/>
          <p:cNvPicPr>
            <a:picLocks noChangeAspect="1" noChangeArrowheads="1"/>
          </p:cNvPicPr>
          <p:nvPr/>
        </p:nvPicPr>
        <p:blipFill>
          <a:blip r:embed="rId2"/>
          <a:stretch>
            <a:fillRect/>
          </a:stretch>
        </p:blipFill>
        <p:spPr bwMode="auto">
          <a:xfrm>
            <a:off x="914400" y="1981200"/>
            <a:ext cx="2885923" cy="3048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876800" y="2362200"/>
            <a:ext cx="3692769"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এজন্য</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একটা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ডায়েরিতে</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আয়-ব্যয়ের</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হিসাব</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রাখেন</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মাঝে</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মাঝে</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হিসাব</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গরমিল</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দেখা</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36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দেয়</a:t>
            </a:r>
            <a:r>
              <a:rPr lang="en-US" sz="3600" dirty="0" smtClean="0">
                <a:ln w="18415" cmpd="sng">
                  <a:solidFill>
                    <a:sysClr val="windowText" lastClr="000000"/>
                  </a:solidFill>
                  <a:prstDash val="solid"/>
                </a:ln>
                <a:solidFill>
                  <a:sysClr val="windowText" lastClr="000000"/>
                </a:solidFill>
                <a:latin typeface="NikoshBAN" pitchFamily="2" charset="0"/>
                <a:cs typeface="NikoshBAN" pitchFamily="2" charset="0"/>
              </a:rPr>
              <a:t>।</a:t>
            </a:r>
            <a:endParaRPr lang="en-US" sz="36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6" name="Picture 2" descr="F:\mobile\IMG_20150422_195709.jpg"/>
          <p:cNvPicPr>
            <a:picLocks noChangeAspect="1" noChangeArrowheads="1"/>
          </p:cNvPicPr>
          <p:nvPr/>
        </p:nvPicPr>
        <p:blipFill>
          <a:blip r:embed="rId3"/>
          <a:stretch>
            <a:fillRect/>
          </a:stretch>
        </p:blipFill>
        <p:spPr bwMode="auto">
          <a:xfrm>
            <a:off x="838200" y="1905000"/>
            <a:ext cx="3200400" cy="3216402"/>
          </a:xfrm>
          <a:prstGeom prst="ellipse">
            <a:avLst/>
          </a:prstGeom>
          <a:ln/>
        </p:spPr>
        <p:style>
          <a:lnRef idx="2">
            <a:schemeClr val="accent1"/>
          </a:lnRef>
          <a:fillRef idx="1">
            <a:schemeClr val="lt1"/>
          </a:fillRef>
          <a:effectRef idx="0">
            <a:schemeClr val="accent1"/>
          </a:effectRef>
          <a:fontRef idx="minor">
            <a:schemeClr val="dk1"/>
          </a:fontRef>
        </p:style>
      </p:pic>
      <p:sp>
        <p:nvSpPr>
          <p:cNvPr id="2" name="Rectangle 1"/>
          <p:cNvSpPr/>
          <p:nvPr/>
        </p:nvSpPr>
        <p:spPr>
          <a:xfrm>
            <a:off x="3426105" y="1066800"/>
            <a:ext cx="190789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r>
              <a:rPr lang="en-US" sz="3200" b="1" dirty="0" err="1">
                <a:ln w="11430">
                  <a:solidFill>
                    <a:sysClr val="windowText" lastClr="000000"/>
                  </a:solidFill>
                </a:ln>
                <a:solidFill>
                  <a:sysClr val="windowText" lastClr="000000"/>
                </a:solidFill>
                <a:latin typeface="NikoshBAN" pitchFamily="2" charset="0"/>
                <a:cs typeface="NikoshBAN" pitchFamily="2" charset="0"/>
              </a:rPr>
              <a:t>ঘটনা</a:t>
            </a:r>
            <a:r>
              <a:rPr lang="en-US" sz="3200" b="1" dirty="0">
                <a:ln w="11430">
                  <a:solidFill>
                    <a:sysClr val="windowText" lastClr="000000"/>
                  </a:solidFill>
                </a:ln>
                <a:solidFill>
                  <a:sysClr val="windowText" lastClr="000000"/>
                </a:solidFill>
                <a:latin typeface="NikoshBAN" pitchFamily="2" charset="0"/>
                <a:cs typeface="NikoshBAN" pitchFamily="2" charset="0"/>
              </a:rPr>
              <a:t> বর্ণনা-৩</a:t>
            </a:r>
            <a:endParaRPr lang="en-US" sz="3200" b="1" dirty="0">
              <a:ln w="11430">
                <a:solidFill>
                  <a:sysClr val="windowText" lastClr="000000"/>
                </a:solidFill>
              </a:ln>
              <a:solidFill>
                <a:sysClr val="windowText" lastClr="0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50"/>
                                        <p:tgtEl>
                                          <p:spTgt spid="10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50"/>
                                        <p:tgtEl>
                                          <p:spTgt spid="1026"/>
                                        </p:tgtEl>
                                      </p:cBhvr>
                                    </p:animEffect>
                                    <p:set>
                                      <p:cBhvr>
                                        <p:cTn id="15" dur="1" fill="hold">
                                          <p:stCondLst>
                                            <p:cond delay="249"/>
                                          </p:stCondLst>
                                        </p:cTn>
                                        <p:tgtEl>
                                          <p:spTgt spid="1026"/>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50"/>
                                        <p:tgtEl>
                                          <p:spTgt spid="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50"/>
                                        <p:tgtEl>
                                          <p:spTgt spid="6"/>
                                        </p:tgtEl>
                                      </p:cBhvr>
                                    </p:animEffect>
                                    <p:set>
                                      <p:cBhvr>
                                        <p:cTn id="31" dur="1" fill="hold">
                                          <p:stCondLst>
                                            <p:cond delay="249"/>
                                          </p:stCondLst>
                                        </p:cTn>
                                        <p:tgtEl>
                                          <p:spTgt spid="6"/>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250"/>
                                        <p:tgtEl>
                                          <p:spTgt spid="5"/>
                                        </p:tgtEl>
                                      </p:cBhvr>
                                    </p:animEffect>
                                    <p:set>
                                      <p:cBhvr>
                                        <p:cTn id="34"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381000"/>
            <a:ext cx="4267200" cy="86042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54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দল</a:t>
            </a:r>
            <a:r>
              <a:rPr kumimoji="0" lang="en-US" sz="54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গত</a:t>
            </a:r>
            <a:r>
              <a:rPr kumimoji="0" lang="bn-BD" sz="54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কাজ </a:t>
            </a:r>
            <a:endParaRPr kumimoji="0" lang="en-US" sz="54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3" name="Subtitle 2"/>
          <p:cNvSpPr txBox="1">
            <a:spLocks/>
          </p:cNvSpPr>
          <p:nvPr/>
        </p:nvSpPr>
        <p:spPr>
          <a:xfrm>
            <a:off x="609600" y="4572000"/>
            <a:ext cx="7772400" cy="12954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lvl="0" algn="ctr">
              <a:spcBef>
                <a:spcPct val="20000"/>
              </a:spcBef>
            </a:pP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উপরিউক্ত</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তিনটি</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ঘটনার</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প্রেক্ষিতে</a:t>
            </a:r>
            <a:r>
              <a:rPr kumimoji="0" lang="en-US" sz="4000" b="1"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lang="bn-BD" sz="4000" b="1" dirty="0" smtClean="0">
                <a:latin typeface="NikoshBAN" pitchFamily="2" charset="0"/>
                <a:cs typeface="NikoshBAN" pitchFamily="2" charset="0"/>
              </a:rPr>
              <a:t>স্প্রেডশিট</a:t>
            </a:r>
            <a:r>
              <a:rPr kumimoji="0" lang="en-US" sz="4000" b="1"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সফটওয়্যার</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ব্যবহারের</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উদ্দেশ্য</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বর্ণনা</a:t>
            </a:r>
            <a:r>
              <a:rPr kumimoji="0" lang="en-US" sz="4000" i="0" u="none" strike="noStrike" kern="1200" cap="none" spc="0" normalizeH="0" baseline="0" noProof="0" dirty="0"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 </a:t>
            </a:r>
            <a:r>
              <a:rPr kumimoji="0" lang="en-US" sz="4000" i="0" u="none" strike="noStrike" kern="1200" cap="none" spc="0" normalizeH="0" baseline="0" noProof="0" dirty="0" err="1" smtClean="0">
                <a:ln w="18415" cmpd="sng">
                  <a:solidFill>
                    <a:sysClr val="windowText" lastClr="000000"/>
                  </a:solidFill>
                  <a:prstDash val="solid"/>
                </a:ln>
                <a:solidFill>
                  <a:sysClr val="windowText" lastClr="000000"/>
                </a:solidFill>
                <a:uLnTx/>
                <a:uFillTx/>
                <a:latin typeface="NikoshBAN" pitchFamily="2" charset="0"/>
                <a:cs typeface="NikoshBAN" pitchFamily="2" charset="0"/>
              </a:rPr>
              <a:t>কর</a:t>
            </a:r>
            <a:endParaRPr kumimoji="0" lang="en-US" sz="4000" i="0" u="none" strike="noStrike" kern="1200" cap="none" spc="0" normalizeH="0" baseline="0" noProof="0" dirty="0">
              <a:ln w="18415" cmpd="sng">
                <a:solidFill>
                  <a:sysClr val="windowText" lastClr="000000"/>
                </a:solidFill>
                <a:prstDash val="solid"/>
              </a:ln>
              <a:solidFill>
                <a:sysClr val="windowText" lastClr="000000"/>
              </a:solidFill>
              <a:uLnTx/>
              <a:uFillTx/>
              <a:latin typeface="NikoshBAN" pitchFamily="2" charset="0"/>
              <a:cs typeface="NikoshBAN" pitchFamily="2" charset="0"/>
            </a:endParaRPr>
          </a:p>
        </p:txBody>
      </p:sp>
      <p:pic>
        <p:nvPicPr>
          <p:cNvPr id="4" name="Picture 3" descr="LG-BE320-2800-Ansilumen-800x600-3000 1-5000-Projektör.png"/>
          <p:cNvPicPr>
            <a:picLocks noChangeAspect="1"/>
          </p:cNvPicPr>
          <p:nvPr/>
        </p:nvPicPr>
        <p:blipFill>
          <a:blip r:embed="rId2"/>
          <a:stretch>
            <a:fillRect/>
          </a:stretch>
        </p:blipFill>
        <p:spPr>
          <a:xfrm>
            <a:off x="2057400" y="1447800"/>
            <a:ext cx="4829603" cy="2895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19200" y="282714"/>
            <a:ext cx="693420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স্প্রেড</a:t>
            </a:r>
            <a:r>
              <a:rPr lang="bn-BD"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শি</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ট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সফটওয়্যার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ব্যবহারের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উদ্দেশ্য</a:t>
            </a:r>
            <a:endParaRPr lang="en-US" sz="4000" dirty="0">
              <a:ln w="18415" cmpd="sng">
                <a:solidFill>
                  <a:sysClr val="windowText" lastClr="000000"/>
                </a:solidFill>
                <a:prstDash val="solid"/>
              </a:ln>
              <a:solidFill>
                <a:sysClr val="windowText" lastClr="000000"/>
              </a:solidFill>
            </a:endParaRPr>
          </a:p>
        </p:txBody>
      </p:sp>
      <p:sp>
        <p:nvSpPr>
          <p:cNvPr id="4" name="TextBox 3"/>
          <p:cNvSpPr txBox="1"/>
          <p:nvPr/>
        </p:nvSpPr>
        <p:spPr>
          <a:xfrm>
            <a:off x="914400" y="5523637"/>
            <a:ext cx="7620000" cy="1200329"/>
          </a:xfrm>
          <a:prstGeom prst="rect">
            <a:avLst/>
          </a:prstGeom>
          <a:noFill/>
        </p:spPr>
        <p:txBody>
          <a:bodyPr wrap="square" rtlCol="0">
            <a:spAutoFit/>
          </a:bodyPr>
          <a:lstStyle/>
          <a:p>
            <a:pPr marL="342900" indent="-342900" algn="just" eaLnBrk="0" fontAlgn="base" hangingPunct="0">
              <a:spcBef>
                <a:spcPct val="20000"/>
              </a:spcBef>
              <a:spcAft>
                <a:spcPct val="0"/>
              </a:spcAft>
              <a:buFont typeface="Wingdings" pitchFamily="2" charset="2"/>
              <a:buChar char="§"/>
              <a:defRPr/>
            </a:pPr>
            <a:r>
              <a:rPr lang="en-US" sz="3600" kern="0" dirty="0" err="1" smtClean="0">
                <a:latin typeface="NikoshBAN" pitchFamily="2" charset="0"/>
                <a:cs typeface="NikoshBAN" pitchFamily="2" charset="0"/>
              </a:rPr>
              <a:t>ডাক</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যোগাযোগের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ঠিকানা</a:t>
            </a:r>
            <a:r>
              <a:rPr lang="en-US" sz="3600" kern="0" dirty="0" smtClean="0">
                <a:latin typeface="NikoshBAN" pitchFamily="2" charset="0"/>
                <a:cs typeface="NikoshBAN" pitchFamily="2" charset="0"/>
              </a:rPr>
              <a:t> ও ই-</a:t>
            </a:r>
            <a:r>
              <a:rPr lang="en-US" sz="3600" kern="0" dirty="0" err="1" smtClean="0">
                <a:latin typeface="NikoshBAN" pitchFamily="2" charset="0"/>
                <a:cs typeface="NikoshBAN" pitchFamily="2" charset="0"/>
              </a:rPr>
              <a:t>মেইল</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ঠিকানার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ব্যবস্থাপনা</a:t>
            </a:r>
            <a:r>
              <a:rPr lang="en-US" sz="3600" kern="0" dirty="0" smtClean="0">
                <a:latin typeface="NikoshBAN" pitchFamily="2" charset="0"/>
                <a:cs typeface="NikoshBAN" pitchFamily="2" charset="0"/>
              </a:rPr>
              <a:t> ও </a:t>
            </a:r>
            <a:r>
              <a:rPr lang="en-US" sz="3600" kern="0" dirty="0" err="1" smtClean="0">
                <a:latin typeface="NikoshBAN" pitchFamily="2" charset="0"/>
                <a:cs typeface="NikoshBAN" pitchFamily="2" charset="0"/>
              </a:rPr>
              <a:t>সংরক্ষণ</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সহজে</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bn-BD" sz="3600" kern="0" dirty="0" smtClean="0">
                <a:latin typeface="NikoshBAN" pitchFamily="2" charset="0"/>
                <a:cs typeface="NikoshBAN" pitchFamily="2" charset="0"/>
              </a:rPr>
              <a:t>।</a:t>
            </a:r>
            <a:endParaRPr lang="en-US" sz="3600" dirty="0"/>
          </a:p>
        </p:txBody>
      </p:sp>
      <p:sp>
        <p:nvSpPr>
          <p:cNvPr id="5" name="TextBox 4"/>
          <p:cNvSpPr txBox="1"/>
          <p:nvPr/>
        </p:nvSpPr>
        <p:spPr>
          <a:xfrm>
            <a:off x="914400" y="2913966"/>
            <a:ext cx="5682966" cy="646331"/>
          </a:xfrm>
          <a:prstGeom prst="rect">
            <a:avLst/>
          </a:prstGeom>
          <a:noFill/>
        </p:spPr>
        <p:txBody>
          <a:bodyPr wrap="none" rtlCol="0">
            <a:spAutoFit/>
          </a:bodyPr>
          <a:lstStyle/>
          <a:p>
            <a:pPr lvl="0">
              <a:buFont typeface="Wingdings" pitchFamily="2" charset="2"/>
              <a:buChar char="§"/>
            </a:pPr>
            <a:r>
              <a:rPr lang="en-US" sz="3600" kern="0" dirty="0" err="1" smtClean="0">
                <a:latin typeface="NikoshBAN" pitchFamily="2" charset="0"/>
                <a:cs typeface="NikoshBAN" pitchFamily="2" charset="0"/>
              </a:rPr>
              <a:t>বিপুল</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পরিমাণ</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উপাত্ত</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নিয়ে</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কাজ</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en-US" sz="3600" kern="0" dirty="0" smtClean="0">
                <a:latin typeface="NikoshBAN" pitchFamily="2" charset="0"/>
                <a:cs typeface="NikoshBAN" pitchFamily="2" charset="0"/>
              </a:rPr>
              <a:t>।</a:t>
            </a:r>
          </a:p>
        </p:txBody>
      </p:sp>
      <p:sp>
        <p:nvSpPr>
          <p:cNvPr id="6" name="TextBox 5"/>
          <p:cNvSpPr txBox="1"/>
          <p:nvPr/>
        </p:nvSpPr>
        <p:spPr>
          <a:xfrm>
            <a:off x="914400" y="3447366"/>
            <a:ext cx="5718232" cy="646331"/>
          </a:xfrm>
          <a:prstGeom prst="rect">
            <a:avLst/>
          </a:prstGeom>
          <a:noFill/>
        </p:spPr>
        <p:txBody>
          <a:bodyPr wrap="none" rtlCol="0">
            <a:spAutoFit/>
          </a:bodyPr>
          <a:lstStyle/>
          <a:p>
            <a:pPr>
              <a:buFont typeface="Wingdings" pitchFamily="2" charset="2"/>
              <a:buChar char="§"/>
            </a:pPr>
            <a:r>
              <a:rPr lang="en-US" sz="3600" kern="0" dirty="0" err="1" smtClean="0">
                <a:latin typeface="NikoshBAN" pitchFamily="2" charset="0"/>
                <a:cs typeface="NikoshBAN" pitchFamily="2" charset="0"/>
              </a:rPr>
              <a:t>হিসাবের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কাজ</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দ্রুত</a:t>
            </a:r>
            <a:r>
              <a:rPr lang="en-US" sz="3600" kern="0" dirty="0" smtClean="0">
                <a:latin typeface="NikoshBAN" pitchFamily="2" charset="0"/>
                <a:cs typeface="NikoshBAN" pitchFamily="2" charset="0"/>
              </a:rPr>
              <a:t> ও </a:t>
            </a:r>
            <a:r>
              <a:rPr lang="en-US" sz="3600" kern="0" dirty="0" err="1" smtClean="0">
                <a:latin typeface="NikoshBAN" pitchFamily="2" charset="0"/>
                <a:cs typeface="NikoshBAN" pitchFamily="2" charset="0"/>
              </a:rPr>
              <a:t>নির্ভুলভাবে</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en-US" sz="3600" kern="0" dirty="0" smtClean="0">
                <a:latin typeface="NikoshBAN" pitchFamily="2" charset="0"/>
                <a:cs typeface="NikoshBAN" pitchFamily="2" charset="0"/>
              </a:rPr>
              <a:t>।</a:t>
            </a:r>
          </a:p>
        </p:txBody>
      </p:sp>
      <p:sp>
        <p:nvSpPr>
          <p:cNvPr id="7" name="TextBox 6"/>
          <p:cNvSpPr txBox="1"/>
          <p:nvPr/>
        </p:nvSpPr>
        <p:spPr>
          <a:xfrm>
            <a:off x="914400" y="3980766"/>
            <a:ext cx="6987810" cy="646331"/>
          </a:xfrm>
          <a:prstGeom prst="rect">
            <a:avLst/>
          </a:prstGeom>
          <a:noFill/>
        </p:spPr>
        <p:txBody>
          <a:bodyPr wrap="none" rtlCol="0">
            <a:spAutoFit/>
          </a:bodyPr>
          <a:lstStyle/>
          <a:p>
            <a:pPr lvl="0">
              <a:buFont typeface="Wingdings" pitchFamily="2" charset="2"/>
              <a:buChar char="§"/>
            </a:pPr>
            <a:r>
              <a:rPr lang="en-US" sz="3600" kern="0" dirty="0" err="1" smtClean="0">
                <a:latin typeface="NikoshBAN" pitchFamily="2" charset="0"/>
                <a:cs typeface="NikoshBAN" pitchFamily="2" charset="0"/>
              </a:rPr>
              <a:t>সূত্রের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ব্যবহার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হিসাব</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স্বয়ংক্রিয়ভাবে</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en-US" sz="3600" kern="0" dirty="0" smtClean="0">
                <a:latin typeface="NikoshBAN" pitchFamily="2" charset="0"/>
                <a:cs typeface="NikoshBAN" pitchFamily="2" charset="0"/>
              </a:rPr>
              <a:t>।</a:t>
            </a:r>
          </a:p>
        </p:txBody>
      </p:sp>
      <p:sp>
        <p:nvSpPr>
          <p:cNvPr id="8" name="TextBox 7"/>
          <p:cNvSpPr txBox="1"/>
          <p:nvPr/>
        </p:nvSpPr>
        <p:spPr>
          <a:xfrm>
            <a:off x="914400" y="4514166"/>
            <a:ext cx="7924800" cy="1200329"/>
          </a:xfrm>
          <a:prstGeom prst="rect">
            <a:avLst/>
          </a:prstGeom>
          <a:noFill/>
        </p:spPr>
        <p:txBody>
          <a:bodyPr wrap="square" rtlCol="0">
            <a:spAutoFit/>
          </a:bodyPr>
          <a:lstStyle/>
          <a:p>
            <a:pPr lvl="0">
              <a:buFont typeface="Wingdings" pitchFamily="2" charset="2"/>
              <a:buChar char="§"/>
            </a:pPr>
            <a:r>
              <a:rPr lang="en-US" sz="3600" kern="0" dirty="0" err="1" smtClean="0">
                <a:latin typeface="NikoshBAN" pitchFamily="2" charset="0"/>
                <a:cs typeface="NikoshBAN" pitchFamily="2" charset="0"/>
              </a:rPr>
              <a:t>একই</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সূত্র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বার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বার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প্রয়োগ</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করা</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যায়</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বলে</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প্রক্রিয়াকরণে</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সময়</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কম</a:t>
            </a:r>
            <a:r>
              <a:rPr lang="en-US" sz="3600" kern="0" dirty="0" smtClean="0">
                <a:latin typeface="NikoshBAN" pitchFamily="2" charset="0"/>
                <a:cs typeface="NikoshBAN" pitchFamily="2" charset="0"/>
              </a:rPr>
              <a:t> </a:t>
            </a:r>
            <a:r>
              <a:rPr lang="en-US" sz="3600" kern="0" dirty="0" err="1" smtClean="0">
                <a:latin typeface="NikoshBAN" pitchFamily="2" charset="0"/>
                <a:cs typeface="NikoshBAN" pitchFamily="2" charset="0"/>
              </a:rPr>
              <a:t>লাগে</a:t>
            </a:r>
            <a:r>
              <a:rPr lang="en-US" sz="3600" kern="0" dirty="0" smtClean="0">
                <a:latin typeface="NikoshBAN" pitchFamily="2" charset="0"/>
                <a:cs typeface="NikoshBAN" pitchFamily="2" charset="0"/>
              </a:rPr>
              <a:t>।</a:t>
            </a:r>
          </a:p>
        </p:txBody>
      </p:sp>
      <p:sp>
        <p:nvSpPr>
          <p:cNvPr id="9" name="TextBox 8"/>
          <p:cNvSpPr txBox="1"/>
          <p:nvPr/>
        </p:nvSpPr>
        <p:spPr>
          <a:xfrm>
            <a:off x="914400" y="1295400"/>
            <a:ext cx="4671472" cy="646331"/>
          </a:xfrm>
          <a:prstGeom prst="rect">
            <a:avLst/>
          </a:prstGeom>
          <a:noFill/>
        </p:spPr>
        <p:txBody>
          <a:bodyPr wrap="none" rtlCol="0">
            <a:spAutoFit/>
          </a:bodyPr>
          <a:lstStyle/>
          <a:p>
            <a:pPr>
              <a:buFont typeface="Wingdings" pitchFamily="2" charset="2"/>
              <a:buChar char="§"/>
            </a:pPr>
            <a:r>
              <a:rPr lang="bn-BD" sz="3600" dirty="0" smtClean="0">
                <a:latin typeface="NikoshBAN" pitchFamily="2" charset="0"/>
                <a:cs typeface="NikoshBAN" pitchFamily="2" charset="0"/>
              </a:rPr>
              <a:t>শিক্ষাক্ষেত্রে ফলাফল বিশ্লেষণে</a:t>
            </a:r>
            <a:endParaRPr lang="en-US" sz="3600" dirty="0">
              <a:latin typeface="NikoshBAN" pitchFamily="2" charset="0"/>
              <a:cs typeface="NikoshBAN" pitchFamily="2" charset="0"/>
            </a:endParaRPr>
          </a:p>
        </p:txBody>
      </p:sp>
      <p:sp>
        <p:nvSpPr>
          <p:cNvPr id="10" name="TextBox 9"/>
          <p:cNvSpPr txBox="1"/>
          <p:nvPr/>
        </p:nvSpPr>
        <p:spPr>
          <a:xfrm>
            <a:off x="914400" y="1752600"/>
            <a:ext cx="2722220" cy="646331"/>
          </a:xfrm>
          <a:prstGeom prst="rect">
            <a:avLst/>
          </a:prstGeom>
          <a:noFill/>
        </p:spPr>
        <p:txBody>
          <a:bodyPr wrap="none" rtlCol="0">
            <a:spAutoFit/>
          </a:bodyPr>
          <a:lstStyle/>
          <a:p>
            <a:pPr>
              <a:buFont typeface="Wingdings" pitchFamily="2" charset="2"/>
              <a:buChar char="§"/>
            </a:pPr>
            <a:r>
              <a:rPr lang="bn-BD" sz="3600" dirty="0" smtClean="0">
                <a:latin typeface="NikoshBAN" pitchFamily="2" charset="0"/>
                <a:cs typeface="NikoshBAN" pitchFamily="2" charset="0"/>
              </a:rPr>
              <a:t>আয়-ব্যয় হিসাবে</a:t>
            </a:r>
            <a:endParaRPr lang="en-US" sz="3600" dirty="0">
              <a:latin typeface="NikoshBAN" pitchFamily="2" charset="0"/>
              <a:cs typeface="NikoshBAN" pitchFamily="2" charset="0"/>
            </a:endParaRPr>
          </a:p>
        </p:txBody>
      </p:sp>
      <p:sp>
        <p:nvSpPr>
          <p:cNvPr id="12" name="TextBox 11"/>
          <p:cNvSpPr txBox="1"/>
          <p:nvPr/>
        </p:nvSpPr>
        <p:spPr>
          <a:xfrm>
            <a:off x="914400" y="2286000"/>
            <a:ext cx="2528256" cy="646331"/>
          </a:xfrm>
          <a:prstGeom prst="rect">
            <a:avLst/>
          </a:prstGeom>
          <a:noFill/>
        </p:spPr>
        <p:txBody>
          <a:bodyPr wrap="none" rtlCol="0">
            <a:spAutoFit/>
          </a:bodyPr>
          <a:lstStyle/>
          <a:p>
            <a:pPr>
              <a:buFont typeface="Wingdings" pitchFamily="2" charset="2"/>
              <a:buChar char="§"/>
            </a:pPr>
            <a:r>
              <a:rPr lang="bn-BD" sz="3600" dirty="0" smtClean="0">
                <a:latin typeface="NikoshBAN" pitchFamily="2" charset="0"/>
                <a:cs typeface="NikoshBAN" pitchFamily="2" charset="0"/>
              </a:rPr>
              <a:t>বাজেট তৈরিতে</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Righ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05200"/>
            <a:ext cx="4419600" cy="3200400"/>
          </a:xfrm>
          <a:prstGeom prst="rect">
            <a:avLst/>
          </a:prstGeom>
          <a:ln/>
        </p:spPr>
        <p:style>
          <a:lnRef idx="1">
            <a:schemeClr val="accent2"/>
          </a:lnRef>
          <a:fillRef idx="2">
            <a:schemeClr val="accent2"/>
          </a:fillRef>
          <a:effectRef idx="1">
            <a:schemeClr val="accent2"/>
          </a:effectRef>
          <a:fontRef idx="minor">
            <a:schemeClr val="dk1"/>
          </a:fontRef>
        </p:style>
        <p:txBody>
          <a:bodyPr lIns="91435" tIns="45718" rIns="91435" bIns="45718" rtlCol="0" anchor="ctr"/>
          <a:lstStyle/>
          <a:p>
            <a:pPr algn="ctr"/>
            <a:r>
              <a:rPr lang="bn-BD" sz="3600" dirty="0" smtClean="0">
                <a:latin typeface="NikoshBAN" pitchFamily="2" charset="0"/>
                <a:cs typeface="NikoshBAN" pitchFamily="2" charset="0"/>
              </a:rPr>
              <a:t>উজ্জল চন্দ্র বর্মন</a:t>
            </a:r>
            <a:endParaRPr lang="bn-BD" sz="3600" dirty="0">
              <a:latin typeface="NikoshBAN" pitchFamily="2" charset="0"/>
              <a:cs typeface="NikoshBAN" pitchFamily="2" charset="0"/>
            </a:endParaRPr>
          </a:p>
          <a:p>
            <a:pPr algn="ctr"/>
            <a:r>
              <a:rPr lang="bn-BD" sz="3600" dirty="0" smtClean="0">
                <a:latin typeface="NikoshBAN" pitchFamily="2" charset="0"/>
                <a:cs typeface="NikoshBAN" pitchFamily="2" charset="0"/>
              </a:rPr>
              <a:t>সহকারী শিক্ষক (আইসিটি)</a:t>
            </a:r>
          </a:p>
          <a:p>
            <a:pPr algn="ctr"/>
            <a:r>
              <a:rPr lang="bn-BD" sz="3600" dirty="0" smtClean="0">
                <a:latin typeface="NikoshBAN" pitchFamily="2" charset="0"/>
                <a:cs typeface="NikoshBAN" pitchFamily="2" charset="0"/>
              </a:rPr>
              <a:t>এম</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ডি</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পি আদর্শ উচ্চ বিদ্যালয়, পাকুন্দিয়া, কিশোরগঞ্জ।</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 name="Rectangle 2"/>
          <p:cNvSpPr/>
          <p:nvPr/>
        </p:nvSpPr>
        <p:spPr>
          <a:xfrm>
            <a:off x="228600" y="83407"/>
            <a:ext cx="4038601" cy="830993"/>
          </a:xfrm>
          <a:prstGeom prst="rect">
            <a:avLst/>
          </a:prstGeom>
        </p:spPr>
        <p:style>
          <a:lnRef idx="1">
            <a:schemeClr val="accent2"/>
          </a:lnRef>
          <a:fillRef idx="2">
            <a:schemeClr val="accent2"/>
          </a:fillRef>
          <a:effectRef idx="1">
            <a:schemeClr val="accent2"/>
          </a:effectRef>
          <a:fontRef idx="minor">
            <a:schemeClr val="dk1"/>
          </a:fontRef>
        </p:style>
        <p:txBody>
          <a:bodyPr wrap="square" lIns="91435" tIns="45718" rIns="91435" bIns="45718">
            <a:spAutoFit/>
          </a:bodyPr>
          <a:lstStyle/>
          <a:p>
            <a:pPr algn="ctr"/>
            <a:r>
              <a:rPr lang="en-US" sz="4800" spc="150" dirty="0" err="1">
                <a:ln w="11430">
                  <a:solidFill>
                    <a:sysClr val="windowText" lastClr="000000"/>
                  </a:solidFill>
                </a:ln>
                <a:solidFill>
                  <a:sysClr val="windowText" lastClr="000000"/>
                </a:solidFill>
                <a:effectLst/>
                <a:latin typeface="NikoshBAN" pitchFamily="2" charset="0"/>
                <a:cs typeface="NikoshBAN" pitchFamily="2" charset="0"/>
                <a:sym typeface="Wingdings"/>
              </a:rPr>
              <a:t>শিক্ষক</a:t>
            </a:r>
            <a:r>
              <a:rPr lang="en-US" sz="4800" spc="150" dirty="0">
                <a:ln w="11430">
                  <a:solidFill>
                    <a:sysClr val="windowText" lastClr="000000"/>
                  </a:solidFill>
                </a:ln>
                <a:solidFill>
                  <a:sysClr val="windowText" lastClr="000000"/>
                </a:solidFill>
                <a:effectLst/>
                <a:latin typeface="NikoshBAN" pitchFamily="2" charset="0"/>
                <a:cs typeface="NikoshBAN" pitchFamily="2" charset="0"/>
                <a:sym typeface="Wingdings"/>
              </a:rPr>
              <a:t> </a:t>
            </a:r>
            <a:r>
              <a:rPr lang="en-US" sz="4800" spc="150" dirty="0" err="1">
                <a:ln w="11430">
                  <a:solidFill>
                    <a:sysClr val="windowText" lastClr="000000"/>
                  </a:solidFill>
                </a:ln>
                <a:solidFill>
                  <a:sysClr val="windowText" lastClr="000000"/>
                </a:solidFill>
                <a:effectLst/>
                <a:latin typeface="NikoshBAN" pitchFamily="2" charset="0"/>
                <a:cs typeface="NikoshBAN" pitchFamily="2" charset="0"/>
                <a:sym typeface="Wingdings"/>
              </a:rPr>
              <a:t>পরিচিতি</a:t>
            </a:r>
            <a:endParaRPr lang="en-US" sz="4800" dirty="0">
              <a:ln w="11430">
                <a:solidFill>
                  <a:sysClr val="windowText" lastClr="000000"/>
                </a:solidFill>
              </a:ln>
              <a:solidFill>
                <a:sysClr val="windowText" lastClr="000000"/>
              </a:solidFill>
              <a:effectLst/>
              <a:latin typeface="NikoshBAN" pitchFamily="2" charset="0"/>
              <a:cs typeface="NikoshBAN" pitchFamily="2" charset="0"/>
              <a:sym typeface="Wingdings"/>
            </a:endParaRPr>
          </a:p>
        </p:txBody>
      </p:sp>
      <p:pic>
        <p:nvPicPr>
          <p:cNvPr id="4" name="Picture 3" descr="Capture.PNG"/>
          <p:cNvPicPr>
            <a:picLocks noChangeAspect="1"/>
          </p:cNvPicPr>
          <p:nvPr/>
        </p:nvPicPr>
        <p:blipFill>
          <a:blip r:embed="rId2"/>
          <a:stretch>
            <a:fillRect/>
          </a:stretch>
        </p:blipFill>
        <p:spPr>
          <a:xfrm>
            <a:off x="1266965" y="1017060"/>
            <a:ext cx="1857235" cy="241194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0" y="3505200"/>
            <a:ext cx="4572000" cy="3200400"/>
          </a:xfrm>
          <a:prstGeom prst="rect">
            <a:avLst/>
          </a:prstGeom>
          <a:ln/>
        </p:spPr>
        <p:style>
          <a:lnRef idx="1">
            <a:schemeClr val="accent2"/>
          </a:lnRef>
          <a:fillRef idx="2">
            <a:schemeClr val="accent2"/>
          </a:fillRef>
          <a:effectRef idx="1">
            <a:schemeClr val="accent2"/>
          </a:effectRef>
          <a:fontRef idx="minor">
            <a:schemeClr val="dk1"/>
          </a:fontRef>
        </p:style>
        <p:txBody>
          <a:bodyPr lIns="91435" tIns="45718" rIns="91435" bIns="45718" rtlCol="0" anchor="ctr"/>
          <a:lstStyle/>
          <a:p>
            <a:pPr algn="ctr"/>
            <a:r>
              <a:rPr lang="en-US" sz="3600" dirty="0" err="1" smtClean="0">
                <a:solidFill>
                  <a:schemeClr val="tx1"/>
                </a:solidFill>
                <a:latin typeface="NikoshBAN" pitchFamily="2" charset="0"/>
                <a:cs typeface="NikoshBAN" pitchFamily="2" charset="0"/>
              </a:rPr>
              <a:t>শ্রেণি</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অষ্টম</a:t>
            </a:r>
            <a:endParaRPr lang="en-US" sz="3600" dirty="0">
              <a:solidFill>
                <a:schemeClr val="tx1"/>
              </a:solidFill>
              <a:latin typeface="NikoshBAN" pitchFamily="2" charset="0"/>
              <a:cs typeface="NikoshBAN" pitchFamily="2" charset="0"/>
            </a:endParaRPr>
          </a:p>
          <a:p>
            <a:pPr algn="ctr"/>
            <a:r>
              <a:rPr lang="en-US" sz="3600" dirty="0" err="1" smtClean="0">
                <a:solidFill>
                  <a:schemeClr val="tx1"/>
                </a:solidFill>
                <a:latin typeface="NikoshBAN" pitchFamily="2" charset="0"/>
                <a:cs typeface="NikoshBAN" pitchFamily="2" charset="0"/>
              </a:rPr>
              <a:t>বিষয়</a:t>
            </a:r>
            <a:r>
              <a:rPr lang="en-US" sz="3600" dirty="0" smtClean="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তথ্য</a:t>
            </a:r>
            <a:r>
              <a:rPr lang="en-US" sz="3600" dirty="0">
                <a:solidFill>
                  <a:schemeClr val="tx1"/>
                </a:solidFill>
                <a:latin typeface="NikoshBAN" pitchFamily="2" charset="0"/>
                <a:cs typeface="NikoshBAN" pitchFamily="2" charset="0"/>
              </a:rPr>
              <a:t> ও </a:t>
            </a:r>
            <a:r>
              <a:rPr lang="en-US" sz="3600" dirty="0" err="1">
                <a:solidFill>
                  <a:schemeClr val="tx1"/>
                </a:solidFill>
                <a:latin typeface="NikoshBAN" pitchFamily="2" charset="0"/>
                <a:cs typeface="NikoshBAN" pitchFamily="2" charset="0"/>
              </a:rPr>
              <a:t>যোগাযোগ</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প্রযু</a:t>
            </a:r>
            <a:r>
              <a:rPr lang="bn-BD" sz="3600" dirty="0" smtClean="0">
                <a:solidFill>
                  <a:schemeClr val="tx1"/>
                </a:solidFill>
                <a:latin typeface="NikoshBAN" pitchFamily="2" charset="0"/>
                <a:cs typeface="NikoshBAN" pitchFamily="2" charset="0"/>
              </a:rPr>
              <a:t>ক্তি</a:t>
            </a:r>
            <a:endParaRPr lang="en-US" sz="3600" dirty="0">
              <a:solidFill>
                <a:schemeClr val="tx1"/>
              </a:solidFill>
              <a:latin typeface="NikoshBAN" pitchFamily="2" charset="0"/>
              <a:cs typeface="NikoshBAN" pitchFamily="2" charset="0"/>
            </a:endParaRPr>
          </a:p>
          <a:p>
            <a:pPr algn="ctr"/>
            <a:r>
              <a:rPr lang="en-US" sz="3600" dirty="0" err="1" smtClean="0">
                <a:solidFill>
                  <a:schemeClr val="tx1"/>
                </a:solidFill>
                <a:latin typeface="NikoshBAN" pitchFamily="2" charset="0"/>
                <a:cs typeface="NikoshBAN" pitchFamily="2" charset="0"/>
              </a:rPr>
              <a:t>অধ্যায়</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চতুর্থ</a:t>
            </a:r>
          </a:p>
          <a:p>
            <a:pPr algn="ctr"/>
            <a:r>
              <a:rPr lang="bn-BD" sz="3600" dirty="0" smtClean="0">
                <a:solidFill>
                  <a:schemeClr val="tx1"/>
                </a:solidFill>
                <a:latin typeface="NikoshBAN" pitchFamily="2" charset="0"/>
                <a:cs typeface="NikoshBAN" pitchFamily="2" charset="0"/>
              </a:rPr>
              <a:t>পাঠ: ২২</a:t>
            </a:r>
            <a:endParaRPr lang="en-US" sz="3600" dirty="0">
              <a:solidFill>
                <a:schemeClr val="tx1"/>
              </a:solidFill>
              <a:latin typeface="NikoshBAN" pitchFamily="2" charset="0"/>
              <a:cs typeface="NikoshBAN" pitchFamily="2" charset="0"/>
            </a:endParaRPr>
          </a:p>
          <a:p>
            <a:pPr algn="ctr"/>
            <a:r>
              <a:rPr lang="en-US" sz="3600" dirty="0" err="1" smtClean="0">
                <a:solidFill>
                  <a:schemeClr val="tx1"/>
                </a:solidFill>
                <a:latin typeface="NikoshBAN" pitchFamily="2" charset="0"/>
                <a:cs typeface="NikoshBAN" pitchFamily="2" charset="0"/>
              </a:rPr>
              <a:t>সময়</a:t>
            </a:r>
            <a:r>
              <a:rPr lang="en-US" sz="3600" dirty="0" smtClean="0">
                <a:solidFill>
                  <a:schemeClr val="tx1"/>
                </a:solidFill>
                <a:latin typeface="NikoshBAN" pitchFamily="2" charset="0"/>
                <a:cs typeface="NikoshBAN" pitchFamily="2" charset="0"/>
              </a:rPr>
              <a:t>: 35 </a:t>
            </a:r>
            <a:r>
              <a:rPr lang="en-US" sz="3600" dirty="0" err="1" smtClean="0">
                <a:solidFill>
                  <a:schemeClr val="tx1"/>
                </a:solidFill>
                <a:latin typeface="NikoshBAN" pitchFamily="2" charset="0"/>
                <a:cs typeface="NikoshBAN" pitchFamily="2" charset="0"/>
              </a:rPr>
              <a:t>মিনিট</a:t>
            </a:r>
            <a:endParaRPr lang="en-US" sz="3600" dirty="0">
              <a:solidFill>
                <a:schemeClr val="tx1"/>
              </a:solidFill>
              <a:latin typeface="NikoshBAN" pitchFamily="2" charset="0"/>
              <a:cs typeface="NikoshBAN" pitchFamily="2" charset="0"/>
            </a:endParaRPr>
          </a:p>
        </p:txBody>
      </p:sp>
      <p:sp>
        <p:nvSpPr>
          <p:cNvPr id="6" name="Rectangle 5"/>
          <p:cNvSpPr/>
          <p:nvPr/>
        </p:nvSpPr>
        <p:spPr>
          <a:xfrm>
            <a:off x="4800600" y="67274"/>
            <a:ext cx="4038600" cy="830993"/>
          </a:xfrm>
          <a:prstGeom prst="rect">
            <a:avLst/>
          </a:prstGeom>
        </p:spPr>
        <p:style>
          <a:lnRef idx="1">
            <a:schemeClr val="accent2"/>
          </a:lnRef>
          <a:fillRef idx="2">
            <a:schemeClr val="accent2"/>
          </a:fillRef>
          <a:effectRef idx="1">
            <a:schemeClr val="accent2"/>
          </a:effectRef>
          <a:fontRef idx="minor">
            <a:schemeClr val="dk1"/>
          </a:fontRef>
        </p:style>
        <p:txBody>
          <a:bodyPr wrap="square" lIns="91435" tIns="45718" rIns="91435" bIns="45718">
            <a:spAutoFit/>
          </a:bodyPr>
          <a:lstStyle/>
          <a:p>
            <a:pPr algn="ctr"/>
            <a:r>
              <a:rPr lang="bn-BD" sz="4800" spc="150" dirty="0" smtClean="0">
                <a:ln w="11430">
                  <a:solidFill>
                    <a:sysClr val="windowText" lastClr="000000"/>
                  </a:solidFill>
                </a:ln>
                <a:solidFill>
                  <a:sysClr val="windowText" lastClr="000000"/>
                </a:solidFill>
                <a:latin typeface="NikoshBAN" pitchFamily="2" charset="0"/>
                <a:cs typeface="NikoshBAN" pitchFamily="2" charset="0"/>
                <a:sym typeface="Wingdings"/>
              </a:rPr>
              <a:t>পাঠ</a:t>
            </a:r>
            <a:r>
              <a:rPr lang="en-US" sz="4800" spc="150" dirty="0" smtClean="0">
                <a:ln w="11430">
                  <a:solidFill>
                    <a:sysClr val="windowText" lastClr="000000"/>
                  </a:solidFill>
                </a:ln>
                <a:solidFill>
                  <a:sysClr val="windowText" lastClr="000000"/>
                </a:solidFill>
                <a:latin typeface="NikoshBAN" pitchFamily="2" charset="0"/>
                <a:cs typeface="NikoshBAN" pitchFamily="2" charset="0"/>
                <a:sym typeface="Wingdings"/>
              </a:rPr>
              <a:t> </a:t>
            </a:r>
            <a:r>
              <a:rPr lang="en-US" sz="4800" spc="150" dirty="0" err="1" smtClean="0">
                <a:ln w="11430">
                  <a:solidFill>
                    <a:sysClr val="windowText" lastClr="000000"/>
                  </a:solidFill>
                </a:ln>
                <a:solidFill>
                  <a:sysClr val="windowText" lastClr="000000"/>
                </a:solidFill>
                <a:latin typeface="NikoshBAN" pitchFamily="2" charset="0"/>
                <a:cs typeface="NikoshBAN" pitchFamily="2" charset="0"/>
                <a:sym typeface="Wingdings"/>
              </a:rPr>
              <a:t>পরিচিতি</a:t>
            </a:r>
            <a:endParaRPr lang="en-US" sz="4800" dirty="0">
              <a:ln w="11430">
                <a:solidFill>
                  <a:sysClr val="windowText" lastClr="000000"/>
                </a:solidFill>
              </a:ln>
              <a:solidFill>
                <a:sysClr val="windowText" lastClr="000000"/>
              </a:solidFill>
              <a:latin typeface="NikoshBAN" pitchFamily="2" charset="0"/>
              <a:cs typeface="NikoshBAN" pitchFamily="2" charset="0"/>
              <a:sym typeface="Wingdings"/>
            </a:endParaRPr>
          </a:p>
        </p:txBody>
      </p:sp>
      <p:cxnSp>
        <p:nvCxnSpPr>
          <p:cNvPr id="8" name="Straight Connector 7"/>
          <p:cNvCxnSpPr/>
          <p:nvPr/>
        </p:nvCxnSpPr>
        <p:spPr>
          <a:xfrm>
            <a:off x="4495800" y="457200"/>
            <a:ext cx="0" cy="5993966"/>
          </a:xfrm>
          <a:prstGeom prst="line">
            <a:avLst/>
          </a:prstGeom>
          <a:ln/>
        </p:spPr>
        <p:style>
          <a:lnRef idx="1">
            <a:schemeClr val="dk1"/>
          </a:lnRef>
          <a:fillRef idx="0">
            <a:schemeClr val="dk1"/>
          </a:fillRef>
          <a:effectRef idx="0">
            <a:schemeClr val="dk1"/>
          </a:effectRef>
          <a:fontRef idx="minor">
            <a:schemeClr val="tx1"/>
          </a:fontRef>
        </p:style>
      </p:cxnSp>
      <p:pic>
        <p:nvPicPr>
          <p:cNvPr id="9" name="Picture 8" descr="Capture.PNG"/>
          <p:cNvPicPr>
            <a:picLocks noChangeAspect="1"/>
          </p:cNvPicPr>
          <p:nvPr/>
        </p:nvPicPr>
        <p:blipFill>
          <a:blip r:embed="rId3" cstate="print"/>
          <a:stretch>
            <a:fillRect/>
          </a:stretch>
        </p:blipFill>
        <p:spPr>
          <a:xfrm>
            <a:off x="5825453" y="1045007"/>
            <a:ext cx="1794547" cy="230779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3200400" cy="923330"/>
          </a:xfrm>
          <a:prstGeom prst="rect">
            <a:avLst/>
          </a:prstGeom>
          <a:solidFill>
            <a:schemeClr val="accent2">
              <a:lumMod val="40000"/>
              <a:lumOff val="60000"/>
            </a:schemeClr>
          </a:solidFill>
          <a:ln>
            <a:solidFill>
              <a:srgbClr val="99FFCC"/>
            </a:solid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মূল্যায়ন</a:t>
            </a:r>
            <a:endParaRPr lang="en-US" sz="5400" dirty="0">
              <a:latin typeface="NikoshBAN" pitchFamily="2" charset="0"/>
              <a:cs typeface="NikoshBAN" pitchFamily="2" charset="0"/>
            </a:endParaRPr>
          </a:p>
        </p:txBody>
      </p:sp>
      <p:sp>
        <p:nvSpPr>
          <p:cNvPr id="3" name="Rectangle 2"/>
          <p:cNvSpPr/>
          <p:nvPr/>
        </p:nvSpPr>
        <p:spPr>
          <a:xfrm>
            <a:off x="685800" y="3352800"/>
            <a:ext cx="7696200" cy="3170099"/>
          </a:xfrm>
          <a:prstGeom prst="rect">
            <a:avLst/>
          </a:prstGeom>
        </p:spPr>
        <p:txBody>
          <a:bodyPr wrap="square">
            <a:spAutoFit/>
          </a:bodyPr>
          <a:lstStyle/>
          <a:p>
            <a:r>
              <a:rPr lang="en-US" sz="4000" dirty="0" smtClean="0">
                <a:latin typeface="NikoshBAN" pitchFamily="2" charset="0"/>
                <a:cs typeface="NikoshBAN" pitchFamily="2" charset="0"/>
              </a:rPr>
              <a:t>১। </a:t>
            </a:r>
            <a:r>
              <a:rPr lang="en-US" sz="4000" dirty="0" err="1" smtClean="0">
                <a:latin typeface="NikoshBAN" pitchFamily="2" charset="0"/>
                <a:cs typeface="NikoshBAN" pitchFamily="2" charset="0"/>
              </a:rPr>
              <a:t>স্প্রেড</a:t>
            </a:r>
            <a:r>
              <a:rPr lang="bn-BD" sz="4000" dirty="0" smtClean="0">
                <a:latin typeface="NikoshBAN" pitchFamily="2" charset="0"/>
                <a:cs typeface="NikoshBAN" pitchFamily="2" charset="0"/>
              </a:rPr>
              <a:t>শি</a:t>
            </a:r>
            <a:r>
              <a:rPr lang="en-US" sz="4000" dirty="0" smtClean="0">
                <a:latin typeface="NikoshBAN" pitchFamily="2" charset="0"/>
                <a:cs typeface="NikoshBAN" pitchFamily="2" charset="0"/>
              </a:rPr>
              <a:t>ট </a:t>
            </a:r>
            <a:r>
              <a:rPr lang="en-US" sz="4000" dirty="0" err="1">
                <a:latin typeface="NikoshBAN" pitchFamily="2" charset="0"/>
                <a:cs typeface="NikoshBAN" pitchFamily="2" charset="0"/>
              </a:rPr>
              <a:t>কী</a:t>
            </a:r>
            <a:r>
              <a:rPr lang="bn-BD" sz="4000" dirty="0" smtClean="0">
                <a:latin typeface="NikoshBAN" pitchFamily="2" charset="0"/>
                <a:cs typeface="NikoshBAN" pitchFamily="2" charset="0"/>
              </a:rPr>
              <a:t>?</a:t>
            </a:r>
            <a:r>
              <a:rPr lang="en-US" sz="4000" dirty="0">
                <a:latin typeface="NikoshBAN" pitchFamily="2" charset="0"/>
                <a:cs typeface="NikoshBAN" pitchFamily="2" charset="0"/>
              </a:rPr>
              <a:t> </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২। ২টি </a:t>
            </a:r>
            <a:r>
              <a:rPr lang="en-US" sz="4000" dirty="0" err="1">
                <a:latin typeface="NikoshBAN" pitchFamily="2" charset="0"/>
                <a:cs typeface="NikoshBAN" pitchFamily="2" charset="0"/>
              </a:rPr>
              <a:t>প্রাচীন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গণনা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যন্ত্রের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নাম</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a:t>
            </a:r>
          </a:p>
          <a:p>
            <a:r>
              <a:rPr lang="en-US" sz="4000" dirty="0" smtClean="0">
                <a:latin typeface="NikoshBAN" pitchFamily="2" charset="0"/>
                <a:cs typeface="NikoshBAN" pitchFamily="2" charset="0"/>
              </a:rPr>
              <a:t>৩। </a:t>
            </a:r>
            <a:r>
              <a:rPr lang="bn-BD" sz="4000" dirty="0" smtClean="0">
                <a:latin typeface="NikoshBAN" pitchFamily="2" charset="0"/>
                <a:cs typeface="NikoshBAN" pitchFamily="2" charset="0"/>
              </a:rPr>
              <a:t>২০০৭ এক্সেল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ওয়ার্ক</a:t>
            </a:r>
            <a:r>
              <a:rPr lang="bn-BD" sz="4000" dirty="0" smtClean="0">
                <a:latin typeface="NikoshBAN" pitchFamily="2" charset="0"/>
                <a:cs typeface="NikoshBAN" pitchFamily="2" charset="0"/>
              </a:rPr>
              <a:t>শি</a:t>
            </a:r>
            <a:r>
              <a:rPr lang="en-US" sz="4000" dirty="0" err="1" smtClean="0">
                <a:latin typeface="NikoshBAN" pitchFamily="2" charset="0"/>
                <a:cs typeface="NikoshBAN" pitchFamily="2" charset="0"/>
              </a:rPr>
              <a:t>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কতটি</a:t>
            </a:r>
            <a:r>
              <a:rPr lang="bn-BD" sz="4000" dirty="0" smtClean="0">
                <a:latin typeface="NikoshBAN" pitchFamily="2" charset="0"/>
                <a:cs typeface="NikoshBAN" pitchFamily="2" charset="0"/>
              </a:rPr>
              <a:t> কলাম ও   </a:t>
            </a:r>
          </a:p>
          <a:p>
            <a:r>
              <a:rPr lang="bn-BD" sz="4000" dirty="0" smtClean="0">
                <a:latin typeface="NikoshBAN" pitchFamily="2" charset="0"/>
                <a:cs typeface="NikoshBAN" pitchFamily="2" charset="0"/>
              </a:rPr>
              <a:t> </a:t>
            </a:r>
            <a:r>
              <a:rPr lang="en-US" sz="4000" dirty="0" err="1" smtClean="0">
                <a:latin typeface="NikoshBAN" pitchFamily="2" charset="0"/>
                <a:cs typeface="NikoshBAN" pitchFamily="2" charset="0"/>
              </a:rPr>
              <a:t>কতটি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সারি</a:t>
            </a:r>
            <a:r>
              <a:rPr lang="en-US" sz="4000" dirty="0" smtClean="0">
                <a:latin typeface="NikoshBAN" pitchFamily="2" charset="0"/>
                <a:cs typeface="NikoshBAN" pitchFamily="2" charset="0"/>
              </a:rPr>
              <a:t> </a:t>
            </a:r>
            <a:r>
              <a:rPr lang="en-US" sz="4000" dirty="0" err="1">
                <a:latin typeface="NikoshBAN" pitchFamily="2" charset="0"/>
                <a:cs typeface="NikoshBAN" pitchFamily="2" charset="0"/>
              </a:rPr>
              <a:t>থাকে</a:t>
            </a:r>
            <a:r>
              <a:rPr lang="en-US" sz="4000" dirty="0">
                <a:latin typeface="NikoshBAN" pitchFamily="2" charset="0"/>
                <a:cs typeface="NikoshBAN" pitchFamily="2" charset="0"/>
              </a:rPr>
              <a:t>? </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৪। </a:t>
            </a:r>
            <a:r>
              <a:rPr lang="en-US" sz="4000" dirty="0" err="1" smtClean="0">
                <a:latin typeface="NikoshBAN" pitchFamily="2" charset="0"/>
                <a:cs typeface="NikoshBAN" pitchFamily="2" charset="0"/>
              </a:rPr>
              <a:t>স্প্রেড</a:t>
            </a:r>
            <a:r>
              <a:rPr lang="bn-BD" sz="4000" dirty="0" smtClean="0">
                <a:latin typeface="NikoshBAN" pitchFamily="2" charset="0"/>
                <a:cs typeface="NikoshBAN" pitchFamily="2" charset="0"/>
              </a:rPr>
              <a:t>শি</a:t>
            </a:r>
            <a:r>
              <a:rPr lang="en-US" sz="4000" dirty="0" smtClean="0">
                <a:latin typeface="NikoshBAN" pitchFamily="2" charset="0"/>
                <a:cs typeface="NikoshBAN" pitchFamily="2" charset="0"/>
              </a:rPr>
              <a:t>ট </a:t>
            </a:r>
            <a:r>
              <a:rPr lang="en-US" sz="4000" dirty="0" err="1">
                <a:latin typeface="NikoshBAN" pitchFamily="2" charset="0"/>
                <a:cs typeface="NikoshBAN" pitchFamily="2" charset="0"/>
              </a:rPr>
              <a:t>সফটওয়্যার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ব্যবহারের</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উদ্দেশ্য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4" name="Picture 2" descr="E:\MOTIAR\D,contennt Picture 2\team.gif"/>
          <p:cNvPicPr>
            <a:picLocks noChangeAspect="1" noChangeArrowheads="1" noCrop="1"/>
          </p:cNvPicPr>
          <p:nvPr/>
        </p:nvPicPr>
        <p:blipFill>
          <a:blip r:embed="rId2"/>
          <a:stretch>
            <a:fillRect/>
          </a:stretch>
        </p:blipFill>
        <p:spPr bwMode="auto">
          <a:xfrm>
            <a:off x="990600" y="1219200"/>
            <a:ext cx="6629406" cy="22098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4375" y="457200"/>
            <a:ext cx="4876800" cy="1015663"/>
          </a:xfrm>
          <a:prstGeom prst="rect">
            <a:avLst/>
          </a:prstGeom>
          <a:solidFill>
            <a:schemeClr val="accent2">
              <a:lumMod val="40000"/>
              <a:lumOff val="60000"/>
            </a:schemeClr>
          </a:solidFill>
          <a:effectLst>
            <a:glow rad="228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6000" dirty="0" smtClean="0">
                <a:solidFill>
                  <a:schemeClr val="tx1"/>
                </a:solidFill>
                <a:latin typeface="NikoshBAN" pitchFamily="2" charset="0"/>
                <a:cs typeface="NikoshBAN" pitchFamily="2" charset="0"/>
              </a:rPr>
              <a:t>বাড়ির কাজ</a:t>
            </a:r>
            <a:endParaRPr lang="en-US" sz="6000" dirty="0">
              <a:solidFill>
                <a:schemeClr val="tx1"/>
              </a:solidFill>
              <a:latin typeface="NikoshBAN" pitchFamily="2" charset="0"/>
              <a:cs typeface="NikoshBAN" pitchFamily="2" charset="0"/>
            </a:endParaRPr>
          </a:p>
        </p:txBody>
      </p:sp>
      <p:pic>
        <p:nvPicPr>
          <p:cNvPr id="3" name="Picture 3" descr="E:\MOTIAR\D,contennt Picture 2\home.jpg"/>
          <p:cNvPicPr>
            <a:picLocks noChangeAspect="1" noChangeArrowheads="1"/>
          </p:cNvPicPr>
          <p:nvPr/>
        </p:nvPicPr>
        <p:blipFill>
          <a:blip r:embed="rId2"/>
          <a:stretch>
            <a:fillRect/>
          </a:stretch>
        </p:blipFill>
        <p:spPr bwMode="auto">
          <a:xfrm>
            <a:off x="1981200" y="1828800"/>
            <a:ext cx="48768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60375" y="4876800"/>
            <a:ext cx="8150225" cy="1200329"/>
          </a:xfrm>
          <a:prstGeom prst="rect">
            <a:avLst/>
          </a:prstGeom>
          <a:solidFill>
            <a:schemeClr val="accent2">
              <a:lumMod val="40000"/>
              <a:lumOff val="60000"/>
            </a:schemeClr>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buFont typeface="Wingdings" pitchFamily="2" charset="2"/>
              <a:buChar char="Ø"/>
            </a:pPr>
            <a:r>
              <a:rPr lang="en-US" sz="3600" dirty="0" err="1" smtClean="0">
                <a:solidFill>
                  <a:schemeClr val="tx1"/>
                </a:solidFill>
                <a:latin typeface="NikoshBAN" pitchFamily="2" charset="0"/>
                <a:cs typeface="NikoshBAN" pitchFamily="2" charset="0"/>
              </a:rPr>
              <a:t>তোমার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বিদ্যালয়ের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ক্ষেত্রে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স্প্রেড</a:t>
            </a:r>
            <a:r>
              <a:rPr lang="bn-BD" sz="3600" dirty="0" smtClean="0">
                <a:solidFill>
                  <a:schemeClr val="tx1"/>
                </a:solidFill>
                <a:latin typeface="NikoshBAN" pitchFamily="2" charset="0"/>
                <a:cs typeface="NikoshBAN" pitchFamily="2" charset="0"/>
              </a:rPr>
              <a:t>শি</a:t>
            </a:r>
            <a:r>
              <a:rPr lang="en-US" sz="3600" dirty="0" smtClean="0">
                <a:solidFill>
                  <a:schemeClr val="tx1"/>
                </a:solidFill>
                <a:latin typeface="NikoshBAN" pitchFamily="2" charset="0"/>
                <a:cs typeface="NikoshBAN" pitchFamily="2" charset="0"/>
              </a:rPr>
              <a:t>ট </a:t>
            </a:r>
            <a:r>
              <a:rPr lang="en-US" sz="3600" dirty="0" err="1" smtClean="0">
                <a:solidFill>
                  <a:schemeClr val="tx1"/>
                </a:solidFill>
                <a:latin typeface="NikoshBAN" pitchFamily="2" charset="0"/>
                <a:cs typeface="NikoshBAN" pitchFamily="2" charset="0"/>
              </a:rPr>
              <a:t>প্রোগ্রাম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ব্যবহার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হয়</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2000"/>
                                        <p:tgtEl>
                                          <p:spTgt spid="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2000"/>
                                        <p:tgtEl>
                                          <p:spTgt spid="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95400" y="853619"/>
            <a:ext cx="6248400" cy="4708981"/>
          </a:xfrm>
          <a:prstGeom prst="rect">
            <a:avLst/>
          </a:prstGeom>
          <a:noFill/>
        </p:spPr>
        <p:txBody>
          <a:bodyPr wrap="square" rtlCol="0">
            <a:spAutoFit/>
          </a:bodyPr>
          <a:lstStyle/>
          <a:p>
            <a:pPr algn="ctr"/>
            <a:r>
              <a:rPr lang="bn-BD" sz="15000" b="1" dirty="0" smtClean="0">
                <a:latin typeface="NikoshBAN" pitchFamily="2" charset="0"/>
                <a:cs typeface="NikoshBAN" pitchFamily="2" charset="0"/>
              </a:rPr>
              <a:t>ধন্যবাদ সবাইকে</a:t>
            </a:r>
            <a:endParaRPr lang="en-US" sz="15000" b="1" dirty="0">
              <a:latin typeface="NikoshBAN" pitchFamily="2" charset="0"/>
              <a:cs typeface="NikoshBAN" pitchFamily="2" charset="0"/>
            </a:endParaRPr>
          </a:p>
        </p:txBody>
      </p:sp>
    </p:spTree>
    <p:extLst>
      <p:ext uri="{BB962C8B-B14F-4D97-AF65-F5344CB8AC3E}">
        <p14:creationId xmlns="" xmlns:p14="http://schemas.microsoft.com/office/powerpoint/2010/main" val="1402617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5200" y="1676400"/>
            <a:ext cx="1752600" cy="1752600"/>
          </a:xfrm>
          <a:prstGeom prst="rect">
            <a:avLst/>
          </a:prstGeom>
        </p:spPr>
      </p:pic>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3019" r="13792"/>
          <a:stretch/>
        </p:blipFill>
        <p:spPr>
          <a:xfrm>
            <a:off x="457200" y="1524000"/>
            <a:ext cx="2315978" cy="1981200"/>
          </a:xfrm>
          <a:prstGeom prst="rect">
            <a:avLst/>
          </a:prstGeom>
        </p:spPr>
      </p:pic>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t="16026"/>
          <a:stretch/>
        </p:blipFill>
        <p:spPr>
          <a:xfrm>
            <a:off x="6477000" y="1524000"/>
            <a:ext cx="1953993" cy="1936950"/>
          </a:xfrm>
          <a:prstGeom prst="rect">
            <a:avLst/>
          </a:prstGeom>
        </p:spPr>
      </p:pic>
      <p:sp>
        <p:nvSpPr>
          <p:cNvPr id="5" name="TextBox 4"/>
          <p:cNvSpPr txBox="1"/>
          <p:nvPr/>
        </p:nvSpPr>
        <p:spPr>
          <a:xfrm>
            <a:off x="3279371" y="304800"/>
            <a:ext cx="3962400" cy="923330"/>
          </a:xfrm>
          <a:prstGeom prst="rect">
            <a:avLst/>
          </a:prstGeom>
          <a:noFill/>
        </p:spPr>
        <p:txBody>
          <a:bodyPr wrap="square" rtlCol="0">
            <a:spAutoFit/>
          </a:bodyPr>
          <a:lstStyle/>
          <a:p>
            <a:r>
              <a:rPr lang="en-US" sz="5400" b="1" dirty="0" err="1" smtClean="0">
                <a:latin typeface="NikoshBAN" pitchFamily="2" charset="0"/>
                <a:cs typeface="NikoshBAN" pitchFamily="2" charset="0"/>
              </a:rPr>
              <a:t>ভেবে</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বল</a:t>
            </a:r>
            <a:r>
              <a:rPr lang="en-US" sz="5400" b="1" dirty="0" smtClean="0">
                <a:latin typeface="NikoshBAN" pitchFamily="2" charset="0"/>
                <a:cs typeface="NikoshBAN" pitchFamily="2" charset="0"/>
              </a:rPr>
              <a:t>-</a:t>
            </a:r>
            <a:endParaRPr lang="en-US" sz="5400" b="1" dirty="0">
              <a:latin typeface="NikoshBAN" pitchFamily="2" charset="0"/>
              <a:cs typeface="NikoshBAN" pitchFamily="2" charset="0"/>
            </a:endParaRPr>
          </a:p>
        </p:txBody>
      </p:sp>
      <p:sp>
        <p:nvSpPr>
          <p:cNvPr id="6" name="TextBox 5"/>
          <p:cNvSpPr txBox="1"/>
          <p:nvPr/>
        </p:nvSpPr>
        <p:spPr>
          <a:xfrm>
            <a:off x="609600" y="5105400"/>
            <a:ext cx="8229600" cy="646331"/>
          </a:xfrm>
          <a:prstGeom prst="rect">
            <a:avLst/>
          </a:prstGeom>
          <a:noFill/>
        </p:spPr>
        <p:txBody>
          <a:bodyPr wrap="square" rtlCol="0">
            <a:spAutoFit/>
          </a:bodyPr>
          <a:lstStyle/>
          <a:p>
            <a:pPr>
              <a:buFont typeface="Wingdings" pitchFamily="2" charset="2"/>
              <a:buChar char="Ø"/>
            </a:pPr>
            <a:r>
              <a:rPr lang="en-US" sz="3600" b="1" dirty="0" err="1" smtClean="0">
                <a:latin typeface="NikoshBAN" pitchFamily="2" charset="0"/>
                <a:cs typeface="NikoshBAN" pitchFamily="2" charset="0"/>
              </a:rPr>
              <a:t>হিসাব-নিকাশের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জন্য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প্রোগ্রাম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ব্যবহার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হয়</a:t>
            </a:r>
            <a:r>
              <a:rPr lang="en-US" sz="3600" b="1" dirty="0" smtClean="0">
                <a:latin typeface="NikoshBAN" pitchFamily="2" charset="0"/>
                <a:cs typeface="NikoshBAN" pitchFamily="2" charset="0"/>
              </a:rPr>
              <a:t>?</a:t>
            </a:r>
            <a:endParaRPr lang="en-US" sz="3600" b="1" dirty="0">
              <a:latin typeface="NikoshBAN" pitchFamily="2" charset="0"/>
              <a:cs typeface="NikoshBAN" pitchFamily="2" charset="0"/>
            </a:endParaRPr>
          </a:p>
        </p:txBody>
      </p:sp>
      <p:sp>
        <p:nvSpPr>
          <p:cNvPr id="7" name="Oval 6"/>
          <p:cNvSpPr/>
          <p:nvPr/>
        </p:nvSpPr>
        <p:spPr>
          <a:xfrm>
            <a:off x="3025833" y="1295400"/>
            <a:ext cx="2841567" cy="2667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40101"/>
            <a:ext cx="7772400" cy="31700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bn-BD" sz="4000" dirty="0">
                <a:ln w="18415" cmpd="sng">
                  <a:solidFill>
                    <a:schemeClr val="tx1"/>
                  </a:solidFill>
                  <a:prstDash val="solid"/>
                </a:ln>
                <a:latin typeface="NikoshBAN" pitchFamily="2" charset="0"/>
                <a:cs typeface="NikoshBAN" pitchFamily="2" charset="0"/>
              </a:rPr>
              <a:t>এই পাঠ শেষে শিক্ষার্থীরা</a:t>
            </a:r>
            <a:r>
              <a:rPr lang="en-US" sz="4000" dirty="0">
                <a:ln w="18415" cmpd="sng">
                  <a:solidFill>
                    <a:schemeClr val="tx1"/>
                  </a:solidFill>
                  <a:prstDash val="solid"/>
                </a:ln>
                <a:latin typeface="NikoshBAN" pitchFamily="2" charset="0"/>
                <a:cs typeface="NikoshBAN" pitchFamily="2" charset="0"/>
              </a:rPr>
              <a:t>…</a:t>
            </a:r>
            <a:r>
              <a:rPr lang="bn-BD" sz="4000" dirty="0">
                <a:ln w="18415" cmpd="sng">
                  <a:solidFill>
                    <a:schemeClr val="tx1"/>
                  </a:solidFill>
                  <a:prstDash val="solid"/>
                </a:ln>
                <a:latin typeface="NikoshBAN" pitchFamily="2" charset="0"/>
                <a:cs typeface="NikoshBAN" pitchFamily="2" charset="0"/>
              </a:rPr>
              <a:t> </a:t>
            </a:r>
            <a:endParaRPr lang="en-US" sz="4000" dirty="0">
              <a:ln w="18415" cmpd="sng">
                <a:solidFill>
                  <a:schemeClr val="tx1"/>
                </a:solidFill>
                <a:prstDash val="solid"/>
              </a:ln>
              <a:latin typeface="NikoshBAN" pitchFamily="2" charset="0"/>
              <a:cs typeface="NikoshBAN" pitchFamily="2" charset="0"/>
            </a:endParaRPr>
          </a:p>
          <a:p>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১।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স্প্রেড</a:t>
            </a:r>
            <a:r>
              <a:rPr lang="bn-BD"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শি</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ট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এর</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ধারণা</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বর্ণনা</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করতে</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পারবে</a:t>
            </a:r>
            <a:r>
              <a:rPr lang="en-US" sz="4000" dirty="0">
                <a:ln w="18415" cmpd="sng">
                  <a:solidFill>
                    <a:sysClr val="windowText" lastClr="000000"/>
                  </a:solidFill>
                  <a:prstDash val="solid"/>
                </a:ln>
                <a:solidFill>
                  <a:sysClr val="windowText" lastClr="000000"/>
                </a:solidFill>
                <a:latin typeface="NikoshLight" pitchFamily="2" charset="0"/>
                <a:cs typeface="NikoshLight" pitchFamily="2" charset="0"/>
              </a:rPr>
              <a:t>;</a:t>
            </a:r>
            <a:endPar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endParaRPr>
          </a:p>
          <a:p>
            <a:r>
              <a:rPr lang="bn-BD"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২</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ওয়ার্ক</a:t>
            </a:r>
            <a:r>
              <a:rPr lang="bn-BD"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শি</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টের</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গঠন</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বর্ণনা</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করতে</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Light" pitchFamily="2" charset="0"/>
                <a:cs typeface="NikoshLight" pitchFamily="2" charset="0"/>
              </a:rPr>
              <a:t>পারবে</a:t>
            </a:r>
            <a:r>
              <a:rPr lang="en-US" sz="4000" dirty="0">
                <a:ln w="18415" cmpd="sng">
                  <a:solidFill>
                    <a:sysClr val="windowText" lastClr="000000"/>
                  </a:solidFill>
                  <a:prstDash val="solid"/>
                </a:ln>
                <a:solidFill>
                  <a:sysClr val="windowText" lastClr="000000"/>
                </a:solidFill>
                <a:latin typeface="NikoshLight" pitchFamily="2" charset="0"/>
                <a:cs typeface="NikoshLight" pitchFamily="2" charset="0"/>
              </a:rPr>
              <a:t>;</a:t>
            </a:r>
            <a:endPar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endParaRPr>
          </a:p>
          <a:p>
            <a:r>
              <a:rPr lang="bn-BD"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৩</a:t>
            </a:r>
            <a:r>
              <a:rPr lang="en-US" sz="4000" dirty="0" smtClean="0">
                <a:ln w="18415" cmpd="sng">
                  <a:solidFill>
                    <a:sysClr val="windowText" lastClr="000000"/>
                  </a:solidFill>
                  <a:prstDash val="solid"/>
                </a:ln>
                <a:solidFill>
                  <a:sysClr val="windowText" lastClr="000000"/>
                </a:solidFill>
                <a:latin typeface="NikoshLight" pitchFamily="2" charset="0"/>
                <a:cs typeface="NikoshLight"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স্প্রেড</a:t>
            </a:r>
            <a:r>
              <a:rPr lang="bn-BD"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শি</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ট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সফটওয়্যার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ব্যবহারের</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উদ্দেশ্য</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বর্ণনা</a:t>
            </a:r>
            <a:r>
              <a:rPr lang="bn-BD"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করতে</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r>
              <a:rPr lang="en-US" sz="4000" dirty="0" err="1" smtClean="0">
                <a:ln w="18415" cmpd="sng">
                  <a:solidFill>
                    <a:sysClr val="windowText" lastClr="000000"/>
                  </a:solidFill>
                  <a:prstDash val="solid"/>
                </a:ln>
                <a:solidFill>
                  <a:sysClr val="windowText" lastClr="000000"/>
                </a:solidFill>
                <a:latin typeface="NikoshBAN" pitchFamily="2" charset="0"/>
                <a:cs typeface="NikoshBAN" pitchFamily="2" charset="0"/>
              </a:rPr>
              <a:t>পারবে</a:t>
            </a:r>
            <a:r>
              <a:rPr lang="en-US" sz="4000" dirty="0" smtClean="0">
                <a:ln w="18415" cmpd="sng">
                  <a:solidFill>
                    <a:sysClr val="windowText" lastClr="000000"/>
                  </a:solidFill>
                  <a:prstDash val="solid"/>
                </a:ln>
                <a:solidFill>
                  <a:sysClr val="windowText" lastClr="000000"/>
                </a:solidFill>
                <a:latin typeface="NikoshBAN" pitchFamily="2" charset="0"/>
                <a:cs typeface="NikoshBAN" pitchFamily="2" charset="0"/>
              </a:rPr>
              <a:t>। </a:t>
            </a:r>
            <a:endParaRPr lang="en-US" sz="4000" dirty="0">
              <a:ln w="18415" cmpd="sng">
                <a:solidFill>
                  <a:sysClr val="windowText" lastClr="000000"/>
                </a:solidFill>
                <a:prstDash val="solid"/>
              </a:ln>
              <a:solidFill>
                <a:sysClr val="windowText" lastClr="000000"/>
              </a:solidFill>
              <a:latin typeface="NikoshBAN" pitchFamily="2" charset="0"/>
              <a:cs typeface="NikoshBAN" pitchFamily="2" charset="0"/>
            </a:endParaRPr>
          </a:p>
        </p:txBody>
      </p:sp>
      <p:sp>
        <p:nvSpPr>
          <p:cNvPr id="3" name="TextBox 2"/>
          <p:cNvSpPr txBox="1"/>
          <p:nvPr/>
        </p:nvSpPr>
        <p:spPr>
          <a:xfrm>
            <a:off x="3200400" y="304800"/>
            <a:ext cx="28956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শিখনফল</a:t>
            </a:r>
            <a:endParaRPr lang="en-US" sz="5400" dirty="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09800" y="381000"/>
            <a:ext cx="4724400" cy="76944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dirty="0" err="1" smtClean="0">
                <a:solidFill>
                  <a:schemeClr val="tx1"/>
                </a:solidFill>
                <a:latin typeface="NikoshBAN" pitchFamily="2" charset="0"/>
                <a:cs typeface="NikoshBAN" pitchFamily="2" charset="0"/>
              </a:rPr>
              <a:t>প্রাচীন</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হিসাব</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রাখার</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পদ্ধতি</a:t>
            </a:r>
            <a:endParaRPr lang="en-US" sz="4400" dirty="0">
              <a:solidFill>
                <a:schemeClr val="tx1"/>
              </a:solidFill>
              <a:latin typeface="NikoshBAN" pitchFamily="2" charset="0"/>
              <a:cs typeface="NikoshBAN" pitchFamily="2" charset="0"/>
            </a:endParaRPr>
          </a:p>
        </p:txBody>
      </p:sp>
      <p:pic>
        <p:nvPicPr>
          <p:cNvPr id="4" name="Picture 3" descr="E:\MOTIAR\Motiar D. Content\Class Viii\Picture\পাঠ ২২\4.jpg"/>
          <p:cNvPicPr>
            <a:picLocks noChangeAspect="1" noChangeArrowheads="1"/>
          </p:cNvPicPr>
          <p:nvPr/>
        </p:nvPicPr>
        <p:blipFill>
          <a:blip r:embed="rId2"/>
          <a:srcRect/>
          <a:stretch>
            <a:fillRect/>
          </a:stretch>
        </p:blipFill>
        <p:spPr bwMode="auto">
          <a:xfrm>
            <a:off x="2286000" y="4953000"/>
            <a:ext cx="1676400" cy="14478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657600" y="3276600"/>
            <a:ext cx="54864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solidFill>
                  <a:schemeClr val="tx1"/>
                </a:solidFill>
                <a:latin typeface="NikoshBAN" pitchFamily="2" charset="0"/>
                <a:cs typeface="NikoshBAN" pitchFamily="2" charset="0"/>
              </a:rPr>
              <a:t>গাছের বাকলে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বিভিন্ন</a:t>
            </a:r>
            <a:r>
              <a:rPr lang="bn-BD" sz="3600" dirty="0" smtClean="0">
                <a:solidFill>
                  <a:schemeClr val="tx1"/>
                </a:solidFill>
                <a:latin typeface="NikoshBAN" pitchFamily="2" charset="0"/>
                <a:cs typeface="NikoshBAN" pitchFamily="2" charset="0"/>
              </a:rPr>
              <a:t> প্রকার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চিহ্ন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হিসাব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রাখার</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চেষ্টা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করত</a:t>
            </a:r>
            <a:endParaRPr lang="en-US" sz="3600" dirty="0">
              <a:solidFill>
                <a:schemeClr val="tx1"/>
              </a:solidFill>
              <a:latin typeface="NikoshBAN" pitchFamily="2" charset="0"/>
              <a:cs typeface="NikoshBAN" pitchFamily="2" charset="0"/>
            </a:endParaRPr>
          </a:p>
        </p:txBody>
      </p:sp>
      <p:pic>
        <p:nvPicPr>
          <p:cNvPr id="7" name="Picture 2" descr="E:\MOTIAR\Motiar D. Content\Class Viii\Picture\পাঠ ২২\6.jpg"/>
          <p:cNvPicPr>
            <a:picLocks noChangeAspect="1" noChangeArrowheads="1"/>
          </p:cNvPicPr>
          <p:nvPr/>
        </p:nvPicPr>
        <p:blipFill>
          <a:blip r:embed="rId3"/>
          <a:srcRect/>
          <a:stretch>
            <a:fillRect/>
          </a:stretch>
        </p:blipFill>
        <p:spPr bwMode="auto">
          <a:xfrm>
            <a:off x="1981200" y="3222568"/>
            <a:ext cx="1524000" cy="147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descr="E:\MOTIAR\Motiar D. Content\Class Viii\Picture\পাঠ ২২\5.jpg"/>
          <p:cNvPicPr>
            <a:picLocks noChangeAspect="1" noChangeArrowheads="1"/>
          </p:cNvPicPr>
          <p:nvPr/>
        </p:nvPicPr>
        <p:blipFill>
          <a:blip r:embed="rId4"/>
          <a:srcRect/>
          <a:stretch>
            <a:fillRect/>
          </a:stretch>
        </p:blipFill>
        <p:spPr bwMode="auto">
          <a:xfrm>
            <a:off x="230459" y="3200400"/>
            <a:ext cx="1598341"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724400" y="7848600"/>
            <a:ext cx="78486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err="1" smtClean="0">
                <a:solidFill>
                  <a:schemeClr val="tx1"/>
                </a:solidFill>
                <a:latin typeface="NikoshBAN" pitchFamily="2" charset="0"/>
                <a:cs typeface="NikoshBAN" pitchFamily="2" charset="0"/>
              </a:rPr>
              <a:t>গাছের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বিভিন্ন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চিহ্ন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হিসাব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রাখার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কাজ</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করত</a:t>
            </a:r>
            <a:endParaRPr lang="en-US" sz="3200" dirty="0">
              <a:solidFill>
                <a:schemeClr val="tx1"/>
              </a:solidFill>
              <a:latin typeface="NikoshBAN" pitchFamily="2" charset="0"/>
              <a:cs typeface="NikoshBAN" pitchFamily="2" charset="0"/>
            </a:endParaRPr>
          </a:p>
        </p:txBody>
      </p:sp>
      <p:pic>
        <p:nvPicPr>
          <p:cNvPr id="16" name="Picture 3" descr="E:\MOTIAR\Motiar D. Content\Class Viii\Picture\পাঠ ২২\20.jpg"/>
          <p:cNvPicPr>
            <a:picLocks noChangeAspect="1" noChangeArrowheads="1"/>
          </p:cNvPicPr>
          <p:nvPr/>
        </p:nvPicPr>
        <p:blipFill>
          <a:blip r:embed="rId5"/>
          <a:srcRect/>
          <a:stretch>
            <a:fillRect/>
          </a:stretch>
        </p:blipFill>
        <p:spPr bwMode="auto">
          <a:xfrm>
            <a:off x="144162" y="4953000"/>
            <a:ext cx="1989438" cy="1524000"/>
          </a:xfrm>
          <a:prstGeom prst="rect">
            <a:avLst/>
          </a:prstGeom>
          <a:noFill/>
          <a:ln>
            <a:solidFill>
              <a:schemeClr val="tx1"/>
            </a:solidFill>
          </a:ln>
        </p:spPr>
      </p:pic>
      <p:sp>
        <p:nvSpPr>
          <p:cNvPr id="17" name="TextBox 16"/>
          <p:cNvSpPr txBox="1"/>
          <p:nvPr/>
        </p:nvSpPr>
        <p:spPr>
          <a:xfrm>
            <a:off x="4114800" y="5105400"/>
            <a:ext cx="50292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solidFill>
                  <a:schemeClr val="tx1"/>
                </a:solidFill>
                <a:latin typeface="NikoshBAN" pitchFamily="2" charset="0"/>
                <a:cs typeface="NikoshBAN" pitchFamily="2" charset="0"/>
              </a:rPr>
              <a:t>পাথর</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কাঠের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দাগ</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হিসাব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করত</a:t>
            </a:r>
            <a:endParaRPr lang="en-US" sz="3600" dirty="0">
              <a:solidFill>
                <a:schemeClr val="tx1"/>
              </a:solidFill>
              <a:latin typeface="NikoshBAN" pitchFamily="2" charset="0"/>
              <a:cs typeface="NikoshBAN" pitchFamily="2" charset="0"/>
            </a:endParaRPr>
          </a:p>
        </p:txBody>
      </p:sp>
      <p:pic>
        <p:nvPicPr>
          <p:cNvPr id="18" name="Picture 2" descr="E:\MOTIAR\Motiar D. Content\Class Viii\Picture\পাঠ ২২\17.jpg"/>
          <p:cNvPicPr>
            <a:picLocks noChangeAspect="1" noChangeArrowheads="1"/>
          </p:cNvPicPr>
          <p:nvPr/>
        </p:nvPicPr>
        <p:blipFill>
          <a:blip r:embed="rId6"/>
          <a:srcRect/>
          <a:stretch>
            <a:fillRect/>
          </a:stretch>
        </p:blipFill>
        <p:spPr bwMode="auto">
          <a:xfrm>
            <a:off x="228600" y="1616363"/>
            <a:ext cx="3276600" cy="1431637"/>
          </a:xfrm>
          <a:prstGeom prst="rect">
            <a:avLst/>
          </a:prstGeom>
          <a:ln w="88900" cap="sq" cmpd="thickThin">
            <a:solidFill>
              <a:srgbClr val="000000"/>
            </a:solidFill>
            <a:prstDash val="solid"/>
            <a:miter lim="800000"/>
          </a:ln>
          <a:effectLst>
            <a:innerShdw blurRad="76200">
              <a:srgbClr val="000000"/>
            </a:innerShdw>
          </a:effectLst>
        </p:spPr>
      </p:pic>
      <p:sp>
        <p:nvSpPr>
          <p:cNvPr id="19" name="TextBox 18"/>
          <p:cNvSpPr txBox="1"/>
          <p:nvPr/>
        </p:nvSpPr>
        <p:spPr>
          <a:xfrm>
            <a:off x="3657600" y="1600200"/>
            <a:ext cx="4191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হিসাব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করত</a:t>
            </a:r>
            <a:endParaRPr lang="en-US" sz="3600" dirty="0">
              <a:solidFill>
                <a:schemeClr val="tx1"/>
              </a:solidFill>
              <a:latin typeface="NikoshBAN" pitchFamily="2" charset="0"/>
              <a:cs typeface="NikoshBAN" pitchFamily="2" charset="0"/>
            </a:endParaRPr>
          </a:p>
        </p:txBody>
      </p:sp>
    </p:spTree>
    <p:extLst>
      <p:ext uri="{BB962C8B-B14F-4D97-AF65-F5344CB8AC3E}">
        <p14:creationId xmlns="" xmlns:p14="http://schemas.microsoft.com/office/powerpoint/2010/main" val="36124288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0-#ppt_w/2"/>
                                          </p:val>
                                        </p:tav>
                                        <p:tav tm="100000">
                                          <p:val>
                                            <p:strVal val="#ppt_x"/>
                                          </p:val>
                                        </p:tav>
                                      </p:tavLst>
                                    </p:anim>
                                    <p:anim calcmode="lin" valueType="num">
                                      <p:cBhvr additive="base">
                                        <p:cTn id="4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304800"/>
            <a:ext cx="7315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প্রাচীন হিসাব প্রদ্ধতি থেকে বর্তমান হিসাব প্রদ্ধতি </a:t>
            </a:r>
            <a:endParaRPr lang="en-US" sz="3600" b="1" dirty="0">
              <a:latin typeface="NikoshBAN" pitchFamily="2" charset="0"/>
              <a:cs typeface="NikoshBAN" pitchFamily="2" charset="0"/>
            </a:endParaRPr>
          </a:p>
        </p:txBody>
      </p:sp>
      <p:sp>
        <p:nvSpPr>
          <p:cNvPr id="3" name="TextBox 2"/>
          <p:cNvSpPr txBox="1"/>
          <p:nvPr/>
        </p:nvSpPr>
        <p:spPr>
          <a:xfrm>
            <a:off x="457201" y="1148477"/>
            <a:ext cx="8229600" cy="26468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2200" dirty="0" smtClean="0">
                <a:latin typeface="NikoshBAN" pitchFamily="2" charset="0"/>
                <a:cs typeface="NikoshBAN" pitchFamily="2" charset="0"/>
              </a:rPr>
              <a:t>প্রাচীন হিসাবের চেষ্টা থেকে মানুষ আবিষ্কার করে অ্যাবাকাস। </a:t>
            </a:r>
          </a:p>
          <a:p>
            <a:pPr algn="just"/>
            <a:r>
              <a:rPr lang="as-IN" sz="2200" dirty="0" smtClean="0">
                <a:latin typeface="NikoshBAN" pitchFamily="2" charset="0"/>
                <a:cs typeface="NikoshBAN" pitchFamily="2" charset="0"/>
              </a:rPr>
              <a:t>অ্যাবাকাস হচ্ছে আড়াআড়ি তারে ছোট</a:t>
            </a:r>
            <a:r>
              <a:rPr lang="bn-BD" sz="2200" dirty="0" smtClean="0">
                <a:latin typeface="NikoshBAN" pitchFamily="2" charset="0"/>
                <a:cs typeface="NikoshBAN" pitchFamily="2" charset="0"/>
              </a:rPr>
              <a:t> </a:t>
            </a:r>
            <a:r>
              <a:rPr lang="as-IN" sz="2200" dirty="0" smtClean="0">
                <a:latin typeface="NikoshBAN" pitchFamily="2" charset="0"/>
                <a:cs typeface="NikoshBAN" pitchFamily="2" charset="0"/>
              </a:rPr>
              <a:t>গোলক বা পুঁতি লাগানো চারকোণা কাঠের</a:t>
            </a:r>
            <a:r>
              <a:rPr lang="bn-BD" sz="2200" dirty="0" smtClean="0">
                <a:latin typeface="NikoshBAN" pitchFamily="2" charset="0"/>
                <a:cs typeface="NikoshBAN" pitchFamily="2" charset="0"/>
              </a:rPr>
              <a:t> </a:t>
            </a:r>
            <a:r>
              <a:rPr lang="as-IN" sz="2200" dirty="0" smtClean="0">
                <a:latin typeface="NikoshBAN" pitchFamily="2" charset="0"/>
                <a:cs typeface="NikoshBAN" pitchFamily="2" charset="0"/>
              </a:rPr>
              <a:t>একটি কাঠামো।</a:t>
            </a:r>
            <a:r>
              <a:rPr lang="bn-BD" sz="2200" dirty="0" smtClean="0">
                <a:latin typeface="NikoshBAN" pitchFamily="2" charset="0"/>
                <a:cs typeface="NikoshBAN" pitchFamily="2" charset="0"/>
              </a:rPr>
              <a:t> </a:t>
            </a:r>
            <a:r>
              <a:rPr lang="as-IN" sz="2200" dirty="0" smtClean="0">
                <a:latin typeface="NikoshBAN" pitchFamily="2" charset="0"/>
                <a:cs typeface="NikoshBAN" pitchFamily="2" charset="0"/>
              </a:rPr>
              <a:t>অ্যাবাকাস দিয়ে সাধারণত যোগ, বিয়োগ, গুণ, ভাগ, বর্গ ও বর্গমূল নিরূপন করা যেত।</a:t>
            </a:r>
            <a:endParaRPr lang="bn-BD" sz="2200" dirty="0" smtClean="0">
              <a:latin typeface="NikoshBAN" pitchFamily="2" charset="0"/>
              <a:cs typeface="NikoshBAN" pitchFamily="2" charset="0"/>
            </a:endParaRPr>
          </a:p>
          <a:p>
            <a:pPr algn="just"/>
            <a:endParaRPr lang="bn-BD" sz="1050" dirty="0" smtClean="0">
              <a:latin typeface="NikoshBAN" pitchFamily="2" charset="0"/>
              <a:cs typeface="NikoshBAN" pitchFamily="2" charset="0"/>
            </a:endParaRPr>
          </a:p>
          <a:p>
            <a:pPr algn="just"/>
            <a:r>
              <a:rPr lang="bn-BD" sz="2200" dirty="0" smtClean="0">
                <a:latin typeface="NikoshBAN" pitchFamily="2" charset="0"/>
                <a:cs typeface="NikoshBAN" pitchFamily="2" charset="0"/>
              </a:rPr>
              <a:t>এখন থেকে ৫০ বছর আগে মানুষের কাছে কাগজ কলমই ছিল হিসাব করা ও সংরক্ষণের প্রধান উপায়। প্রযুক্তিগত বিকাশে ক্যালকুলেটরের আবিষ্কার মানুষকে হিসাবের ক্ষেত্রে কিছুটা স্বস্তি দেয়। তবুও জটিল ও দীর্ঘ হিসাবের সমস্যা থেকেই যায়। এ সকল সমস্যা নিরসন হয় কম্পিউটার আবিষ্কারের পর।</a:t>
            </a:r>
          </a:p>
        </p:txBody>
      </p:sp>
      <p:pic>
        <p:nvPicPr>
          <p:cNvPr id="4" name="Picture 3" descr="2.JPG"/>
          <p:cNvPicPr>
            <a:picLocks noChangeAspect="1"/>
          </p:cNvPicPr>
          <p:nvPr/>
        </p:nvPicPr>
        <p:blipFill>
          <a:blip r:embed="rId2"/>
          <a:stretch>
            <a:fillRect/>
          </a:stretch>
        </p:blipFill>
        <p:spPr>
          <a:xfrm>
            <a:off x="457200" y="3810000"/>
            <a:ext cx="8229600" cy="27146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600201" y="1524000"/>
            <a:ext cx="5867399"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dirty="0" smtClean="0">
                <a:solidFill>
                  <a:schemeClr val="tx1"/>
                </a:solidFill>
                <a:latin typeface="NikoshBAN" pitchFamily="2" charset="0"/>
                <a:cs typeface="NikoshBAN" pitchFamily="2" charset="0"/>
              </a:rPr>
              <a:t>Spreadsheet </a:t>
            </a:r>
            <a:r>
              <a:rPr lang="en-US" sz="4800" dirty="0" err="1" smtClean="0">
                <a:solidFill>
                  <a:schemeClr val="tx1"/>
                </a:solidFill>
                <a:latin typeface="NikoshBAN" pitchFamily="2" charset="0"/>
                <a:cs typeface="NikoshBAN" pitchFamily="2" charset="0"/>
              </a:rPr>
              <a:t>অর্থ</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
        <p:nvSpPr>
          <p:cNvPr id="4" name="TextBox 3"/>
          <p:cNvSpPr txBox="1"/>
          <p:nvPr/>
        </p:nvSpPr>
        <p:spPr>
          <a:xfrm>
            <a:off x="990600" y="4876800"/>
            <a:ext cx="7162800" cy="1446550"/>
          </a:xfrm>
          <a:prstGeom prst="rect">
            <a:avLst/>
          </a:prstGeom>
          <a:solidFill>
            <a:schemeClr val="accent6">
              <a:lumMod val="60000"/>
              <a:lumOff val="40000"/>
            </a:schemeClr>
          </a:solidFill>
          <a:ln/>
          <a:effectLst>
            <a:glow rad="2286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latin typeface="NikoshBAN" pitchFamily="2" charset="0"/>
                <a:cs typeface="NikoshBAN" pitchFamily="2" charset="0"/>
              </a:rPr>
              <a:t>স্প্রেডশিটের </a:t>
            </a:r>
            <a:r>
              <a:rPr lang="en-US" sz="4400" b="1" dirty="0" err="1" smtClean="0">
                <a:latin typeface="NikoshBAN" pitchFamily="2" charset="0"/>
                <a:cs typeface="NikoshBAN" pitchFamily="2" charset="0"/>
              </a:rPr>
              <a:t>আভিধানিক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অর্থ</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হল</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ছড়ানো</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বড়</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মাপের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কাগজ</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বা</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পাতা</a:t>
            </a:r>
            <a:endParaRPr lang="en-US" sz="4400" b="1" dirty="0">
              <a:latin typeface="NikoshBAN" pitchFamily="2" charset="0"/>
              <a:cs typeface="NikoshBAN" pitchFamily="2" charset="0"/>
            </a:endParaRPr>
          </a:p>
        </p:txBody>
      </p:sp>
      <p:sp>
        <p:nvSpPr>
          <p:cNvPr id="2" name="Right Arrow 1"/>
          <p:cNvSpPr/>
          <p:nvPr/>
        </p:nvSpPr>
        <p:spPr>
          <a:xfrm>
            <a:off x="914400" y="2514600"/>
            <a:ext cx="2057400" cy="990600"/>
          </a:xfrm>
          <a:prstGeom prst="rightArrow">
            <a:avLst/>
          </a:prstGeom>
          <a:solidFill>
            <a:schemeClr val="tx2"/>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Spread </a:t>
            </a:r>
            <a:endParaRPr lang="en-US" sz="4400" dirty="0"/>
          </a:p>
        </p:txBody>
      </p:sp>
      <p:sp>
        <p:nvSpPr>
          <p:cNvPr id="6" name="Right Arrow 5"/>
          <p:cNvSpPr/>
          <p:nvPr/>
        </p:nvSpPr>
        <p:spPr>
          <a:xfrm>
            <a:off x="914400" y="3581400"/>
            <a:ext cx="2057400" cy="1066800"/>
          </a:xfrm>
          <a:prstGeom prst="rightArrow">
            <a:avLst/>
          </a:prstGeom>
          <a:solidFill>
            <a:schemeClr val="tx2"/>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smtClean="0"/>
              <a:t>Sheet</a:t>
            </a:r>
            <a:endParaRPr lang="en-US" sz="4400" dirty="0"/>
          </a:p>
        </p:txBody>
      </p:sp>
      <p:sp>
        <p:nvSpPr>
          <p:cNvPr id="5" name="Equal 4"/>
          <p:cNvSpPr/>
          <p:nvPr/>
        </p:nvSpPr>
        <p:spPr>
          <a:xfrm>
            <a:off x="3581400" y="2667000"/>
            <a:ext cx="1600200" cy="685800"/>
          </a:xfrm>
          <a:prstGeom prst="mathEqual">
            <a:avLst>
              <a:gd name="adj1" fmla="val 23520"/>
              <a:gd name="adj2" fmla="val 3159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Equal 7"/>
          <p:cNvSpPr/>
          <p:nvPr/>
        </p:nvSpPr>
        <p:spPr>
          <a:xfrm>
            <a:off x="3657599" y="3810000"/>
            <a:ext cx="1607127" cy="609600"/>
          </a:xfrm>
          <a:prstGeom prst="mathEqual">
            <a:avLst>
              <a:gd name="adj1" fmla="val 23520"/>
              <a:gd name="adj2" fmla="val 3159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5791200" y="2590800"/>
            <a:ext cx="3034145" cy="685800"/>
          </a:xfrm>
          <a:prstGeom prst="roundRect">
            <a:avLst/>
          </a:prstGeom>
          <a:solidFill>
            <a:schemeClr val="tx2"/>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4000" dirty="0" err="1" smtClean="0">
                <a:latin typeface="NikoshLight" pitchFamily="2" charset="0"/>
                <a:cs typeface="NikoshLight" pitchFamily="2" charset="0"/>
              </a:rPr>
              <a:t>ছড়ানো</a:t>
            </a:r>
            <a:r>
              <a:rPr lang="en-US" sz="4000" dirty="0" smtClean="0">
                <a:latin typeface="NikoshLight" pitchFamily="2" charset="0"/>
                <a:cs typeface="NikoshLight" pitchFamily="2" charset="0"/>
              </a:rPr>
              <a:t> </a:t>
            </a:r>
            <a:endParaRPr lang="en-US" sz="4000" dirty="0">
              <a:latin typeface="NikoshLight" pitchFamily="2" charset="0"/>
              <a:cs typeface="NikoshLight" pitchFamily="2" charset="0"/>
            </a:endParaRPr>
          </a:p>
        </p:txBody>
      </p:sp>
      <p:sp>
        <p:nvSpPr>
          <p:cNvPr id="10" name="Rounded Rectangle 9"/>
          <p:cNvSpPr/>
          <p:nvPr/>
        </p:nvSpPr>
        <p:spPr>
          <a:xfrm>
            <a:off x="6019800" y="3733800"/>
            <a:ext cx="2777836" cy="609600"/>
          </a:xfrm>
          <a:prstGeom prst="roundRect">
            <a:avLst/>
          </a:prstGeom>
          <a:solidFill>
            <a:schemeClr val="tx2"/>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err="1" smtClean="0">
                <a:latin typeface="NikoshLight" pitchFamily="2" charset="0"/>
                <a:cs typeface="NikoshLight" pitchFamily="2" charset="0"/>
              </a:rPr>
              <a:t>কাগজ</a:t>
            </a:r>
            <a:r>
              <a:rPr lang="en-US" sz="4400" dirty="0" smtClean="0">
                <a:latin typeface="NikoshLight" pitchFamily="2" charset="0"/>
                <a:cs typeface="NikoshLight" pitchFamily="2" charset="0"/>
              </a:rPr>
              <a:t> </a:t>
            </a:r>
            <a:r>
              <a:rPr lang="en-US" sz="4400" dirty="0" err="1" smtClean="0">
                <a:latin typeface="NikoshLight" pitchFamily="2" charset="0"/>
                <a:cs typeface="NikoshLight" pitchFamily="2" charset="0"/>
              </a:rPr>
              <a:t>বা</a:t>
            </a:r>
            <a:r>
              <a:rPr lang="en-US" sz="4400" dirty="0" smtClean="0">
                <a:latin typeface="NikoshLight" pitchFamily="2" charset="0"/>
                <a:cs typeface="NikoshLight" pitchFamily="2" charset="0"/>
              </a:rPr>
              <a:t> </a:t>
            </a:r>
            <a:r>
              <a:rPr lang="en-US" sz="4400" dirty="0" err="1" smtClean="0">
                <a:latin typeface="NikoshLight" pitchFamily="2" charset="0"/>
                <a:cs typeface="NikoshLight" pitchFamily="2" charset="0"/>
              </a:rPr>
              <a:t>পাতা</a:t>
            </a:r>
            <a:endParaRPr lang="en-US" sz="4400" dirty="0">
              <a:latin typeface="NikoshLight" pitchFamily="2" charset="0"/>
              <a:cs typeface="NikoshLight" pitchFamily="2" charset="0"/>
            </a:endParaRPr>
          </a:p>
        </p:txBody>
      </p:sp>
      <p:sp>
        <p:nvSpPr>
          <p:cNvPr id="11" name="TextBox 10"/>
          <p:cNvSpPr txBox="1"/>
          <p:nvPr/>
        </p:nvSpPr>
        <p:spPr>
          <a:xfrm>
            <a:off x="1981200" y="304800"/>
            <a:ext cx="48006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dirty="0" err="1" smtClean="0">
                <a:solidFill>
                  <a:schemeClr val="tx1"/>
                </a:solidFill>
                <a:latin typeface="NikoshBAN" pitchFamily="2" charset="0"/>
                <a:cs typeface="NikoshBAN" pitchFamily="2" charset="0"/>
              </a:rPr>
              <a:t>স্প্রেডশিটের</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ধারণা</a:t>
            </a:r>
            <a:endParaRPr lang="en-US" sz="5400" b="1" dirty="0">
              <a:solidFill>
                <a:schemeClr val="tx1"/>
              </a:solidFill>
              <a:latin typeface="NikoshBAN" pitchFamily="2" charset="0"/>
              <a:cs typeface="NikoshBAN" pitchFamily="2" charset="0"/>
            </a:endParaRPr>
          </a:p>
        </p:txBody>
      </p:sp>
    </p:spTree>
    <p:extLst>
      <p:ext uri="{BB962C8B-B14F-4D97-AF65-F5344CB8AC3E}">
        <p14:creationId xmlns="" xmlns:p14="http://schemas.microsoft.com/office/powerpoint/2010/main" val="26712781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0-#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000" fill="hold"/>
                                        <p:tgtEl>
                                          <p:spTgt spid="4"/>
                                        </p:tgtEl>
                                        <p:attrNameLst>
                                          <p:attrName>ppt_x</p:attrName>
                                        </p:attrNameLst>
                                      </p:cBhvr>
                                      <p:tavLst>
                                        <p:tav tm="0">
                                          <p:val>
                                            <p:strVal val="#ppt_x"/>
                                          </p:val>
                                        </p:tav>
                                        <p:tav tm="100000">
                                          <p:val>
                                            <p:strVal val="#ppt_x"/>
                                          </p:val>
                                        </p:tav>
                                      </p:tavLst>
                                    </p:anim>
                                    <p:anim calcmode="lin" valueType="num">
                                      <p:cBhvr additive="base">
                                        <p:cTn id="4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P spid="5" grpId="0" animBg="1"/>
      <p:bldP spid="8"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09800" y="457199"/>
            <a:ext cx="4191000" cy="769441"/>
          </a:xfrm>
          <a:prstGeom prst="rect">
            <a:avLst/>
          </a:prstGeom>
          <a:solidFill>
            <a:srgbClr val="FFCCFF"/>
          </a:solidFill>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400" dirty="0" smtClean="0">
                <a:solidFill>
                  <a:schemeClr val="bg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স্প্রেডশিটের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ধারণা</a:t>
            </a:r>
            <a:endParaRPr lang="en-US" sz="4400" b="1" dirty="0">
              <a:solidFill>
                <a:schemeClr val="tx1"/>
              </a:solidFill>
              <a:latin typeface="NikoshBAN" pitchFamily="2" charset="0"/>
              <a:cs typeface="NikoshBAN" pitchFamily="2" charset="0"/>
            </a:endParaRPr>
          </a:p>
        </p:txBody>
      </p:sp>
      <p:sp>
        <p:nvSpPr>
          <p:cNvPr id="3" name="TextBox 2"/>
          <p:cNvSpPr txBox="1"/>
          <p:nvPr/>
        </p:nvSpPr>
        <p:spPr>
          <a:xfrm>
            <a:off x="304800" y="5678269"/>
            <a:ext cx="8153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err="1" smtClean="0">
                <a:solidFill>
                  <a:schemeClr val="tx1"/>
                </a:solidFill>
                <a:latin typeface="NikoshLight" pitchFamily="2" charset="0"/>
                <a:cs typeface="NikoshLight" pitchFamily="2" charset="0"/>
              </a:rPr>
              <a:t>স্প্রেডশিটের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আভিধানিক</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অর্থ</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হলো</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বড়</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মাপের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কাগজ</a:t>
            </a:r>
            <a:endParaRPr lang="en-US" b="1" dirty="0">
              <a:solidFill>
                <a:schemeClr val="tx1"/>
              </a:solidFill>
              <a:latin typeface="NikoshLight" pitchFamily="2" charset="0"/>
              <a:cs typeface="NikoshLight" pitchFamily="2" charset="0"/>
            </a:endParaRPr>
          </a:p>
        </p:txBody>
      </p:sp>
      <p:pic>
        <p:nvPicPr>
          <p:cNvPr id="28673" name="Picture 1" descr="E:\MOTIAR\Motiar D. Content\Class Viii\Picture\পাঠ ২২\26.jpg"/>
          <p:cNvPicPr>
            <a:picLocks noChangeAspect="1" noChangeArrowheads="1"/>
          </p:cNvPicPr>
          <p:nvPr/>
        </p:nvPicPr>
        <p:blipFill rotWithShape="1">
          <a:blip r:embed="rId2"/>
          <a:srcRect b="12653"/>
          <a:stretch/>
        </p:blipFill>
        <p:spPr bwMode="auto">
          <a:xfrm>
            <a:off x="1219200" y="1676400"/>
            <a:ext cx="6553199" cy="3261360"/>
          </a:xfrm>
          <a:prstGeom prst="rect">
            <a:avLst/>
          </a:prstGeom>
          <a:noFill/>
        </p:spPr>
      </p:pic>
      <p:sp>
        <p:nvSpPr>
          <p:cNvPr id="5" name="TextBox 4"/>
          <p:cNvSpPr txBox="1"/>
          <p:nvPr/>
        </p:nvSpPr>
        <p:spPr>
          <a:xfrm>
            <a:off x="304800" y="5334000"/>
            <a:ext cx="81534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err="1" smtClean="0">
                <a:solidFill>
                  <a:schemeClr val="tx1"/>
                </a:solidFill>
                <a:latin typeface="NikoshLight" pitchFamily="2" charset="0"/>
                <a:cs typeface="NikoshLight" pitchFamily="2" charset="0"/>
              </a:rPr>
              <a:t>ব্যবসা</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প্রতিষ্ঠানে</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হিসাব</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করার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জন্য</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ছক</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করা</a:t>
            </a:r>
            <a:r>
              <a:rPr lang="en-US" sz="3600" b="1" dirty="0" smtClean="0">
                <a:solidFill>
                  <a:schemeClr val="tx1"/>
                </a:solidFill>
                <a:latin typeface="NikoshLight" pitchFamily="2" charset="0"/>
                <a:cs typeface="NikoshLight" pitchFamily="2" charset="0"/>
              </a:rPr>
              <a:t> এ </a:t>
            </a:r>
            <a:r>
              <a:rPr lang="en-US" sz="3600" b="1" dirty="0" err="1" smtClean="0">
                <a:solidFill>
                  <a:schemeClr val="tx1"/>
                </a:solidFill>
                <a:latin typeface="NikoshLight" pitchFamily="2" charset="0"/>
                <a:cs typeface="NikoshLight" pitchFamily="2" charset="0"/>
              </a:rPr>
              <a:t>ধরণের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কাগজ</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ব্যবহার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হয়</a:t>
            </a:r>
            <a:endParaRPr lang="en-US" b="1" dirty="0">
              <a:solidFill>
                <a:schemeClr val="tx1"/>
              </a:solidFill>
              <a:latin typeface="NikoshLight" pitchFamily="2" charset="0"/>
              <a:cs typeface="NikoshLight" pitchFamily="2" charset="0"/>
            </a:endParaRPr>
          </a:p>
        </p:txBody>
      </p:sp>
      <p:pic>
        <p:nvPicPr>
          <p:cNvPr id="6" name="Picture 2" descr="E:\MOTIAR\Motiar D. Content\Class Viii\Picture\পাঠ ২২\24.png"/>
          <p:cNvPicPr>
            <a:picLocks noChangeAspect="1" noChangeArrowheads="1"/>
          </p:cNvPicPr>
          <p:nvPr/>
        </p:nvPicPr>
        <p:blipFill>
          <a:blip r:embed="rId3"/>
          <a:srcRect/>
          <a:stretch>
            <a:fillRect/>
          </a:stretch>
        </p:blipFill>
        <p:spPr bwMode="auto">
          <a:xfrm>
            <a:off x="838200" y="1771471"/>
            <a:ext cx="6934200" cy="3333929"/>
          </a:xfrm>
          <a:prstGeom prst="rect">
            <a:avLst/>
          </a:prstGeom>
          <a:solidFill>
            <a:srgbClr val="FF6699"/>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MOTIAR\Motiar D. Content\Class Viii\Picture\পাঠ ২২\27.jpg"/>
          <p:cNvPicPr>
            <a:picLocks noChangeAspect="1" noChangeArrowheads="1"/>
          </p:cNvPicPr>
          <p:nvPr/>
        </p:nvPicPr>
        <p:blipFill>
          <a:blip r:embed="rId4"/>
          <a:srcRect/>
          <a:stretch>
            <a:fillRect/>
          </a:stretch>
        </p:blipFill>
        <p:spPr bwMode="auto">
          <a:xfrm>
            <a:off x="1219200" y="1619071"/>
            <a:ext cx="6705599" cy="3318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28600" y="5334000"/>
            <a:ext cx="8153400" cy="1200329"/>
          </a:xfrm>
          <a:prstGeom prst="rect">
            <a:avLst/>
          </a:prstGeom>
          <a:solidFill>
            <a:srgbClr val="FFCCFF"/>
          </a:solid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এধরণের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ছক</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কাটা</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কাগজের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মাধ্যমে</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ব্যবসা</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প্রতিষ্ঠানে</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হিসাব</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উপস্থাপন</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হয়</a:t>
            </a:r>
            <a:endParaRPr lang="en-US" b="1" dirty="0">
              <a:solidFill>
                <a:schemeClr val="tx1"/>
              </a:solidFill>
              <a:latin typeface="NikoshLight" pitchFamily="2" charset="0"/>
              <a:cs typeface="NikoshLight" pitchFamily="2" charset="0"/>
            </a:endParaRPr>
          </a:p>
        </p:txBody>
      </p:sp>
      <p:pic>
        <p:nvPicPr>
          <p:cNvPr id="9" name="Picture 2" descr="E:\MOTIAR\Motiar D. Content\Class Viii\Picture\পাঠ ২২\30.jpg"/>
          <p:cNvPicPr>
            <a:picLocks noChangeAspect="1" noChangeArrowheads="1"/>
          </p:cNvPicPr>
          <p:nvPr/>
        </p:nvPicPr>
        <p:blipFill>
          <a:blip r:embed="rId5"/>
          <a:srcRect/>
          <a:stretch>
            <a:fillRect/>
          </a:stretch>
        </p:blipFill>
        <p:spPr bwMode="auto">
          <a:xfrm>
            <a:off x="1600200" y="1638121"/>
            <a:ext cx="5638800" cy="34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28600" y="5352871"/>
            <a:ext cx="8153400" cy="1200329"/>
          </a:xfrm>
          <a:prstGeom prst="rect">
            <a:avLst/>
          </a:prstGeom>
          <a:solidFill>
            <a:srgbClr val="FFCCFF"/>
          </a:solid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এই</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ছক</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কাটা</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কাগজের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স্থান</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দখল</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করেছে</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সফটওয়্যার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নির্ভর</a:t>
            </a:r>
            <a:r>
              <a:rPr lang="en-US" sz="3600" b="1" dirty="0" smtClean="0">
                <a:solidFill>
                  <a:schemeClr val="tx1"/>
                </a:solidFill>
                <a:latin typeface="NikoshLight" pitchFamily="2" charset="0"/>
                <a:cs typeface="NikoshLight" pitchFamily="2" charset="0"/>
              </a:rPr>
              <a:t> </a:t>
            </a:r>
            <a:r>
              <a:rPr lang="en-US" sz="3600" b="1" dirty="0" err="1" smtClean="0">
                <a:solidFill>
                  <a:schemeClr val="tx1"/>
                </a:solidFill>
                <a:latin typeface="NikoshLight" pitchFamily="2" charset="0"/>
                <a:cs typeface="NikoshLight" pitchFamily="2" charset="0"/>
              </a:rPr>
              <a:t>স্প্রেড</a:t>
            </a:r>
            <a:r>
              <a:rPr lang="bn-BD" sz="3600" b="1" dirty="0" smtClean="0">
                <a:solidFill>
                  <a:schemeClr val="tx1"/>
                </a:solidFill>
                <a:latin typeface="NikoshLight" pitchFamily="2" charset="0"/>
                <a:cs typeface="NikoshLight" pitchFamily="2" charset="0"/>
              </a:rPr>
              <a:t>শি</a:t>
            </a:r>
            <a:r>
              <a:rPr lang="en-US" sz="3600" b="1" dirty="0" smtClean="0">
                <a:solidFill>
                  <a:schemeClr val="tx1"/>
                </a:solidFill>
                <a:latin typeface="NikoshLight" pitchFamily="2" charset="0"/>
                <a:cs typeface="NikoshLight" pitchFamily="2" charset="0"/>
              </a:rPr>
              <a:t>ট </a:t>
            </a:r>
            <a:r>
              <a:rPr lang="en-US" sz="3600" b="1" dirty="0" err="1" smtClean="0">
                <a:solidFill>
                  <a:schemeClr val="tx1"/>
                </a:solidFill>
                <a:latin typeface="NikoshLight" pitchFamily="2" charset="0"/>
                <a:cs typeface="NikoshLight" pitchFamily="2" charset="0"/>
              </a:rPr>
              <a:t>প্রোগ্রাম</a:t>
            </a:r>
            <a:endParaRPr lang="en-US" b="1" dirty="0">
              <a:solidFill>
                <a:schemeClr val="tx1"/>
              </a:solidFill>
              <a:latin typeface="NikoshLight" pitchFamily="2" charset="0"/>
              <a:cs typeface="NikoshLight" pitchFamily="2"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barn(inHorizontal)">
                                      <p:cBhvr>
                                        <p:cTn id="7" dur="250"/>
                                        <p:tgtEl>
                                          <p:spTgt spid="2867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50"/>
                                        <p:tgtEl>
                                          <p:spTgt spid="28673"/>
                                        </p:tgtEl>
                                      </p:cBhvr>
                                    </p:animEffect>
                                    <p:set>
                                      <p:cBhvr>
                                        <p:cTn id="15" dur="1" fill="hold">
                                          <p:stCondLst>
                                            <p:cond delay="249"/>
                                          </p:stCondLst>
                                        </p:cTn>
                                        <p:tgtEl>
                                          <p:spTgt spid="28673"/>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50"/>
                                        <p:tgtEl>
                                          <p:spTgt spid="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50"/>
                                        <p:tgtEl>
                                          <p:spTgt spid="6"/>
                                        </p:tgtEl>
                                      </p:cBhvr>
                                    </p:animEffect>
                                    <p:set>
                                      <p:cBhvr>
                                        <p:cTn id="31" dur="1" fill="hold">
                                          <p:stCondLst>
                                            <p:cond delay="249"/>
                                          </p:stCondLst>
                                        </p:cTn>
                                        <p:tgtEl>
                                          <p:spTgt spid="6"/>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250"/>
                                        <p:tgtEl>
                                          <p:spTgt spid="5"/>
                                        </p:tgtEl>
                                      </p:cBhvr>
                                    </p:animEffect>
                                    <p:set>
                                      <p:cBhvr>
                                        <p:cTn id="34" dur="1" fill="hold">
                                          <p:stCondLst>
                                            <p:cond delay="24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250"/>
                                        <p:tgtEl>
                                          <p:spTgt spid="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250"/>
                                        <p:tgtEl>
                                          <p:spTgt spid="8"/>
                                        </p:tgtEl>
                                      </p:cBhvr>
                                    </p:animEffect>
                                    <p:set>
                                      <p:cBhvr>
                                        <p:cTn id="50" dur="1" fill="hold">
                                          <p:stCondLst>
                                            <p:cond delay="24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4)">
                                      <p:cBhvr>
                                        <p:cTn id="55" dur="250"/>
                                        <p:tgtEl>
                                          <p:spTgt spid="9"/>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heel(4)">
                                      <p:cBhvr>
                                        <p:cTn id="5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8" grpId="0" animBg="1"/>
      <p:bldP spid="8"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95533" y="845403"/>
            <a:ext cx="6096000"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কয়েকটি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স্প্রেড</a:t>
            </a:r>
            <a:r>
              <a:rPr lang="bn-BD" sz="4800" dirty="0" smtClean="0">
                <a:latin typeface="NikoshBAN" pitchFamily="2" charset="0"/>
                <a:cs typeface="NikoshBAN" pitchFamily="2" charset="0"/>
              </a:rPr>
              <a:t>শিট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প্রোগ্রাম</a:t>
            </a:r>
            <a:endParaRPr lang="en-US" sz="4800" dirty="0">
              <a:latin typeface="NikoshBAN" pitchFamily="2" charset="0"/>
              <a:cs typeface="NikoshBAN" pitchFamily="2" charset="0"/>
            </a:endParaRPr>
          </a:p>
        </p:txBody>
      </p:sp>
      <p:grpSp>
        <p:nvGrpSpPr>
          <p:cNvPr id="34" name="Group 33"/>
          <p:cNvGrpSpPr/>
          <p:nvPr/>
        </p:nvGrpSpPr>
        <p:grpSpPr>
          <a:xfrm>
            <a:off x="1066800" y="2133600"/>
            <a:ext cx="6705600" cy="3476709"/>
            <a:chOff x="914400" y="1728357"/>
            <a:chExt cx="6383678" cy="3150381"/>
          </a:xfrm>
        </p:grpSpPr>
        <p:sp>
          <p:nvSpPr>
            <p:cNvPr id="7" name="Rectangle 6"/>
            <p:cNvSpPr/>
            <p:nvPr/>
          </p:nvSpPr>
          <p:spPr>
            <a:xfrm>
              <a:off x="5290684" y="4328120"/>
              <a:ext cx="1905000" cy="474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smtClean="0">
                  <a:ln w="18415" cmpd="sng">
                    <a:solidFill>
                      <a:schemeClr val="tx1"/>
                    </a:solidFill>
                    <a:prstDash val="solid"/>
                  </a:ln>
                  <a:solidFill>
                    <a:schemeClr val="tx1"/>
                  </a:solidFill>
                  <a:latin typeface="Times New Roman" pitchFamily="18" charset="0"/>
                  <a:cs typeface="Times New Roman" pitchFamily="18" charset="0"/>
                </a:rPr>
                <a:t>VisiCalc</a:t>
              </a:r>
              <a:endParaRPr lang="en-US" sz="2800" dirty="0">
                <a:ln w="18415" cmpd="sng">
                  <a:solidFill>
                    <a:schemeClr val="tx1"/>
                  </a:solidFill>
                  <a:prstDash val="solid"/>
                </a:ln>
                <a:solidFill>
                  <a:schemeClr val="tx1"/>
                </a:solidFill>
                <a:latin typeface="Times New Roman" pitchFamily="18" charset="0"/>
                <a:cs typeface="Times New Roman" pitchFamily="18" charset="0"/>
              </a:endParaRPr>
            </a:p>
          </p:txBody>
        </p:sp>
        <p:grpSp>
          <p:nvGrpSpPr>
            <p:cNvPr id="4" name="Group 3"/>
            <p:cNvGrpSpPr/>
            <p:nvPr/>
          </p:nvGrpSpPr>
          <p:grpSpPr>
            <a:xfrm>
              <a:off x="914400" y="1728357"/>
              <a:ext cx="6383678" cy="2286000"/>
              <a:chOff x="914400" y="1728357"/>
              <a:chExt cx="6383678" cy="2286000"/>
            </a:xfrm>
          </p:grpSpPr>
          <p:pic>
            <p:nvPicPr>
              <p:cNvPr id="3" name="Picture 2" descr="E:\MOTIAR\D,contennt Picture 2\visical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88290" y="1728357"/>
                <a:ext cx="2109788" cy="228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400" y="2518114"/>
                <a:ext cx="3124200" cy="529887"/>
              </a:xfrm>
              <a:prstGeom prst="rect">
                <a:avLst/>
              </a:prstGeom>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BD" sz="3200" dirty="0" smtClean="0">
                    <a:ln w="18415" cmpd="sng">
                      <a:solidFill>
                        <a:schemeClr val="tx1"/>
                      </a:solidFill>
                      <a:prstDash val="solid"/>
                    </a:ln>
                    <a:solidFill>
                      <a:sysClr val="windowText" lastClr="000000"/>
                    </a:solidFill>
                    <a:latin typeface="NikoshLight" pitchFamily="2" charset="0"/>
                    <a:cs typeface="NikoshLight" pitchFamily="2" charset="0"/>
                  </a:rPr>
                  <a:t>অ্যাপল</a:t>
                </a:r>
                <a:r>
                  <a:rPr lang="en-US" sz="3200" dirty="0" smtClean="0">
                    <a:ln w="18415" cmpd="sng">
                      <a:solidFill>
                        <a:schemeClr val="tx1"/>
                      </a:solidFill>
                      <a:prstDash val="solid"/>
                    </a:ln>
                    <a:solidFill>
                      <a:sysClr val="windowText" lastClr="000000"/>
                    </a:solidFill>
                    <a:latin typeface="NikoshLight" pitchFamily="2" charset="0"/>
                    <a:cs typeface="NikoshLight" pitchFamily="2" charset="0"/>
                  </a:rPr>
                  <a:t> </a:t>
                </a:r>
                <a:r>
                  <a:rPr lang="en-US" sz="3200" dirty="0" err="1" smtClean="0">
                    <a:ln w="18415" cmpd="sng">
                      <a:solidFill>
                        <a:schemeClr val="tx1"/>
                      </a:solidFill>
                      <a:prstDash val="solid"/>
                    </a:ln>
                    <a:solidFill>
                      <a:sysClr val="windowText" lastClr="000000"/>
                    </a:solidFill>
                    <a:latin typeface="NikoshLight" pitchFamily="2" charset="0"/>
                    <a:cs typeface="NikoshLight" pitchFamily="2" charset="0"/>
                  </a:rPr>
                  <a:t>কোম্পানি</a:t>
                </a:r>
                <a:r>
                  <a:rPr lang="bn-BD" sz="3200" dirty="0" smtClean="0">
                    <a:ln w="18415" cmpd="sng">
                      <a:solidFill>
                        <a:schemeClr val="tx1"/>
                      </a:solidFill>
                      <a:prstDash val="solid"/>
                    </a:ln>
                    <a:solidFill>
                      <a:sysClr val="windowText" lastClr="000000"/>
                    </a:solidFill>
                    <a:latin typeface="NikoshLight" pitchFamily="2" charset="0"/>
                    <a:cs typeface="NikoshLight" pitchFamily="2" charset="0"/>
                  </a:rPr>
                  <a:t>র</a:t>
                </a:r>
                <a:endParaRPr lang="en-US" sz="3200" dirty="0">
                  <a:ln w="18415" cmpd="sng">
                    <a:solidFill>
                      <a:schemeClr val="tx1"/>
                    </a:solidFill>
                    <a:prstDash val="solid"/>
                  </a:ln>
                  <a:solidFill>
                    <a:sysClr val="windowText" lastClr="000000"/>
                  </a:solidFill>
                  <a:latin typeface="NikoshLight" pitchFamily="2" charset="0"/>
                  <a:cs typeface="NikoshLight" pitchFamily="2" charset="0"/>
                </a:endParaRPr>
              </a:p>
            </p:txBody>
          </p:sp>
          <p:sp>
            <p:nvSpPr>
              <p:cNvPr id="2" name="Right Arrow 1"/>
              <p:cNvSpPr/>
              <p:nvPr/>
            </p:nvSpPr>
            <p:spPr>
              <a:xfrm>
                <a:off x="4327423" y="2495550"/>
                <a:ext cx="352533" cy="571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21" name="Rectangle 20"/>
            <p:cNvSpPr/>
            <p:nvPr/>
          </p:nvSpPr>
          <p:spPr>
            <a:xfrm>
              <a:off x="965368" y="3623740"/>
              <a:ext cx="3886200" cy="1254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smtClean="0">
                  <a:ln w="18415" cmpd="sng">
                    <a:solidFill>
                      <a:schemeClr val="tx1"/>
                    </a:solidFill>
                    <a:prstDash val="solid"/>
                  </a:ln>
                  <a:solidFill>
                    <a:schemeClr val="tx1"/>
                  </a:solidFill>
                  <a:latin typeface="NikoshBAN" pitchFamily="2" charset="0"/>
                  <a:cs typeface="NikoshBAN" pitchFamily="2" charset="0"/>
                </a:rPr>
                <a:t>VisiCalc</a:t>
              </a:r>
              <a:r>
                <a:rPr lang="bn-BD" sz="2800" dirty="0" smtClean="0">
                  <a:ln w="18415" cmpd="sng">
                    <a:solidFill>
                      <a:schemeClr val="tx1"/>
                    </a:solidFill>
                    <a:prstDash val="solid"/>
                  </a:ln>
                  <a:solidFill>
                    <a:schemeClr val="tx1"/>
                  </a:solidFill>
                  <a:latin typeface="NikoshBAN" pitchFamily="2" charset="0"/>
                  <a:cs typeface="NikoshBAN" pitchFamily="2" charset="0"/>
                </a:rPr>
                <a:t> এর পূর্ণরূপ হলো </a:t>
              </a:r>
              <a:r>
                <a:rPr lang="en-US" sz="2800" dirty="0" smtClean="0">
                  <a:ln w="18415" cmpd="sng">
                    <a:solidFill>
                      <a:schemeClr val="tx1"/>
                    </a:solidFill>
                    <a:prstDash val="solid"/>
                  </a:ln>
                  <a:solidFill>
                    <a:schemeClr val="tx1"/>
                  </a:solidFill>
                  <a:latin typeface="NikoshBAN" pitchFamily="2" charset="0"/>
                  <a:cs typeface="NikoshBAN" pitchFamily="2" charset="0"/>
                </a:rPr>
                <a:t>Visible Calculator</a:t>
              </a:r>
              <a:r>
                <a:rPr lang="bn-BD" sz="2800" dirty="0" smtClean="0">
                  <a:ln w="18415" cmpd="sng">
                    <a:solidFill>
                      <a:schemeClr val="tx1"/>
                    </a:solidFill>
                    <a:prstDash val="solid"/>
                  </a:ln>
                  <a:solidFill>
                    <a:schemeClr val="tx1"/>
                  </a:solidFill>
                  <a:latin typeface="NikoshBAN" pitchFamily="2" charset="0"/>
                  <a:cs typeface="NikoshBAN" pitchFamily="2" charset="0"/>
                </a:rPr>
                <a:t> যার অর্থ হচ্ছে দৃশ্যমান ক্যালকুলেটর</a:t>
              </a:r>
              <a:endParaRPr lang="en-US" sz="2800" dirty="0">
                <a:ln w="18415" cmpd="sng">
                  <a:solidFill>
                    <a:schemeClr val="tx1"/>
                  </a:solidFill>
                  <a:prstDash val="solid"/>
                </a:ln>
                <a:solidFill>
                  <a:schemeClr val="tx1"/>
                </a:solidFill>
                <a:latin typeface="NikoshBAN" pitchFamily="2" charset="0"/>
                <a:cs typeface="NikoshBAN" pitchFamily="2" charset="0"/>
              </a:endParaRPr>
            </a:p>
          </p:txBody>
        </p:sp>
      </p:grpSp>
      <p:grpSp>
        <p:nvGrpSpPr>
          <p:cNvPr id="35" name="Group 34"/>
          <p:cNvGrpSpPr/>
          <p:nvPr/>
        </p:nvGrpSpPr>
        <p:grpSpPr>
          <a:xfrm>
            <a:off x="1151370" y="2209800"/>
            <a:ext cx="6621030" cy="3160106"/>
            <a:chOff x="913750" y="1772524"/>
            <a:chExt cx="6621030" cy="3160106"/>
          </a:xfrm>
        </p:grpSpPr>
        <p:sp>
          <p:nvSpPr>
            <p:cNvPr id="10" name="Rounded Rectangle 9"/>
            <p:cNvSpPr/>
            <p:nvPr/>
          </p:nvSpPr>
          <p:spPr>
            <a:xfrm>
              <a:off x="5153313" y="4246830"/>
              <a:ext cx="2381467" cy="685800"/>
            </a:xfrm>
            <a:prstGeom prst="roundRect">
              <a:avLst/>
            </a:prstGeom>
            <a:solidFill>
              <a:srgbClr val="00CC99"/>
            </a:solidFill>
          </p:spPr>
          <p:style>
            <a:lnRef idx="3">
              <a:schemeClr val="lt1"/>
            </a:lnRef>
            <a:fillRef idx="1">
              <a:schemeClr val="dk1"/>
            </a:fillRef>
            <a:effectRef idx="1">
              <a:schemeClr val="dk1"/>
            </a:effectRef>
            <a:fontRef idx="minor">
              <a:schemeClr val="lt1"/>
            </a:fontRef>
          </p:style>
          <p:txBody>
            <a:bodyPr rtlCol="0" anchor="ctr"/>
            <a:lstStyle/>
            <a:p>
              <a:pPr algn="ctr"/>
              <a:r>
                <a:rPr lang="en-US" sz="4000" dirty="0" err="1" smtClean="0">
                  <a:solidFill>
                    <a:schemeClr val="tx1"/>
                  </a:solidFill>
                  <a:latin typeface="NikoshLight" pitchFamily="2" charset="0"/>
                  <a:cs typeface="NikoshLight" pitchFamily="2" charset="0"/>
                </a:rPr>
                <a:t>এক্সেল</a:t>
              </a:r>
              <a:endParaRPr lang="en-US" sz="4000" dirty="0">
                <a:solidFill>
                  <a:schemeClr val="tx1"/>
                </a:solidFill>
                <a:latin typeface="NikoshLight" pitchFamily="2" charset="0"/>
                <a:cs typeface="NikoshLight" pitchFamily="2" charset="0"/>
              </a:endParaRPr>
            </a:p>
          </p:txBody>
        </p:sp>
        <p:grpSp>
          <p:nvGrpSpPr>
            <p:cNvPr id="32" name="Group 31"/>
            <p:cNvGrpSpPr/>
            <p:nvPr/>
          </p:nvGrpSpPr>
          <p:grpSpPr>
            <a:xfrm>
              <a:off x="913750" y="1772524"/>
              <a:ext cx="6589793" cy="3137595"/>
              <a:chOff x="685800" y="3349492"/>
              <a:chExt cx="6589793" cy="3137595"/>
            </a:xfrm>
          </p:grpSpPr>
          <p:pic>
            <p:nvPicPr>
              <p:cNvPr id="8" name="Picture 4" descr="E:\MOTIAR\D,contennt Picture 2\excel.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60993" y="3349492"/>
                <a:ext cx="2514600" cy="2151776"/>
              </a:xfrm>
              <a:prstGeom prst="rect">
                <a:avLst/>
              </a:prstGeom>
              <a:ln w="38100" cap="sq">
                <a:solidFill>
                  <a:srgbClr val="33CCFF"/>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685800" y="4114800"/>
                <a:ext cx="3124200" cy="584775"/>
              </a:xfrm>
              <a:prstGeom prst="rect">
                <a:avLst/>
              </a:prstGeom>
              <a:solidFill>
                <a:srgbClr val="33CCFF"/>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err="1" smtClean="0">
                    <a:solidFill>
                      <a:schemeClr val="tx1"/>
                    </a:solidFill>
                    <a:latin typeface="NikoshBAN" pitchFamily="2" charset="0"/>
                    <a:cs typeface="NikoshBAN" pitchFamily="2" charset="0"/>
                  </a:rPr>
                  <a:t>মাইক্রোসফট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কোম্পানি</a:t>
                </a:r>
                <a:endParaRPr lang="en-US" sz="3200" dirty="0">
                  <a:solidFill>
                    <a:schemeClr val="tx1"/>
                  </a:solidFill>
                  <a:latin typeface="NikoshBAN" pitchFamily="2" charset="0"/>
                  <a:cs typeface="NikoshBAN" pitchFamily="2" charset="0"/>
                </a:endParaRPr>
              </a:p>
            </p:txBody>
          </p:sp>
          <p:sp>
            <p:nvSpPr>
              <p:cNvPr id="33" name="Right Arrow 32"/>
              <p:cNvSpPr/>
              <p:nvPr/>
            </p:nvSpPr>
            <p:spPr>
              <a:xfrm>
                <a:off x="4151156" y="4139630"/>
                <a:ext cx="352533" cy="571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32018" y="5102092"/>
                <a:ext cx="3763782" cy="1384995"/>
              </a:xfrm>
              <a:prstGeom prst="rect">
                <a:avLst/>
              </a:prstGeom>
              <a:solidFill>
                <a:srgbClr val="33C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bn-BD" sz="2800" dirty="0" smtClean="0">
                    <a:solidFill>
                      <a:schemeClr val="tx1"/>
                    </a:solidFill>
                    <a:latin typeface="NikoshBAN" pitchFamily="2" charset="0"/>
                    <a:cs typeface="NikoshBAN" pitchFamily="2" charset="0"/>
                  </a:rPr>
                  <a:t>বর্তমানে বহুল ব্যবহৃত ও জনপ্রিয় স্প্রেডশিট সফটওয়্যার হলো মাইক্রোসফট কোম্পানির এক্সেল।</a:t>
                </a:r>
                <a:endParaRPr lang="en-US" sz="2800" dirty="0">
                  <a:solidFill>
                    <a:schemeClr val="tx1"/>
                  </a:solidFill>
                  <a:latin typeface="NikoshBAN" pitchFamily="2" charset="0"/>
                  <a:cs typeface="NikoshBAN" pitchFamily="2" charset="0"/>
                </a:endParaRPr>
              </a:p>
            </p:txBody>
          </p:sp>
        </p:grpSp>
      </p:grpSp>
      <p:grpSp>
        <p:nvGrpSpPr>
          <p:cNvPr id="36" name="Group 35"/>
          <p:cNvGrpSpPr/>
          <p:nvPr/>
        </p:nvGrpSpPr>
        <p:grpSpPr>
          <a:xfrm>
            <a:off x="914400" y="2209800"/>
            <a:ext cx="6894241" cy="3458369"/>
            <a:chOff x="921261" y="1553201"/>
            <a:chExt cx="6894241" cy="3458369"/>
          </a:xfrm>
        </p:grpSpPr>
        <p:sp>
          <p:nvSpPr>
            <p:cNvPr id="39" name="Rectangle 38"/>
            <p:cNvSpPr/>
            <p:nvPr/>
          </p:nvSpPr>
          <p:spPr>
            <a:xfrm>
              <a:off x="921261" y="2620001"/>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bn-BD" sz="2800" dirty="0" smtClean="0">
                  <a:ln w="18415" cmpd="sng">
                    <a:solidFill>
                      <a:schemeClr val="tx1"/>
                    </a:solidFill>
                    <a:prstDash val="solid"/>
                  </a:ln>
                  <a:solidFill>
                    <a:schemeClr val="tx1"/>
                  </a:solidFill>
                  <a:latin typeface="Times New Roman" pitchFamily="18" charset="0"/>
                  <a:cs typeface="Times New Roman" pitchFamily="18" charset="0"/>
                </a:rPr>
                <a:t>Open Office Calc</a:t>
              </a:r>
              <a:endParaRPr lang="en-US" sz="2800" dirty="0">
                <a:ln w="18415" cmpd="sng">
                  <a:solidFill>
                    <a:schemeClr val="tx1"/>
                  </a:solidFill>
                  <a:prstDash val="solid"/>
                </a:ln>
                <a:solidFill>
                  <a:schemeClr val="tx1"/>
                </a:solidFill>
                <a:latin typeface="Times New Roman" pitchFamily="18" charset="0"/>
                <a:cs typeface="Times New Roman" pitchFamily="18" charset="0"/>
              </a:endParaRPr>
            </a:p>
          </p:txBody>
        </p:sp>
        <p:pic>
          <p:nvPicPr>
            <p:cNvPr id="41" name="Picture 3" descr="E:\MOTIAR\D,contennt Picture 2\Open offic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78016" y="1553201"/>
              <a:ext cx="2743200"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Rounded Rectangle 41"/>
            <p:cNvSpPr/>
            <p:nvPr/>
          </p:nvSpPr>
          <p:spPr>
            <a:xfrm>
              <a:off x="4767502" y="4249570"/>
              <a:ext cx="3048000"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err="1" smtClean="0">
                  <a:ln w="18415" cmpd="sng">
                    <a:solidFill>
                      <a:schemeClr val="tx1"/>
                    </a:solidFill>
                    <a:prstDash val="solid"/>
                  </a:ln>
                  <a:solidFill>
                    <a:schemeClr val="tx1"/>
                  </a:solidFill>
                  <a:latin typeface="NikoshLight" pitchFamily="2" charset="0"/>
                  <a:cs typeface="NikoshLight" pitchFamily="2" charset="0"/>
                </a:rPr>
                <a:t>Kspread</a:t>
              </a:r>
              <a:endParaRPr lang="en-US" sz="3200" dirty="0">
                <a:ln w="18415" cmpd="sng">
                  <a:solidFill>
                    <a:schemeClr val="tx1"/>
                  </a:solidFill>
                  <a:prstDash val="solid"/>
                </a:ln>
                <a:solidFill>
                  <a:schemeClr val="tx1"/>
                </a:solidFill>
                <a:latin typeface="NikoshLight" pitchFamily="2" charset="0"/>
                <a:cs typeface="NikoshLight" pitchFamily="2" charset="0"/>
              </a:endParaRPr>
            </a:p>
          </p:txBody>
        </p:sp>
        <p:sp>
          <p:nvSpPr>
            <p:cNvPr id="43" name="Right Arrow 42"/>
            <p:cNvSpPr/>
            <p:nvPr/>
          </p:nvSpPr>
          <p:spPr>
            <a:xfrm>
              <a:off x="4327423" y="2551107"/>
              <a:ext cx="352533" cy="571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3200</TotalTime>
  <Words>823</Words>
  <Application>Microsoft Office PowerPoint</Application>
  <PresentationFormat>On-screen Show (4:3)</PresentationFormat>
  <Paragraphs>107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Motiar</dc:creator>
  <cp:lastModifiedBy>kazal pc</cp:lastModifiedBy>
  <cp:revision>287</cp:revision>
  <dcterms:created xsi:type="dcterms:W3CDTF">2014-03-26T04:08:53Z</dcterms:created>
  <dcterms:modified xsi:type="dcterms:W3CDTF">2020-09-21T13:13:44Z</dcterms:modified>
</cp:coreProperties>
</file>