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8"/>
  </p:notesMasterIdLst>
  <p:sldIdLst>
    <p:sldId id="326" r:id="rId2"/>
    <p:sldId id="327" r:id="rId3"/>
    <p:sldId id="352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8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বিপর্যয়</a:t>
            </a:r>
            <a:r>
              <a:rPr lang="bn-BD" b="1" baseline="0" dirty="0" smtClean="0"/>
              <a:t> , মানুষের আস্থা ও বিশ্বাস ভঙ্গের বিষয়ে শিক্ষক ব্যাখ্যা দিবেন ,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81D8-AF81-497C-BAD4-F383290F61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24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শিক্ষক</a:t>
            </a:r>
            <a:r>
              <a:rPr lang="bn-BD" b="1" baseline="0" dirty="0" smtClean="0"/>
              <a:t> পয়েন্ট দুটি ব্যাখ্যা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81D8-AF81-497C-BAD4-F383290F61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04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আমানতের ক্ষেত্র</a:t>
            </a:r>
            <a:r>
              <a:rPr lang="bn-BD" b="1" baseline="0" dirty="0" smtClean="0"/>
              <a:t> বলতে কী বুঝায় তা বলবেন ।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81D8-AF81-497C-BAD4-F383290F61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77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পয়েন্টগুলো সংক্ষেপে</a:t>
            </a:r>
            <a:r>
              <a:rPr lang="bn-BD" b="1" baseline="0" dirty="0" smtClean="0"/>
              <a:t> ব্যাখ্যা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81D8-AF81-497C-BAD4-F383290F61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58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পয়েন্টগুলো সংক্ষেপে</a:t>
            </a:r>
            <a:r>
              <a:rPr lang="bn-BD" b="1" baseline="0" dirty="0" smtClean="0"/>
              <a:t>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81D8-AF81-497C-BAD4-F383290F61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38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পয়েন্টগুলো সংক্ষেপে</a:t>
            </a:r>
            <a:r>
              <a:rPr lang="bn-BD" b="1" baseline="0" dirty="0" smtClean="0"/>
              <a:t>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81D8-AF81-497C-BAD4-F383290F61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91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পয়েন্টগুলো সংক্ষেপে</a:t>
            </a:r>
            <a:r>
              <a:rPr lang="bn-BD" b="1" baseline="0" dirty="0" smtClean="0"/>
              <a:t>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81D8-AF81-497C-BAD4-F383290F61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69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7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পয়েন্টগুলো সংক্ষেপে</a:t>
            </a:r>
            <a:r>
              <a:rPr lang="bn-BD" b="1" baseline="0" dirty="0" smtClean="0"/>
              <a:t>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81D8-AF81-497C-BAD4-F383290F61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93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পয়েন্টগুলো সংক্ষেপে</a:t>
            </a:r>
            <a:r>
              <a:rPr lang="bn-BD" b="1" baseline="0" dirty="0" smtClean="0"/>
              <a:t>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81D8-AF81-497C-BAD4-F383290F61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81D8-AF81-497C-BAD4-F383290F61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44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পয়েন্টগুলো সংক্ষেপে</a:t>
            </a:r>
            <a:r>
              <a:rPr lang="bn-BD" b="1" baseline="0" dirty="0" smtClean="0"/>
              <a:t>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81D8-AF81-497C-BAD4-F383290F61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13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৮/১০মিঃ  সময়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81D8-AF81-497C-BAD4-F383290F61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03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বলবেন 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শিরুণাম শিক্ষার্থীরা নিজ নিজ খাতায় লিখবেন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81D8-AF81-497C-BAD4-F383290F61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3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81D8-AF81-497C-BAD4-F383290F61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4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আমানতের</a:t>
            </a:r>
            <a:r>
              <a:rPr lang="bn-BD" b="1" baseline="0" dirty="0" smtClean="0"/>
              <a:t> পরিচিতি বিষয়ে শিক্ষক আরও নিজের মত ব্যাখ্যা করতেপারেন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81D8-AF81-497C-BAD4-F383290F61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95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খিয়ানতের</a:t>
            </a:r>
            <a:r>
              <a:rPr lang="bn-BD" b="1" baseline="0" dirty="0" smtClean="0"/>
              <a:t> পরিচিতি আলোচনায় খিয়ানতের ক্ষতিক্ষর দিকগুলো শিক্ষার্থীদেরকে  সংক্ষেপে তুলে ধরবেন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81D8-AF81-497C-BAD4-F383290F61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6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9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পয়েন্টদ্বয়</a:t>
            </a:r>
            <a:r>
              <a:rPr lang="bn-BD" b="1" baseline="0" dirty="0" smtClean="0"/>
              <a:t> ও কুরআনের আয়াতটি সংক্ষেপে ব্যাখ্যা করবেন ।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81D8-AF81-497C-BAD4-F383290F61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87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পয়েন্ট ও</a:t>
            </a:r>
            <a:r>
              <a:rPr lang="bn-BD" b="1" baseline="0" dirty="0" smtClean="0"/>
              <a:t> স্লাইডে উল্লেখিত কুরআন হাদিসের অর্থ শিক্ষক ব্যাখ্যা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D81D8-AF81-497C-BAD4-F383290F61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3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8169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9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4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65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gif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729238"/>
            <a:ext cx="9926319" cy="12231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6043" y="1906707"/>
            <a:ext cx="988995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="1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চেপে উপস্থাপন শুরু করা যেতে পারে 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3073886"/>
            <a:ext cx="1009048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50232" y="314024"/>
            <a:ext cx="10498677" cy="5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843738" y="336883"/>
            <a:ext cx="45719" cy="611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Rectangle 6"/>
          <p:cNvSpPr/>
          <p:nvPr/>
        </p:nvSpPr>
        <p:spPr>
          <a:xfrm flipV="1">
            <a:off x="850232" y="6446521"/>
            <a:ext cx="105051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11309686" y="314024"/>
            <a:ext cx="45719" cy="613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1286043" y="533401"/>
            <a:ext cx="99567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1153979" y="533400"/>
            <a:ext cx="60959" cy="579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214938" y="6281879"/>
            <a:ext cx="99305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 flipH="1">
            <a:off x="11145514" y="556260"/>
            <a:ext cx="60961" cy="5725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7E15049-3633-466B-B9BB-7323E99222FD}" type="datetime1">
              <a:rPr lang="en-US" b="1" smtClean="0"/>
              <a:t>9/21/2020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869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0A26258-9768-4B3C-A089-D32B0D5B67BD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63912" y="228601"/>
            <a:ext cx="3881191" cy="76944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bn-IN" sz="4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আমানত রক্ষার গুরুত্ব</a:t>
            </a:r>
            <a:r>
              <a:rPr lang="en-US" sz="4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609600" y="1143000"/>
            <a:ext cx="75184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গুরুত্বপূর্ণ দিক 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812801" y="4267200"/>
            <a:ext cx="10470777" cy="16002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তা</a:t>
            </a:r>
            <a:r>
              <a:rPr lang="bn-BD" sz="3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3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 বলেছেন</a:t>
            </a:r>
            <a:r>
              <a:rPr lang="bn-BD" sz="3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-’নিশ্চয় আল্লাহতায়ালা তোমাদের আদেশ দিচ্ছেন আমানত সমূহ তার মালিকের নিকট প্রত্যার্পণ করতে’ । </a:t>
            </a:r>
            <a:r>
              <a:rPr lang="bn-BD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(সূরা আন নিসা-৫৮)</a:t>
            </a:r>
            <a:r>
              <a:rPr lang="en-US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609600" y="2209800"/>
            <a:ext cx="58928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আল্লাহতায়ালার নির্দেশ ।</a:t>
            </a:r>
          </a:p>
        </p:txBody>
      </p:sp>
      <p:pic>
        <p:nvPicPr>
          <p:cNvPr id="10" name="Picture 2" descr="C:\Users\Doel-1612i3\Desktop\Rafiqul Islam - Copy\Received\Allah(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48" y="1988575"/>
            <a:ext cx="2562353" cy="1821425"/>
          </a:xfrm>
          <a:prstGeom prst="rect">
            <a:avLst/>
          </a:prstGeom>
          <a:solidFill>
            <a:srgbClr val="7030A0"/>
          </a:solidFill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98"/>
          <a:stretch/>
        </p:blipFill>
        <p:spPr bwMode="auto">
          <a:xfrm flipH="1">
            <a:off x="9245600" y="1752600"/>
            <a:ext cx="2641600" cy="229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8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0A26258-9768-4B3C-A089-D32B0D5B67BD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63911" y="228601"/>
            <a:ext cx="4562467" cy="76944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bn-IN" sz="4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আমানত এর রক্ষার গুরুত্ব</a:t>
            </a:r>
            <a:r>
              <a:rPr lang="en-US" sz="4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304800" y="1143000"/>
            <a:ext cx="3860800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ইমানের অংশ 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123955" y="2209800"/>
            <a:ext cx="103632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 (সাঃ)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বলেছেন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‘যার আমানতদারি নেই তার ইমান নেই’ ।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(মুসনাদে আহমাদ)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200400"/>
            <a:ext cx="4876800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মুনাফিকের নামান্তর 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4800600"/>
            <a:ext cx="6800845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আল্লাহ তায়ালা তার প্রতি অসন্তুষ্ট  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5562600"/>
            <a:ext cx="100584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আল্লাহতায়ালা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ন- ‘নিশ্চয়ই আল্লাহ তায়ালা খিয়ানতকারীকে  ভালবাসেননা’ ।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(সূরা আল আনফাল -৫৮)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Computer City\Pictures\ইসলামি কালিওগ্রাফি\15317965_437349763320403_429876097355879750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0337" y="666661"/>
            <a:ext cx="1838063" cy="163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625600" y="3886200"/>
            <a:ext cx="100584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আল্লাহতায়ালা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ন- ‘নিশ্চয়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মুনাফিকের স্থান জাহান্নামের নিন্মস্তরে’ ।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(সূরা আল বাকারা)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0A26258-9768-4B3C-A089-D32B0D5B67BD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63911" y="228601"/>
            <a:ext cx="4562467" cy="76944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bn-IN" sz="4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আমানত এর রক্ষার গুরুত্ব</a:t>
            </a:r>
            <a:r>
              <a:rPr lang="en-US" sz="4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304800" y="3657600"/>
            <a:ext cx="9042400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খিয়ানত পার্থিব জীবনে  বিপর্যয় ডেকে আনে 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907645" y="4283942"/>
            <a:ext cx="10572755" cy="9738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 (সাঃ)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বলেছেন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‘আমানত দারি  স্বচ্ছলতা  ও খিয়ানত দারিদ্র্য ডেকে আনে’ ।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(মুসনাদে শিহাব  আল-কাযায়ি)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486401"/>
            <a:ext cx="6604000" cy="9677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BD" sz="32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খিয়ানতকারী মানুষের আস্থা ও বিশ্বাস ভঙ্গ করে 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19" y="1074242"/>
            <a:ext cx="2844800" cy="22785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9" b="15480"/>
          <a:stretch/>
        </p:blipFill>
        <p:spPr>
          <a:xfrm>
            <a:off x="4700220" y="1074242"/>
            <a:ext cx="3048000" cy="22785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26" y="5257801"/>
            <a:ext cx="3066775" cy="1368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6" t="22025"/>
          <a:stretch/>
        </p:blipFill>
        <p:spPr>
          <a:xfrm>
            <a:off x="7849819" y="1143000"/>
            <a:ext cx="241178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3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0A26258-9768-4B3C-A089-D32B0D5B67BD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63911" y="228601"/>
            <a:ext cx="4562467" cy="76944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bn-IN" sz="4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আমানত এর রক্ষার গুরুত্ব</a:t>
            </a:r>
            <a:r>
              <a:rPr lang="en-US" sz="4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/>
          </a:p>
        </p:txBody>
      </p:sp>
      <p:sp>
        <p:nvSpPr>
          <p:cNvPr id="14" name="Rectangle 13"/>
          <p:cNvSpPr/>
          <p:nvPr/>
        </p:nvSpPr>
        <p:spPr>
          <a:xfrm>
            <a:off x="406400" y="1447800"/>
            <a:ext cx="4681965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লোকেরা তাকে ঘৃণা করে 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6400" y="5867400"/>
            <a:ext cx="7823200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 বাণিজ্যে ,লেনদেনে আগ্রহী হয়না ।</a:t>
            </a:r>
          </a:p>
        </p:txBody>
      </p:sp>
      <p:pic>
        <p:nvPicPr>
          <p:cNvPr id="10" name="Picture 9" descr="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1066801"/>
            <a:ext cx="3251200" cy="1888119"/>
          </a:xfrm>
          <a:prstGeom prst="rect">
            <a:avLst/>
          </a:prstGeom>
        </p:spPr>
      </p:pic>
      <p:pic>
        <p:nvPicPr>
          <p:cNvPr id="11" name="Picture 10" descr="I_Hate_Me_by_xXxBleedingAsylumxX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1" y="1066800"/>
            <a:ext cx="2743199" cy="1924990"/>
          </a:xfrm>
          <a:prstGeom prst="rect">
            <a:avLst/>
          </a:prstGeom>
        </p:spPr>
      </p:pic>
      <p:pic>
        <p:nvPicPr>
          <p:cNvPr id="12" name="Picture 11" descr="dok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2" y="3183519"/>
            <a:ext cx="4267199" cy="2531481"/>
          </a:xfrm>
          <a:prstGeom prst="rect">
            <a:avLst/>
          </a:prstGeom>
        </p:spPr>
      </p:pic>
      <p:pic>
        <p:nvPicPr>
          <p:cNvPr id="16" name="Picture 15" descr="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200" y="3183520"/>
            <a:ext cx="3556000" cy="253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0A26258-9768-4B3C-A089-D32B0D5B67BD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1" y="235804"/>
            <a:ext cx="4389343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তের</a:t>
            </a:r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 সমুহ 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508000" y="3276600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9247" y="1066801"/>
            <a:ext cx="11505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আমানতের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 ব্যাপক । শুধু ধনসম্পদই আমানত নয়, বরং কথা,কাজ,মান -সম্মান,  আমানত হতে পারে ।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মহানবী (সাঃ) বলেছেন- ‘যখন কোনো লোক কথা বলে প্রস্থান করে ,তখন  সে কথা ও এক প্রকার আমানত স্বরূপ’ ।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(আবু দাউদ)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9247" y="3505201"/>
            <a:ext cx="115054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 পারিবারিক , সামাজিক, রাজনৈতিক ,জাতীয় , আন্তর্জাতিক, দায়িত্ব আমানত হিসেবে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গণ্য । যেমন---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7253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0A26258-9768-4B3C-A089-D32B0D5B67BD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0" y="235804"/>
            <a:ext cx="395012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তের</a:t>
            </a:r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 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pic>
        <p:nvPicPr>
          <p:cNvPr id="1026" name="Picture 2" descr="C:\Users\Computer City\Pictures\18839087_1318550994926519_709478667033969550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15789" r="9084"/>
          <a:stretch/>
        </p:blipFill>
        <p:spPr bwMode="auto">
          <a:xfrm>
            <a:off x="4627906" y="1143000"/>
            <a:ext cx="4792265" cy="22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1" y="6029980"/>
            <a:ext cx="5593977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BD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তাদেরকে সূষ্টুভাবে লালন পালন করা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Computer City\Pictures\psc-exam_31300_1479618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1" y="3287018"/>
            <a:ext cx="2235200" cy="22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283803"/>
            <a:ext cx="2133600" cy="227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-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1" y="3744218"/>
            <a:ext cx="2494305" cy="2199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98169" y="1219200"/>
            <a:ext cx="4119905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মাতা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পিতার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নিকট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সন্তান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আমানত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05653" y="5799892"/>
            <a:ext cx="4678347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BD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তাদেরকে সুশিক্ষা দিয়ে বড় করে তোলা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ttp://www.dgfpbd.org/dgfp_documents/Home_SlideShow_Images_DGFP/DGFP_Home_SlideShow_Large_Images/dgfp_Home_SlideShow_Image_L_008.jpg"/>
          <p:cNvPicPr>
            <a:picLocks noChangeAspect="1" noChangeArrowheads="1"/>
          </p:cNvPicPr>
          <p:nvPr/>
        </p:nvPicPr>
        <p:blipFill rotWithShape="1">
          <a:blip r:embed="rId7"/>
          <a:srcRect l="9566" t="22324" r="9789" b="1508"/>
          <a:stretch/>
        </p:blipFill>
        <p:spPr bwMode="auto">
          <a:xfrm>
            <a:off x="2726547" y="3598648"/>
            <a:ext cx="2464885" cy="2344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6"/>
          <a:stretch>
            <a:fillRect/>
          </a:stretch>
        </p:blipFill>
        <p:spPr bwMode="auto">
          <a:xfrm>
            <a:off x="5191433" y="3276600"/>
            <a:ext cx="2428568" cy="228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own Arrow 16"/>
          <p:cNvSpPr/>
          <p:nvPr/>
        </p:nvSpPr>
        <p:spPr>
          <a:xfrm>
            <a:off x="812800" y="2438400"/>
            <a:ext cx="3308040" cy="11430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18964" y="2362201"/>
            <a:ext cx="1935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আর তা হলো--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0A26258-9768-4B3C-A089-D32B0D5B67BD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1" y="235804"/>
            <a:ext cx="3980577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তের</a:t>
            </a:r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 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-২</a:t>
            </a:r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3201" y="1219200"/>
            <a:ext cx="4267199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সন্তা</a:t>
            </a:r>
            <a:r>
              <a:rPr kumimoji="0" lang="bn-BD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নের</a:t>
            </a:r>
            <a:r>
              <a:rPr kumimoji="0" lang="bn-BD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নিকট পিতামাতা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আমানত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Computer City\Pictures\New folder (2)\15355818_435038816884831_682687002989961195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1233607"/>
            <a:ext cx="2210964" cy="19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mputer City\Pictures\New folder (2)\15349690_433552633700116_1192934295571984187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1" r="17653"/>
          <a:stretch/>
        </p:blipFill>
        <p:spPr bwMode="auto">
          <a:xfrm>
            <a:off x="10058401" y="1240010"/>
            <a:ext cx="1954636" cy="19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1233608"/>
            <a:ext cx="3580236" cy="196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812800" y="2362200"/>
            <a:ext cx="3308040" cy="11430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8964" y="2286001"/>
            <a:ext cx="1935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আর তা হলো--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54682" y="6044626"/>
            <a:ext cx="4625319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n-BD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পিতামাতার আনুগত্য করা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Computer City\Pictures\18158014_317417918671485_3294838104847871405_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3" t="15366" r="10983"/>
          <a:stretch/>
        </p:blipFill>
        <p:spPr bwMode="auto">
          <a:xfrm>
            <a:off x="290697" y="3606360"/>
            <a:ext cx="2176124" cy="218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omputer City\Pictures\ইসলামি কালিওগ্রাফি\FB_IMG_149232250532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5376" b="42688"/>
          <a:stretch/>
        </p:blipFill>
        <p:spPr bwMode="auto">
          <a:xfrm>
            <a:off x="4739149" y="3606359"/>
            <a:ext cx="2271252" cy="218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855482" y="6044625"/>
            <a:ext cx="3609319" cy="58477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তাদেরকে সেবা</a:t>
            </a:r>
            <a:r>
              <a:rPr kumimoji="0" lang="bn-BD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t="20003" r="43223"/>
          <a:stretch/>
        </p:blipFill>
        <p:spPr bwMode="auto">
          <a:xfrm>
            <a:off x="7017554" y="3606359"/>
            <a:ext cx="2532847" cy="218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t="4467" r="8106"/>
          <a:stretch/>
        </p:blipFill>
        <p:spPr bwMode="auto">
          <a:xfrm>
            <a:off x="2466820" y="3581401"/>
            <a:ext cx="2233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90"/>
          <a:stretch/>
        </p:blipFill>
        <p:spPr bwMode="auto">
          <a:xfrm>
            <a:off x="9599563" y="3644648"/>
            <a:ext cx="2336800" cy="214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6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8" grpId="0"/>
      <p:bldP spid="20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0A26258-9768-4B3C-A089-D32B0D5B67BD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1" y="235804"/>
            <a:ext cx="4185761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তের</a:t>
            </a:r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 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৩</a:t>
            </a:r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3201" y="1219200"/>
            <a:ext cx="4267199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bn-BD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শিক্ষকের</a:t>
            </a:r>
            <a:r>
              <a:rPr kumimoji="0" lang="bn-BD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নিকট ছাত্র-ছাত্রী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আমানত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812800" y="2362200"/>
            <a:ext cx="3308040" cy="11430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8964" y="2286001"/>
            <a:ext cx="1935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আর তা হলো--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54682" y="6075402"/>
            <a:ext cx="4625319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তাদেরকে সূশিক্ষা দেওয়া </a:t>
            </a:r>
            <a:r>
              <a:rPr kumimoji="0" lang="bn-BD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508956" y="5791201"/>
            <a:ext cx="5276645" cy="954107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তাদেরকে ভাল ফলাফলের যোগ্য করে গড়েতোলা </a:t>
            </a:r>
            <a:r>
              <a:rPr kumimoji="0" lang="bn-BD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C:\Users\DOEL\Pictures\MA28CITY-TEACHER_156519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563010"/>
            <a:ext cx="3539565" cy="23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DOEL\Pictures\ClassTeacher-630x4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3560552"/>
            <a:ext cx="3816039" cy="230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স্মতির এ্যালবাম\IMG_20140317_1255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11" y="1200954"/>
            <a:ext cx="4765692" cy="217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 descr="C:\Users\DOEL\Pictures\Role-of-Teach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563010"/>
            <a:ext cx="3454400" cy="23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8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8" grpId="0"/>
      <p:bldP spid="20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0A26258-9768-4B3C-A089-D32B0D5B67BD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1" y="235804"/>
            <a:ext cx="4110421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তের</a:t>
            </a:r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 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৪</a:t>
            </a:r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3201" y="1465421"/>
            <a:ext cx="426719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bn-BD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ছাত্র-ছাত্রীর নিকট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আমানত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812800" y="2362200"/>
            <a:ext cx="3308040" cy="11430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8964" y="2286001"/>
            <a:ext cx="1935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আর তা হলো--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54683" y="6075402"/>
            <a:ext cx="11432517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বিদ্যালয়ের অবকাঠামো, আসবাবপত্র সহ যাবতীয় সামগ্রী রক্ষণাবেক্ষণ করা 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10. স্মতির এ্যালবাম\School albam\20160903_124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173293"/>
            <a:ext cx="5791200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jhjh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891" y="3662516"/>
            <a:ext cx="2756309" cy="2209800"/>
          </a:xfrm>
          <a:prstGeom prst="rect">
            <a:avLst/>
          </a:prstGeom>
        </p:spPr>
      </p:pic>
      <p:pic>
        <p:nvPicPr>
          <p:cNvPr id="16" name="Picture 15" descr="h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5201" y="3733800"/>
            <a:ext cx="1982180" cy="2138516"/>
          </a:xfrm>
          <a:prstGeom prst="rect">
            <a:avLst/>
          </a:prstGeom>
        </p:spPr>
      </p:pic>
      <p:pic>
        <p:nvPicPr>
          <p:cNvPr id="17" name="Picture 16" descr="qwq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7170" y="4095983"/>
            <a:ext cx="2128140" cy="1699544"/>
          </a:xfrm>
          <a:prstGeom prst="rect">
            <a:avLst/>
          </a:prstGeom>
        </p:spPr>
      </p:pic>
      <p:pic>
        <p:nvPicPr>
          <p:cNvPr id="24" name="Picture 23" descr="reerer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7200" y="3657600"/>
            <a:ext cx="2133600" cy="21385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0291769">
            <a:off x="5024807" y="4607329"/>
            <a:ext cx="2767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Aharoni" pitchFamily="2" charset="-79"/>
                <a:cs typeface="NikoshBAN" pitchFamily="2" charset="0"/>
              </a:rPr>
              <a:t>দেয়ালে </a:t>
            </a:r>
            <a:r>
              <a:rPr lang="bn-BD" sz="2000" b="1" dirty="0" smtClean="0">
                <a:latin typeface="Aharoni" pitchFamily="2" charset="-79"/>
                <a:cs typeface="NikoshBAN" pitchFamily="2" charset="0"/>
              </a:rPr>
              <a:t>না লিখা</a:t>
            </a:r>
            <a:endParaRPr lang="en-US" sz="20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8" y="3674015"/>
            <a:ext cx="2454865" cy="219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6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8" grpId="0"/>
      <p:bldP spid="20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5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0800" y="5388115"/>
            <a:ext cx="965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আমানত সমুহ কী কী লিখ 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3825024" y="1671340"/>
            <a:ext cx="5181600" cy="3543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5092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0A26258-9768-4B3C-A089-D32B0D5B67BD}" type="datetime1">
              <a:rPr lang="en-US" smtClean="0"/>
              <a:t>9/21/2020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1"/>
            <a:ext cx="5866001" cy="323849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8" y="3422576"/>
            <a:ext cx="5791200" cy="320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01" y="260275"/>
            <a:ext cx="5817999" cy="3206824"/>
          </a:xfrm>
          <a:prstGeom prst="rect">
            <a:avLst/>
          </a:prstGeom>
        </p:spPr>
      </p:pic>
      <p:pic>
        <p:nvPicPr>
          <p:cNvPr id="7" name="Picture 6" descr="nb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802" y="3498778"/>
            <a:ext cx="5817999" cy="31306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6400" y="2030462"/>
            <a:ext cx="3611203" cy="45089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1498" y="2032913"/>
            <a:ext cx="1880643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2005" y="2173338"/>
            <a:ext cx="2258952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09515" y="2169665"/>
            <a:ext cx="2074607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0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6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49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-2.22222E-6 -0.07222 " pathEditMode="relative" rAng="0" ptsTypes="AA">
                                      <p:cBhvr>
                                        <p:cTn id="55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7037E-6 L 2.22222E-6 -0.07223 " pathEditMode="relative" rAng="0" ptsTypes="AA">
                                      <p:cBhvr>
                                        <p:cTn id="61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67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0A26258-9768-4B3C-A089-D32B0D5B67BD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1" y="235804"/>
            <a:ext cx="4144083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তের</a:t>
            </a:r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 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৫</a:t>
            </a:r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3200" y="1219200"/>
            <a:ext cx="75184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bn-BD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কোন প্রতিষ্ঠানের কর্মকর্তা কর্মচারীদের নিকট ঐ প্রতিষ্ঠান আমানত স্বরুপ 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812800" y="2362200"/>
            <a:ext cx="3308040" cy="11430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8964" y="2286001"/>
            <a:ext cx="1935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আর তা হলো--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56096" y="5960819"/>
            <a:ext cx="11432517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অর্পিত</a:t>
            </a:r>
            <a:r>
              <a:rPr lang="en-US" sz="28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দায়িত্ব </a:t>
            </a:r>
            <a:r>
              <a:rPr lang="en-US" sz="28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যথাযথ</a:t>
            </a:r>
            <a:r>
              <a:rPr lang="bn-BD" sz="28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ভাবে পালন ও তা </a:t>
            </a:r>
            <a:r>
              <a:rPr lang="en-US" sz="28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রক্ষ</a:t>
            </a:r>
            <a:r>
              <a:rPr lang="bn-BD" sz="28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ণা</a:t>
            </a:r>
            <a:r>
              <a:rPr lang="en-US" sz="28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বেক্ষ</a:t>
            </a:r>
            <a:r>
              <a:rPr lang="bn-BD" sz="28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ণ</a:t>
            </a:r>
            <a:r>
              <a:rPr lang="en-US" sz="28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তাদের</a:t>
            </a:r>
            <a:r>
              <a:rPr lang="en-US" sz="28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কর্তব্য</a:t>
            </a:r>
            <a:endParaRPr lang="en-US" sz="2800" b="1" dirty="0"/>
          </a:p>
        </p:txBody>
      </p:sp>
      <p:pic>
        <p:nvPicPr>
          <p:cNvPr id="18" name="Picture 17" descr="indexu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4" y="3505200"/>
            <a:ext cx="2724949" cy="2057400"/>
          </a:xfrm>
          <a:prstGeom prst="rect">
            <a:avLst/>
          </a:prstGeom>
        </p:spPr>
      </p:pic>
      <p:pic>
        <p:nvPicPr>
          <p:cNvPr id="19" name="Picture 18" descr="jhk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1" y="1219201"/>
            <a:ext cx="2361380" cy="1714500"/>
          </a:xfrm>
          <a:prstGeom prst="rect">
            <a:avLst/>
          </a:prstGeom>
        </p:spPr>
      </p:pic>
      <p:pic>
        <p:nvPicPr>
          <p:cNvPr id="22" name="Picture 26" descr="C:\Users\islam\Desktop\yousuf\bott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2" y="3505200"/>
            <a:ext cx="28447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2.jpg"/>
          <p:cNvPicPr>
            <a:picLocks noChangeAspect="1"/>
          </p:cNvPicPr>
          <p:nvPr/>
        </p:nvPicPr>
        <p:blipFill>
          <a:blip r:embed="rId6"/>
          <a:srcRect l="7174" r="12482"/>
          <a:stretch>
            <a:fillRect/>
          </a:stretch>
        </p:blipFill>
        <p:spPr>
          <a:xfrm>
            <a:off x="9981381" y="1184789"/>
            <a:ext cx="2007420" cy="174891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338529" y="3505200"/>
            <a:ext cx="2462160" cy="2033348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0801" y="3505200"/>
            <a:ext cx="2794001" cy="2033348"/>
          </a:xfrm>
          <a:prstGeom prst="rect">
            <a:avLst/>
          </a:prstGeom>
          <a:noFill/>
          <a:ln w="28575"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45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8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0A26258-9768-4B3C-A089-D32B0D5B67BD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1" y="235804"/>
            <a:ext cx="4025461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তের</a:t>
            </a:r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 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৬</a:t>
            </a:r>
            <a:endParaRPr lang="en-US" sz="48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3200" y="1465421"/>
            <a:ext cx="7518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সরকারের নিকট রাষ্ট্রের সকল সম্পদ </a:t>
            </a:r>
            <a:r>
              <a:rPr kumimoji="0" lang="bn-BD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আমানত স্বরুপ 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812800" y="2362201"/>
            <a:ext cx="3308040" cy="87790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8964" y="2286001"/>
            <a:ext cx="1935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আর তা হলো--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03200" y="5960819"/>
            <a:ext cx="11685413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রাষ্ট্রীয় সম্পদের সূষ্ঠ ব্যবহার এবং জনগণের অধিকার আদায়ে সচেতন থাকা</a:t>
            </a:r>
            <a:r>
              <a:rPr lang="en-US" sz="28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en-US" sz="28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7924800" y="1071716"/>
            <a:ext cx="3860800" cy="2057400"/>
            <a:chOff x="5867400" y="914400"/>
            <a:chExt cx="2895600" cy="2057400"/>
          </a:xfrm>
        </p:grpSpPr>
        <p:pic>
          <p:nvPicPr>
            <p:cNvPr id="15" name="Picture 14" descr="CabinetmeetingatBangladeshSecretaria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7400" y="914400"/>
              <a:ext cx="2895600" cy="2057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6" name="Picture 15" descr="GoB_Logo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600" y="990600"/>
              <a:ext cx="990600" cy="990600"/>
            </a:xfrm>
            <a:prstGeom prst="rect">
              <a:avLst/>
            </a:prstGeom>
          </p:spPr>
        </p:pic>
      </p:grpSp>
      <p:pic>
        <p:nvPicPr>
          <p:cNvPr id="17" name="Picture 16" descr="nb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1" y="3240107"/>
            <a:ext cx="3251199" cy="2377576"/>
          </a:xfrm>
          <a:prstGeom prst="rect">
            <a:avLst/>
          </a:prstGeom>
        </p:spPr>
      </p:pic>
      <p:pic>
        <p:nvPicPr>
          <p:cNvPr id="21" name="Picture 20" descr="mnn.jpg"/>
          <p:cNvPicPr>
            <a:picLocks noChangeAspect="1"/>
          </p:cNvPicPr>
          <p:nvPr/>
        </p:nvPicPr>
        <p:blipFill rotWithShape="1">
          <a:blip r:embed="rId6"/>
          <a:srcRect t="15155" r="13503"/>
          <a:stretch/>
        </p:blipFill>
        <p:spPr>
          <a:xfrm>
            <a:off x="3556000" y="3733653"/>
            <a:ext cx="3048000" cy="1869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5408" y="3974068"/>
            <a:ext cx="198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 ব্যাংক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79_Gazipur-City-Election__060713.jpg"/>
          <p:cNvPicPr>
            <a:picLocks noChangeAspect="1"/>
          </p:cNvPicPr>
          <p:nvPr/>
        </p:nvPicPr>
        <p:blipFill>
          <a:blip r:embed="rId7" cstate="print"/>
          <a:srcRect r="24140"/>
          <a:stretch>
            <a:fillRect/>
          </a:stretch>
        </p:blipFill>
        <p:spPr>
          <a:xfrm>
            <a:off x="9353755" y="3723282"/>
            <a:ext cx="2592695" cy="1847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" descr="D:\All Competition Content\Model Content BOBP\Model Content 2nd Round Delower\Class Seven\1\Picture\World-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95" y="3738678"/>
            <a:ext cx="2599605" cy="1879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2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8" grpId="0"/>
      <p:bldP spid="20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0A26258-9768-4B3C-A089-D32B0D5B67BD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1" y="235804"/>
            <a:ext cx="3967753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তের</a:t>
            </a:r>
            <a:r>
              <a:rPr lang="bn-IN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 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৭</a:t>
            </a:r>
            <a:endParaRPr lang="en-US" sz="48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3201" y="1219200"/>
            <a:ext cx="43688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জনগণের  নিকট রাষ্ট্র  </a:t>
            </a:r>
            <a:r>
              <a:rPr kumimoji="0" lang="bn-BD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আমানত স্বরুপ 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812800" y="2362200"/>
            <a:ext cx="3308040" cy="11430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8964" y="2286001"/>
            <a:ext cx="1935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আর তা হলো--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imagesbd.jpg"/>
          <p:cNvPicPr>
            <a:picLocks noChangeAspect="1"/>
          </p:cNvPicPr>
          <p:nvPr/>
        </p:nvPicPr>
        <p:blipFill>
          <a:blip r:embed="rId3"/>
          <a:srcRect l="6452" t="980" r="4839" b="22549"/>
          <a:stretch>
            <a:fillRect/>
          </a:stretch>
        </p:blipFill>
        <p:spPr>
          <a:xfrm>
            <a:off x="8712627" y="1202836"/>
            <a:ext cx="3276173" cy="204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MG_4337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657" y="1202835"/>
            <a:ext cx="4087969" cy="1925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578067_405100166289245_136507383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800" y="3429952"/>
            <a:ext cx="2313859" cy="2208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bd-con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1" y="3581400"/>
            <a:ext cx="2082801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nbn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001" y="3505201"/>
            <a:ext cx="2274529" cy="2113935"/>
          </a:xfrm>
          <a:prstGeom prst="rect">
            <a:avLst/>
          </a:prstGeom>
        </p:spPr>
      </p:pic>
      <p:pic>
        <p:nvPicPr>
          <p:cNvPr id="18" name="Picture 17" descr="Muktibahinisqua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401" y="3505201"/>
            <a:ext cx="2079644" cy="207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lklkklk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9312" y="3581401"/>
            <a:ext cx="3219488" cy="2079523"/>
          </a:xfrm>
          <a:prstGeom prst="rect">
            <a:avLst/>
          </a:prstGeom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01600" y="5791201"/>
            <a:ext cx="2438400" cy="954107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রাষ্ট্রীয় আইন মান্য করা </a:t>
            </a:r>
            <a:endParaRPr lang="en-US" sz="2800" b="1" dirty="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544733" y="5883113"/>
            <a:ext cx="5139267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জাতীয় উন্নয়ন এবং রাষ্ট্রীয় সম্পদ রক্ষা করা </a:t>
            </a:r>
            <a:endParaRPr lang="en-US" sz="2800" b="1" dirty="0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641601" y="5867400"/>
            <a:ext cx="3460377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BD" sz="2800" b="1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রাষ্ট্রের স্বাধীনতা রক্ষা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0990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8" grpId="0"/>
      <p:bldP spid="21" grpId="0" animBg="1"/>
      <p:bldP spid="22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0800" y="228600"/>
            <a:ext cx="41656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2590800"/>
            <a:ext cx="1076960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bn-BD" sz="3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 ও জনগণের আমানত সমুহ </a:t>
            </a:r>
            <a:r>
              <a:rPr lang="bn-IN" sz="3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5257800"/>
            <a:ext cx="1076960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bn-IN" sz="3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আমানত এর ক্ষেত্র সমুহের তালিকা কর</a:t>
            </a:r>
            <a:r>
              <a:rPr lang="en-US" sz="3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219200" y="965200"/>
            <a:ext cx="6604000" cy="1549400"/>
            <a:chOff x="914400" y="1295400"/>
            <a:chExt cx="4953000" cy="1701800"/>
          </a:xfrm>
        </p:grpSpPr>
        <p:sp>
          <p:nvSpPr>
            <p:cNvPr id="7" name="TextBox 6"/>
            <p:cNvSpPr txBox="1"/>
            <p:nvPr/>
          </p:nvSpPr>
          <p:spPr>
            <a:xfrm>
              <a:off x="914400" y="1828800"/>
              <a:ext cx="1981200" cy="77751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গ্রুপঃ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জবা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Bent-Up Arrow 8"/>
            <p:cNvSpPr/>
            <p:nvPr/>
          </p:nvSpPr>
          <p:spPr>
            <a:xfrm flipV="1">
              <a:off x="4876800" y="1905000"/>
              <a:ext cx="990600" cy="9144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Hibiscu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1295400"/>
              <a:ext cx="1600200" cy="1701800"/>
            </a:xfrm>
            <a:prstGeom prst="rect">
              <a:avLst/>
            </a:prstGeom>
          </p:spPr>
        </p:pic>
      </p:grpSp>
      <p:grpSp>
        <p:nvGrpSpPr>
          <p:cNvPr id="3" name="Group 17"/>
          <p:cNvGrpSpPr/>
          <p:nvPr/>
        </p:nvGrpSpPr>
        <p:grpSpPr>
          <a:xfrm>
            <a:off x="1117600" y="3733800"/>
            <a:ext cx="6807200" cy="1447800"/>
            <a:chOff x="838200" y="3886200"/>
            <a:chExt cx="5105400" cy="1638300"/>
          </a:xfrm>
        </p:grpSpPr>
        <p:sp>
          <p:nvSpPr>
            <p:cNvPr id="8" name="TextBox 7"/>
            <p:cNvSpPr txBox="1"/>
            <p:nvPr/>
          </p:nvSpPr>
          <p:spPr>
            <a:xfrm>
              <a:off x="838200" y="4343400"/>
              <a:ext cx="2286000" cy="8010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গ্রুপঃ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গোলাপ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Bent-Up Arrow 9"/>
            <p:cNvSpPr/>
            <p:nvPr/>
          </p:nvSpPr>
          <p:spPr>
            <a:xfrm flipV="1">
              <a:off x="4953000" y="4419600"/>
              <a:ext cx="990600" cy="9144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go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6600" y="3886200"/>
              <a:ext cx="1447800" cy="1638300"/>
            </a:xfrm>
            <a:prstGeom prst="rect">
              <a:avLst/>
            </a:prstGeom>
          </p:spPr>
        </p:pic>
      </p:grpSp>
      <p:sp>
        <p:nvSpPr>
          <p:cNvPr id="11" name="Date Placeholder 10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18AA60B-84DC-4CD4-B81B-BCCAF80957DB}" type="datetime1">
              <a:rPr lang="en-US" smtClean="0"/>
              <a:t>9/21/2020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0A26258-9768-4B3C-A089-D32B0D5B67BD}" type="datetime1">
              <a:rPr lang="en-US" smtClean="0"/>
              <a:t>9/21/2020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600200"/>
            <a:ext cx="1087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bn-BD" sz="4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আমানতের বিপরিত কী ?</a:t>
            </a:r>
            <a:endParaRPr lang="en-US" sz="4000" b="1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bn-BD" sz="4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আমানতের খিয়ানতকারীকে কী বলে ?  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bn-BD" sz="4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শিক্ষার্থীর আমানত সমুহ কী কী ?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bn-BD" sz="4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খিয়ানতের পরিণতি সমুহ বল ?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bn-BD" sz="4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আমাদের রাষ্ট্রীয় আমানত সমুহ কী কী ?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bn-BD" sz="4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ব্যবসা-বাণিজ্যে আমানত বলতে কী বুঝায় ? 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8080" y="304800"/>
            <a:ext cx="282956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6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 City\Downloads\10806408_803608059712000_43877087379832793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090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06400" y="5486401"/>
            <a:ext cx="11277600" cy="1173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bn-IN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আমানত এর রক্ষার </a:t>
            </a:r>
            <a:r>
              <a:rPr lang="bn-IN" sz="4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BD" sz="4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কুরআান ও হাদিসের আলোকে বর্ণনা</a:t>
            </a:r>
            <a:r>
              <a:rPr lang="bn-IN" sz="4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459818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305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0A26258-9768-4B3C-A089-D32B0D5B67BD}" type="datetime1">
              <a:rPr lang="en-US" smtClean="0"/>
              <a:t>9/21/2020</a:t>
            </a:fld>
            <a:endParaRPr lang="en-US"/>
          </a:p>
        </p:txBody>
      </p:sp>
      <p:pic>
        <p:nvPicPr>
          <p:cNvPr id="3" name="Picture 3" descr="C:\Users\islam\Desktop\yousuf\Aarhus_rose_gard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12051680" cy="660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03201" y="228600"/>
            <a:ext cx="6033375" cy="6448605"/>
            <a:chOff x="304800" y="228600"/>
            <a:chExt cx="3152779" cy="3966865"/>
          </a:xfrm>
          <a:noFill/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598"/>
            <a:stretch/>
          </p:blipFill>
          <p:spPr bwMode="auto">
            <a:xfrm flipH="1">
              <a:off x="304800" y="228600"/>
              <a:ext cx="3152779" cy="39668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105" y="2733674"/>
              <a:ext cx="521495" cy="6953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680" y="2529841"/>
              <a:ext cx="274320" cy="36575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5588000" y="1295401"/>
            <a:ext cx="642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</a:t>
            </a:r>
          </a:p>
          <a:p>
            <a:pPr algn="ctr"/>
            <a:r>
              <a:rPr lang="bn-BD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ধন্যবাদ 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12" descr="AG00373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96165" y="5410200"/>
            <a:ext cx="2294235" cy="133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744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6481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ট্টগ্রাম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1" y="1095591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705603" y="1110921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433" b="9220"/>
          <a:stretch/>
        </p:blipFill>
        <p:spPr bwMode="auto">
          <a:xfrm>
            <a:off x="6963323" y="1371600"/>
            <a:ext cx="4692952" cy="48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924801" y="5191780"/>
            <a:ext cx="2724443" cy="52322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 descr="C:\Users\Computer City\Pictures\uploading\Picture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 b="10707"/>
          <a:stretch/>
        </p:blipFill>
        <p:spPr bwMode="auto">
          <a:xfrm>
            <a:off x="2055004" y="1227504"/>
            <a:ext cx="2052762" cy="1826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879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0A26258-9768-4B3C-A089-D32B0D5B67BD}" type="datetime1">
              <a:rPr lang="en-US" smtClean="0"/>
              <a:t>9/21/2020</a:t>
            </a:fld>
            <a:endParaRPr lang="en-US"/>
          </a:p>
        </p:txBody>
      </p:sp>
      <p:pic>
        <p:nvPicPr>
          <p:cNvPr id="4" name="Picture 3" descr="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1" y="3733801"/>
            <a:ext cx="4832724" cy="2225731"/>
          </a:xfrm>
          <a:prstGeom prst="rect">
            <a:avLst/>
          </a:prstGeom>
        </p:spPr>
      </p:pic>
      <p:pic>
        <p:nvPicPr>
          <p:cNvPr id="5" name="Picture 4" descr="mnn.jpg"/>
          <p:cNvPicPr>
            <a:picLocks noChangeAspect="1"/>
          </p:cNvPicPr>
          <p:nvPr/>
        </p:nvPicPr>
        <p:blipFill rotWithShape="1">
          <a:blip r:embed="rId4"/>
          <a:srcRect t="16982" r="13927" b="13996"/>
          <a:stretch/>
        </p:blipFill>
        <p:spPr>
          <a:xfrm>
            <a:off x="6192853" y="685800"/>
            <a:ext cx="4779947" cy="2227958"/>
          </a:xfrm>
          <a:prstGeom prst="rect">
            <a:avLst/>
          </a:prstGeom>
        </p:spPr>
      </p:pic>
      <p:pic>
        <p:nvPicPr>
          <p:cNvPr id="6" name="Picture 5" descr="nb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10" y="685800"/>
            <a:ext cx="4673601" cy="2360645"/>
          </a:xfrm>
          <a:prstGeom prst="rect">
            <a:avLst/>
          </a:prstGeom>
        </p:spPr>
      </p:pic>
      <p:pic>
        <p:nvPicPr>
          <p:cNvPr id="7" name="Picture 6" descr="v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3810001"/>
            <a:ext cx="4572000" cy="21804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0" y="3214232"/>
            <a:ext cx="3025059" cy="36752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ব্যাংক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38141" y="3048001"/>
            <a:ext cx="3025059" cy="36752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সোনালী ব্যাংক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341" y="6096001"/>
            <a:ext cx="3025059" cy="36752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 ব্যাংক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56541" y="6196283"/>
            <a:ext cx="3025059" cy="36752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রুপালী ব্যাংক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28258" y="228601"/>
            <a:ext cx="6220543" cy="36752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দেখ এবং চিন্তা করে বল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9386" y="1652328"/>
            <a:ext cx="502297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উক্ত ব্যাংক সমুহের  কাজ কী ?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5943601"/>
            <a:ext cx="8026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মানুষের আমানত গ্রহণ ও সংরক্ষণ করা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ima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840" y="1188228"/>
            <a:ext cx="4673600" cy="2220862"/>
          </a:xfrm>
          <a:prstGeom prst="rect">
            <a:avLst/>
          </a:prstGeom>
        </p:spPr>
      </p:pic>
      <p:pic>
        <p:nvPicPr>
          <p:cNvPr id="17" name="Picture 16" descr="izndex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5040" y="1143000"/>
            <a:ext cx="5084917" cy="2235610"/>
          </a:xfrm>
          <a:prstGeom prst="rect">
            <a:avLst/>
          </a:prstGeom>
        </p:spPr>
      </p:pic>
      <p:pic>
        <p:nvPicPr>
          <p:cNvPr id="18" name="Picture 17" descr="images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6059" y="3550428"/>
            <a:ext cx="4647381" cy="2209800"/>
          </a:xfrm>
          <a:prstGeom prst="rect">
            <a:avLst/>
          </a:prstGeom>
        </p:spPr>
      </p:pic>
      <p:pic>
        <p:nvPicPr>
          <p:cNvPr id="19" name="Picture 18" descr="jhk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5360" y="3378610"/>
            <a:ext cx="5120640" cy="23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0A26258-9768-4B3C-A089-D32B0D5B67BD}" type="datetime1">
              <a:rPr lang="en-US" smtClean="0"/>
              <a:t>9/21/2020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1" y="322045"/>
            <a:ext cx="4160520" cy="229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304800"/>
            <a:ext cx="3657600" cy="457200"/>
          </a:xfrm>
          <a:prstGeom prst="rect">
            <a:avLst/>
          </a:prstGeom>
        </p:spPr>
        <p:txBody>
          <a:bodyPr numCol="1">
            <a:prstTxWarp prst="textWave4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34840" y="2621280"/>
            <a:ext cx="3591560" cy="1973580"/>
          </a:xfrm>
          <a:prstGeom prst="rect">
            <a:avLst/>
          </a:prstGeom>
        </p:spPr>
        <p:txBody>
          <a:bodyPr numCol="1">
            <a:prstTxWarp prst="textInflate">
              <a:avLst/>
            </a:prstTxWarp>
            <a:normAutofit/>
            <a:scene3d>
              <a:camera prst="perspectiveAbove"/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আমানত</a:t>
            </a: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4572000"/>
            <a:ext cx="436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অধ্যায় - ০৪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পাঠ   -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৬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পৃষ্ঠা   -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-১২১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0A26258-9768-4B3C-A089-D32B0D5B67BD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967" y="2282934"/>
            <a:ext cx="99203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r>
              <a:rPr lang="bn-BD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খিয়ানতের পরিচিতি</a:t>
            </a: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আমানত এর রক্ষার গুরুত্ব</a:t>
            </a: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আমানত এর ক্ষেত্র সমুহ </a:t>
            </a:r>
            <a:r>
              <a:rPr lang="bn-BD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 </a:t>
            </a: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07" y="1166991"/>
            <a:ext cx="4098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2800" b="1" dirty="0" smtClean="0">
                <a:solidFill>
                  <a:srgbClr val="002060"/>
                </a:solidFill>
              </a:rPr>
              <a:t>…</a:t>
            </a:r>
            <a:endParaRPr lang="bn-BD" sz="28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4000" y="381639"/>
            <a:ext cx="3352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0A26258-9768-4B3C-A089-D32B0D5B67BD}" type="datetime1">
              <a:rPr lang="en-US" smtClean="0"/>
              <a:t>9/21/2020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383280" y="1078644"/>
            <a:ext cx="5387797" cy="3030854"/>
            <a:chOff x="2743200" y="1051023"/>
            <a:chExt cx="5387797" cy="3030854"/>
          </a:xfrm>
        </p:grpSpPr>
        <p:pic>
          <p:nvPicPr>
            <p:cNvPr id="4" name="Picture 3" descr="images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200" y="1106267"/>
              <a:ext cx="2453640" cy="29756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 descr="immage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9692" y="1051023"/>
              <a:ext cx="2921305" cy="30308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Rounded Rectangle 5"/>
          <p:cNvSpPr/>
          <p:nvPr/>
        </p:nvSpPr>
        <p:spPr>
          <a:xfrm>
            <a:off x="4753412" y="331468"/>
            <a:ext cx="3484877" cy="5734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আমানতের </a:t>
            </a:r>
            <a:r>
              <a:rPr lang="bn-IN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59" y="3939540"/>
            <a:ext cx="11591091" cy="27432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r>
              <a:rPr lang="bn-BD" sz="4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শব্দের অর্থ গচ্ছিত রাখা, নিরাপদ রাখা । </a:t>
            </a:r>
          </a:p>
          <a:p>
            <a:pPr algn="ctr"/>
            <a:r>
              <a:rPr lang="bn-BD" sz="4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পরিভাষায়- কারও নিকট কোন অর্থ-সম্পদ, কথা গচ্ছিত রাখাকে আমানত বলা হয় ।</a:t>
            </a:r>
          </a:p>
          <a:p>
            <a:pPr algn="ctr"/>
            <a:r>
              <a:rPr lang="bn-BD" sz="4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 আমানত রক্ষা করেন তাকে আমিন বা আমানতদার বলা হয় ।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647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C0A26258-9768-4B3C-A089-D32B0D5B67BD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068465" y="304801"/>
            <a:ext cx="3886815" cy="5734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খিয়ানতের </a:t>
            </a:r>
            <a:r>
              <a:rPr lang="bn-IN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000" y="3962400"/>
            <a:ext cx="11074400" cy="28194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খিয়া</a:t>
            </a:r>
            <a:r>
              <a:rPr lang="bn-IN" sz="32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</a:t>
            </a:r>
            <a:r>
              <a:rPr lang="bn-BD" sz="32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শব্দের অর্থ আত্মসাৎ করা ক্ষতি সাধন করা,ভঙ্গ করা । 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পরিভাষায় - আমানতকৃত দ্রব্য বা বিষয় যথাযথভাবে প্রকৃত মালিকের নিকট ফিরিয়ে না দিয়ে আত্মসাৎ করাকে খিয়ানত বলাহয় ।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 খিয়ানত করেন তাকে ‘খায়িন’ বলাহয় । 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1_162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577" y="914400"/>
            <a:ext cx="4165600" cy="3124200"/>
          </a:xfrm>
          <a:prstGeom prst="rect">
            <a:avLst/>
          </a:prstGeom>
        </p:spPr>
      </p:pic>
      <p:pic>
        <p:nvPicPr>
          <p:cNvPr id="8" name="Picture 7" descr="d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76" y="990601"/>
            <a:ext cx="3140363" cy="2590799"/>
          </a:xfrm>
          <a:prstGeom prst="rect">
            <a:avLst/>
          </a:prstGeom>
        </p:spPr>
      </p:pic>
      <p:pic>
        <p:nvPicPr>
          <p:cNvPr id="9" name="Picture 8" descr="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466" y="1101403"/>
            <a:ext cx="3020601" cy="222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462160" y="5148620"/>
            <a:ext cx="7065197" cy="1173481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 ও খিয়ানতের সংজ্ঞা লিখ 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855720" y="407642"/>
            <a:ext cx="3535680" cy="811558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36" y="2082310"/>
            <a:ext cx="5384847" cy="3066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43" t="8481" r="6824" b="8481"/>
          <a:stretch/>
        </p:blipFill>
        <p:spPr bwMode="auto">
          <a:xfrm>
            <a:off x="8577346" y="2179712"/>
            <a:ext cx="3142215" cy="2968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5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2870</TotalTime>
  <Words>969</Words>
  <Application>Microsoft Office PowerPoint</Application>
  <PresentationFormat>Custom</PresentationFormat>
  <Paragraphs>185</Paragraphs>
  <Slides>26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368</cp:revision>
  <dcterms:created xsi:type="dcterms:W3CDTF">2013-12-14T06:41:16Z</dcterms:created>
  <dcterms:modified xsi:type="dcterms:W3CDTF">2020-09-21T05:01:20Z</dcterms:modified>
</cp:coreProperties>
</file>