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4"/>
  </p:notesMasterIdLst>
  <p:sldIdLst>
    <p:sldId id="328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7" r:id="rId19"/>
    <p:sldId id="348" r:id="rId20"/>
    <p:sldId id="349" r:id="rId21"/>
    <p:sldId id="350" r:id="rId22"/>
    <p:sldId id="35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996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FA293B-7F84-4017-AD24-41B12B480AB0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C97B9C-4BEA-4D3A-90AB-D66750C80001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bn-BD" sz="4800" b="1" dirty="0" smtClean="0">
              <a:latin typeface="NikoshBAN" pitchFamily="2" charset="0"/>
              <a:cs typeface="NikoshBAN" pitchFamily="2" charset="0"/>
            </a:rPr>
            <a:t>ফরয</a:t>
          </a:r>
          <a:endParaRPr lang="en-US" sz="4400" b="1" dirty="0">
            <a:latin typeface="NikoshBAN" pitchFamily="2" charset="0"/>
            <a:cs typeface="NikoshBAN" pitchFamily="2" charset="0"/>
          </a:endParaRPr>
        </a:p>
      </dgm:t>
    </dgm:pt>
    <dgm:pt modelId="{450FB7BD-BC8A-4E79-8572-970A47FCC584}" type="parTrans" cxnId="{A1D4B978-F55D-47DD-9C61-118F9762ACAC}">
      <dgm:prSet/>
      <dgm:spPr/>
      <dgm:t>
        <a:bodyPr/>
        <a:lstStyle/>
        <a:p>
          <a:endParaRPr lang="en-US"/>
        </a:p>
      </dgm:t>
    </dgm:pt>
    <dgm:pt modelId="{5CCB600D-BF59-4D98-BF1F-89FB9989DD20}" type="sibTrans" cxnId="{A1D4B978-F55D-47DD-9C61-118F9762ACAC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FF66FF"/>
        </a:solidFill>
      </dgm:spPr>
      <dgm:t>
        <a:bodyPr/>
        <a:lstStyle/>
        <a:p>
          <a:endParaRPr lang="en-US" b="1"/>
        </a:p>
      </dgm:t>
    </dgm:pt>
    <dgm:pt modelId="{41393CD3-4A01-41BF-A1A2-28AFE610DD2E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ওয়াজিব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F8E6E774-773B-4E7F-84C5-B49DDF91B677}" type="parTrans" cxnId="{F1D8B495-5171-4EA3-9E5F-03FCE53323ED}">
      <dgm:prSet/>
      <dgm:spPr/>
      <dgm:t>
        <a:bodyPr/>
        <a:lstStyle/>
        <a:p>
          <a:endParaRPr lang="en-US"/>
        </a:p>
      </dgm:t>
    </dgm:pt>
    <dgm:pt modelId="{6F1D5647-1784-461B-BDA8-C8609CB1DD94}" type="sibTrans" cxnId="{F1D8B495-5171-4EA3-9E5F-03FCE53323ED}">
      <dgm:prSet/>
      <dgm:spPr/>
      <dgm:t>
        <a:bodyPr/>
        <a:lstStyle/>
        <a:p>
          <a:endParaRPr lang="en-US"/>
        </a:p>
      </dgm:t>
    </dgm:pt>
    <dgm:pt modelId="{888E8B6A-34D1-433E-AD9E-E7C0A11EC774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সুন্নাত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7510D28D-A047-4F02-94B5-D8D8F4025E4F}" type="parTrans" cxnId="{1C047FE5-62AC-43FE-8777-D861028FB8BD}">
      <dgm:prSet/>
      <dgm:spPr/>
      <dgm:t>
        <a:bodyPr/>
        <a:lstStyle/>
        <a:p>
          <a:endParaRPr lang="en-US"/>
        </a:p>
      </dgm:t>
    </dgm:pt>
    <dgm:pt modelId="{0FEAFF0B-38C5-4DAB-B5D1-516B4118AD57}" type="sibTrans" cxnId="{1C047FE5-62AC-43FE-8777-D861028FB8BD}">
      <dgm:prSet/>
      <dgm:spPr/>
      <dgm:t>
        <a:bodyPr/>
        <a:lstStyle/>
        <a:p>
          <a:endParaRPr lang="en-US"/>
        </a:p>
      </dgm:t>
    </dgm:pt>
    <dgm:pt modelId="{5D165D42-9FE4-4537-94A0-45D5426247CE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মুস্তাহাব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C2FE7F29-CA06-4598-B8F8-5A064CCFFF90}" type="parTrans" cxnId="{A44E3C09-B713-4AC8-80C5-D3FA54B2DF39}">
      <dgm:prSet/>
      <dgm:spPr/>
      <dgm:t>
        <a:bodyPr/>
        <a:lstStyle/>
        <a:p>
          <a:endParaRPr lang="en-US"/>
        </a:p>
      </dgm:t>
    </dgm:pt>
    <dgm:pt modelId="{2FE22EF5-CA38-4797-B979-40F0A65F58B4}" type="sibTrans" cxnId="{A44E3C09-B713-4AC8-80C5-D3FA54B2DF39}">
      <dgm:prSet/>
      <dgm:spPr/>
      <dgm:t>
        <a:bodyPr/>
        <a:lstStyle/>
        <a:p>
          <a:endParaRPr lang="en-US"/>
        </a:p>
      </dgm:t>
    </dgm:pt>
    <dgm:pt modelId="{6A206DE3-850E-468E-89F8-82685493473C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rgbClr val="0070C0"/>
        </a:solidFill>
      </dgm:spPr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নফল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C9B4C76D-4204-4399-BB66-721F1C5EB7C3}" type="parTrans" cxnId="{4964D093-DE18-4319-9589-69C311D131B7}">
      <dgm:prSet/>
      <dgm:spPr/>
      <dgm:t>
        <a:bodyPr/>
        <a:lstStyle/>
        <a:p>
          <a:endParaRPr lang="en-US"/>
        </a:p>
      </dgm:t>
    </dgm:pt>
    <dgm:pt modelId="{3BE4EACA-8AF3-42C8-8257-A7251ABC8423}" type="sibTrans" cxnId="{4964D093-DE18-4319-9589-69C311D131B7}">
      <dgm:prSet/>
      <dgm:spPr/>
      <dgm:t>
        <a:bodyPr/>
        <a:lstStyle/>
        <a:p>
          <a:endParaRPr lang="en-US"/>
        </a:p>
      </dgm:t>
    </dgm:pt>
    <dgm:pt modelId="{8D3E80CE-89CF-4891-9130-13B3128E2B42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rgbClr val="7030A0"/>
        </a:solidFill>
      </dgm:spPr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মাকরূহ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783CF2C2-DE2C-451C-AE7F-E19D26437760}" type="parTrans" cxnId="{48563BD0-FE05-436F-9DC5-7687F22473BC}">
      <dgm:prSet/>
      <dgm:spPr/>
      <dgm:t>
        <a:bodyPr/>
        <a:lstStyle/>
        <a:p>
          <a:endParaRPr lang="en-US"/>
        </a:p>
      </dgm:t>
    </dgm:pt>
    <dgm:pt modelId="{40A393D3-7C9C-470D-969C-46FBB4C166E7}" type="sibTrans" cxnId="{48563BD0-FE05-436F-9DC5-7687F22473BC}">
      <dgm:prSet/>
      <dgm:spPr/>
      <dgm:t>
        <a:bodyPr/>
        <a:lstStyle/>
        <a:p>
          <a:endParaRPr lang="en-US"/>
        </a:p>
      </dgm:t>
    </dgm:pt>
    <dgm:pt modelId="{B582761A-905B-4609-A882-556176E8B8A2}" type="pres">
      <dgm:prSet presAssocID="{EBFA293B-7F84-4017-AD24-41B12B480AB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900882-7B6C-4C79-A17C-9137DDA9225A}" type="pres">
      <dgm:prSet presAssocID="{EBFA293B-7F84-4017-AD24-41B12B480AB0}" presName="cycle" presStyleCnt="0"/>
      <dgm:spPr/>
    </dgm:pt>
    <dgm:pt modelId="{E1A17760-5EC0-4D14-8C32-21B9811BFC33}" type="pres">
      <dgm:prSet presAssocID="{20C97B9C-4BEA-4D3A-90AB-D66750C80001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A7B4D-9FCC-45B3-9EAD-43DBD2152F08}" type="pres">
      <dgm:prSet presAssocID="{5CCB600D-BF59-4D98-BF1F-89FB9989DD20}" presName="sibTransFirstNode" presStyleLbl="bgShp" presStyleIdx="0" presStyleCnt="1" custScaleX="141465"/>
      <dgm:spPr/>
      <dgm:t>
        <a:bodyPr/>
        <a:lstStyle/>
        <a:p>
          <a:endParaRPr lang="en-US"/>
        </a:p>
      </dgm:t>
    </dgm:pt>
    <dgm:pt modelId="{8881C02D-4D87-4C9E-ADA8-F2A54F12E601}" type="pres">
      <dgm:prSet presAssocID="{41393CD3-4A01-41BF-A1A2-28AFE610DD2E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E8D3D-BFFF-4AE7-BCE3-6524FCAAE9B5}" type="pres">
      <dgm:prSet presAssocID="{888E8B6A-34D1-433E-AD9E-E7C0A11EC774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FB5946-2460-4988-94B8-8FB733DAFAB6}" type="pres">
      <dgm:prSet presAssocID="{5D165D42-9FE4-4537-94A0-45D5426247CE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22885E-9D65-4C4F-8158-9F7107981272}" type="pres">
      <dgm:prSet presAssocID="{6A206DE3-850E-468E-89F8-82685493473C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D6C893-4CAE-456F-9602-C636231671DC}" type="pres">
      <dgm:prSet presAssocID="{8D3E80CE-89CF-4891-9130-13B3128E2B42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D4B978-F55D-47DD-9C61-118F9762ACAC}" srcId="{EBFA293B-7F84-4017-AD24-41B12B480AB0}" destId="{20C97B9C-4BEA-4D3A-90AB-D66750C80001}" srcOrd="0" destOrd="0" parTransId="{450FB7BD-BC8A-4E79-8572-970A47FCC584}" sibTransId="{5CCB600D-BF59-4D98-BF1F-89FB9989DD20}"/>
    <dgm:cxn modelId="{F61E9C47-ED78-436D-9684-C353307D7A72}" type="presOf" srcId="{41393CD3-4A01-41BF-A1A2-28AFE610DD2E}" destId="{8881C02D-4D87-4C9E-ADA8-F2A54F12E601}" srcOrd="0" destOrd="0" presId="urn:microsoft.com/office/officeart/2005/8/layout/cycle3"/>
    <dgm:cxn modelId="{DEBB1C4F-8F3B-4F5F-BB15-AA07C3199790}" type="presOf" srcId="{8D3E80CE-89CF-4891-9130-13B3128E2B42}" destId="{D0D6C893-4CAE-456F-9602-C636231671DC}" srcOrd="0" destOrd="0" presId="urn:microsoft.com/office/officeart/2005/8/layout/cycle3"/>
    <dgm:cxn modelId="{D0BB84D4-0E93-4D97-A9E4-4F67A62F8A0D}" type="presOf" srcId="{6A206DE3-850E-468E-89F8-82685493473C}" destId="{8122885E-9D65-4C4F-8158-9F7107981272}" srcOrd="0" destOrd="0" presId="urn:microsoft.com/office/officeart/2005/8/layout/cycle3"/>
    <dgm:cxn modelId="{A44E3C09-B713-4AC8-80C5-D3FA54B2DF39}" srcId="{EBFA293B-7F84-4017-AD24-41B12B480AB0}" destId="{5D165D42-9FE4-4537-94A0-45D5426247CE}" srcOrd="3" destOrd="0" parTransId="{C2FE7F29-CA06-4598-B8F8-5A064CCFFF90}" sibTransId="{2FE22EF5-CA38-4797-B979-40F0A65F58B4}"/>
    <dgm:cxn modelId="{24A79562-9588-4724-8925-21270C5522E9}" type="presOf" srcId="{EBFA293B-7F84-4017-AD24-41B12B480AB0}" destId="{B582761A-905B-4609-A882-556176E8B8A2}" srcOrd="0" destOrd="0" presId="urn:microsoft.com/office/officeart/2005/8/layout/cycle3"/>
    <dgm:cxn modelId="{6C6EFE90-930D-4C25-AC3D-0F7FE6E3C067}" type="presOf" srcId="{5CCB600D-BF59-4D98-BF1F-89FB9989DD20}" destId="{098A7B4D-9FCC-45B3-9EAD-43DBD2152F08}" srcOrd="0" destOrd="0" presId="urn:microsoft.com/office/officeart/2005/8/layout/cycle3"/>
    <dgm:cxn modelId="{F1D8B495-5171-4EA3-9E5F-03FCE53323ED}" srcId="{EBFA293B-7F84-4017-AD24-41B12B480AB0}" destId="{41393CD3-4A01-41BF-A1A2-28AFE610DD2E}" srcOrd="1" destOrd="0" parTransId="{F8E6E774-773B-4E7F-84C5-B49DDF91B677}" sibTransId="{6F1D5647-1784-461B-BDA8-C8609CB1DD94}"/>
    <dgm:cxn modelId="{0D663FA1-B43B-4152-8A02-A9323BD82310}" type="presOf" srcId="{20C97B9C-4BEA-4D3A-90AB-D66750C80001}" destId="{E1A17760-5EC0-4D14-8C32-21B9811BFC33}" srcOrd="0" destOrd="0" presId="urn:microsoft.com/office/officeart/2005/8/layout/cycle3"/>
    <dgm:cxn modelId="{ECF62956-9032-4BDF-8B12-1F2113AF96EC}" type="presOf" srcId="{888E8B6A-34D1-433E-AD9E-E7C0A11EC774}" destId="{472E8D3D-BFFF-4AE7-BCE3-6524FCAAE9B5}" srcOrd="0" destOrd="0" presId="urn:microsoft.com/office/officeart/2005/8/layout/cycle3"/>
    <dgm:cxn modelId="{1C047FE5-62AC-43FE-8777-D861028FB8BD}" srcId="{EBFA293B-7F84-4017-AD24-41B12B480AB0}" destId="{888E8B6A-34D1-433E-AD9E-E7C0A11EC774}" srcOrd="2" destOrd="0" parTransId="{7510D28D-A047-4F02-94B5-D8D8F4025E4F}" sibTransId="{0FEAFF0B-38C5-4DAB-B5D1-516B4118AD57}"/>
    <dgm:cxn modelId="{4964D093-DE18-4319-9589-69C311D131B7}" srcId="{EBFA293B-7F84-4017-AD24-41B12B480AB0}" destId="{6A206DE3-850E-468E-89F8-82685493473C}" srcOrd="4" destOrd="0" parTransId="{C9B4C76D-4204-4399-BB66-721F1C5EB7C3}" sibTransId="{3BE4EACA-8AF3-42C8-8257-A7251ABC8423}"/>
    <dgm:cxn modelId="{B2B7C9C9-DA25-40B6-B58A-581D43F6460B}" type="presOf" srcId="{5D165D42-9FE4-4537-94A0-45D5426247CE}" destId="{B2FB5946-2460-4988-94B8-8FB733DAFAB6}" srcOrd="0" destOrd="0" presId="urn:microsoft.com/office/officeart/2005/8/layout/cycle3"/>
    <dgm:cxn modelId="{48563BD0-FE05-436F-9DC5-7687F22473BC}" srcId="{EBFA293B-7F84-4017-AD24-41B12B480AB0}" destId="{8D3E80CE-89CF-4891-9130-13B3128E2B42}" srcOrd="5" destOrd="0" parTransId="{783CF2C2-DE2C-451C-AE7F-E19D26437760}" sibTransId="{40A393D3-7C9C-470D-969C-46FBB4C166E7}"/>
    <dgm:cxn modelId="{38B59249-471F-45FB-BD99-5A571BD1E1EE}" type="presParOf" srcId="{B582761A-905B-4609-A882-556176E8B8A2}" destId="{B4900882-7B6C-4C79-A17C-9137DDA9225A}" srcOrd="0" destOrd="0" presId="urn:microsoft.com/office/officeart/2005/8/layout/cycle3"/>
    <dgm:cxn modelId="{70425B80-1A40-4910-A457-BA18D9471461}" type="presParOf" srcId="{B4900882-7B6C-4C79-A17C-9137DDA9225A}" destId="{E1A17760-5EC0-4D14-8C32-21B9811BFC33}" srcOrd="0" destOrd="0" presId="urn:microsoft.com/office/officeart/2005/8/layout/cycle3"/>
    <dgm:cxn modelId="{6A5E013E-5A18-4304-82BD-05B70B9EC96F}" type="presParOf" srcId="{B4900882-7B6C-4C79-A17C-9137DDA9225A}" destId="{098A7B4D-9FCC-45B3-9EAD-43DBD2152F08}" srcOrd="1" destOrd="0" presId="urn:microsoft.com/office/officeart/2005/8/layout/cycle3"/>
    <dgm:cxn modelId="{C909F2A2-B850-4613-BA69-C0055C354F7D}" type="presParOf" srcId="{B4900882-7B6C-4C79-A17C-9137DDA9225A}" destId="{8881C02D-4D87-4C9E-ADA8-F2A54F12E601}" srcOrd="2" destOrd="0" presId="urn:microsoft.com/office/officeart/2005/8/layout/cycle3"/>
    <dgm:cxn modelId="{1DDB4CE8-E1E0-4C5E-816C-6E960155E3E0}" type="presParOf" srcId="{B4900882-7B6C-4C79-A17C-9137DDA9225A}" destId="{472E8D3D-BFFF-4AE7-BCE3-6524FCAAE9B5}" srcOrd="3" destOrd="0" presId="urn:microsoft.com/office/officeart/2005/8/layout/cycle3"/>
    <dgm:cxn modelId="{262228AD-E993-4D1B-A25E-6C3C6E76F245}" type="presParOf" srcId="{B4900882-7B6C-4C79-A17C-9137DDA9225A}" destId="{B2FB5946-2460-4988-94B8-8FB733DAFAB6}" srcOrd="4" destOrd="0" presId="urn:microsoft.com/office/officeart/2005/8/layout/cycle3"/>
    <dgm:cxn modelId="{630D5520-447D-4625-8147-17B4A7DC01CC}" type="presParOf" srcId="{B4900882-7B6C-4C79-A17C-9137DDA9225A}" destId="{8122885E-9D65-4C4F-8158-9F7107981272}" srcOrd="5" destOrd="0" presId="urn:microsoft.com/office/officeart/2005/8/layout/cycle3"/>
    <dgm:cxn modelId="{41019DE6-F5ED-448F-90C3-51B41A959A69}" type="presParOf" srcId="{B4900882-7B6C-4C79-A17C-9137DDA9225A}" destId="{D0D6C893-4CAE-456F-9602-C636231671DC}" srcOrd="6" destOrd="0" presId="urn:microsoft.com/office/officeart/2005/8/layout/cycle3"/>
  </dgm:cxnLst>
  <dgm:bg>
    <a:solidFill>
      <a:srgbClr val="92D05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8A7B4D-9FCC-45B3-9EAD-43DBD2152F08}">
      <dsp:nvSpPr>
        <dsp:cNvPr id="0" name=""/>
        <dsp:cNvSpPr/>
      </dsp:nvSpPr>
      <dsp:spPr>
        <a:xfrm>
          <a:off x="1157030" y="-5097"/>
          <a:ext cx="8049138" cy="5689844"/>
        </a:xfrm>
        <a:prstGeom prst="circularArrow">
          <a:avLst>
            <a:gd name="adj1" fmla="val 5274"/>
            <a:gd name="adj2" fmla="val 312630"/>
            <a:gd name="adj3" fmla="val 14205409"/>
            <a:gd name="adj4" fmla="val 17140327"/>
            <a:gd name="adj5" fmla="val 5477"/>
          </a:avLst>
        </a:prstGeom>
        <a:solidFill>
          <a:srgbClr val="FF66FF"/>
        </a:soli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E1A17760-5EC0-4D14-8C32-21B9811BFC33}">
      <dsp:nvSpPr>
        <dsp:cNvPr id="0" name=""/>
        <dsp:cNvSpPr/>
      </dsp:nvSpPr>
      <dsp:spPr>
        <a:xfrm>
          <a:off x="4086076" y="1484"/>
          <a:ext cx="2191047" cy="1095523"/>
        </a:xfrm>
        <a:prstGeom prst="roundRect">
          <a:avLst/>
        </a:prstGeom>
        <a:solidFill>
          <a:schemeClr val="accent2">
            <a:lumMod val="75000"/>
          </a:schemeClr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800" b="1" kern="1200" dirty="0" smtClean="0">
              <a:latin typeface="NikoshBAN" pitchFamily="2" charset="0"/>
              <a:cs typeface="NikoshBAN" pitchFamily="2" charset="0"/>
            </a:rPr>
            <a:t>ফরয</a:t>
          </a:r>
          <a:endParaRPr lang="en-US" sz="4400" b="1" kern="1200" dirty="0">
            <a:latin typeface="NikoshBAN" pitchFamily="2" charset="0"/>
            <a:cs typeface="NikoshBAN" pitchFamily="2" charset="0"/>
          </a:endParaRPr>
        </a:p>
      </dsp:txBody>
      <dsp:txXfrm>
        <a:off x="4139555" y="54963"/>
        <a:ext cx="2084089" cy="988565"/>
      </dsp:txXfrm>
    </dsp:sp>
    <dsp:sp modelId="{8881C02D-4D87-4C9E-ADA8-F2A54F12E601}">
      <dsp:nvSpPr>
        <dsp:cNvPr id="0" name=""/>
        <dsp:cNvSpPr/>
      </dsp:nvSpPr>
      <dsp:spPr>
        <a:xfrm>
          <a:off x="6085082" y="1155611"/>
          <a:ext cx="2191047" cy="1095523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600" b="1" kern="1200" dirty="0" smtClean="0">
              <a:latin typeface="NikoshBAN" pitchFamily="2" charset="0"/>
              <a:cs typeface="NikoshBAN" pitchFamily="2" charset="0"/>
            </a:rPr>
            <a:t>ওয়াজিব</a:t>
          </a:r>
          <a:endParaRPr lang="en-US" sz="4600" b="1" kern="1200" dirty="0">
            <a:latin typeface="NikoshBAN" pitchFamily="2" charset="0"/>
            <a:cs typeface="NikoshBAN" pitchFamily="2" charset="0"/>
          </a:endParaRPr>
        </a:p>
      </dsp:txBody>
      <dsp:txXfrm>
        <a:off x="6138561" y="1209090"/>
        <a:ext cx="2084089" cy="988565"/>
      </dsp:txXfrm>
    </dsp:sp>
    <dsp:sp modelId="{472E8D3D-BFFF-4AE7-BCE3-6524FCAAE9B5}">
      <dsp:nvSpPr>
        <dsp:cNvPr id="0" name=""/>
        <dsp:cNvSpPr/>
      </dsp:nvSpPr>
      <dsp:spPr>
        <a:xfrm>
          <a:off x="6085082" y="3463864"/>
          <a:ext cx="2191047" cy="1095523"/>
        </a:xfrm>
        <a:prstGeom prst="roundRect">
          <a:avLst/>
        </a:prstGeom>
        <a:solidFill>
          <a:srgbClr val="FFFF00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600" b="1" kern="1200" dirty="0" smtClean="0">
              <a:latin typeface="NikoshBAN" pitchFamily="2" charset="0"/>
              <a:cs typeface="NikoshBAN" pitchFamily="2" charset="0"/>
            </a:rPr>
            <a:t>সুন্নাত</a:t>
          </a:r>
          <a:endParaRPr lang="en-US" sz="4600" b="1" kern="1200" dirty="0">
            <a:latin typeface="NikoshBAN" pitchFamily="2" charset="0"/>
            <a:cs typeface="NikoshBAN" pitchFamily="2" charset="0"/>
          </a:endParaRPr>
        </a:p>
      </dsp:txBody>
      <dsp:txXfrm>
        <a:off x="6138561" y="3517343"/>
        <a:ext cx="2084089" cy="988565"/>
      </dsp:txXfrm>
    </dsp:sp>
    <dsp:sp modelId="{B2FB5946-2460-4988-94B8-8FB733DAFAB6}">
      <dsp:nvSpPr>
        <dsp:cNvPr id="0" name=""/>
        <dsp:cNvSpPr/>
      </dsp:nvSpPr>
      <dsp:spPr>
        <a:xfrm>
          <a:off x="4086076" y="4617991"/>
          <a:ext cx="2191047" cy="1095523"/>
        </a:xfrm>
        <a:prstGeom prst="roundRect">
          <a:avLst/>
        </a:prstGeom>
        <a:solidFill>
          <a:srgbClr val="00B0F0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600" b="1" kern="1200" dirty="0" smtClean="0">
              <a:latin typeface="NikoshBAN" pitchFamily="2" charset="0"/>
              <a:cs typeface="NikoshBAN" pitchFamily="2" charset="0"/>
            </a:rPr>
            <a:t>মুস্তাহাব</a:t>
          </a:r>
          <a:endParaRPr lang="en-US" sz="4600" b="1" kern="1200" dirty="0">
            <a:latin typeface="NikoshBAN" pitchFamily="2" charset="0"/>
            <a:cs typeface="NikoshBAN" pitchFamily="2" charset="0"/>
          </a:endParaRPr>
        </a:p>
      </dsp:txBody>
      <dsp:txXfrm>
        <a:off x="4139555" y="4671470"/>
        <a:ext cx="2084089" cy="988565"/>
      </dsp:txXfrm>
    </dsp:sp>
    <dsp:sp modelId="{8122885E-9D65-4C4F-8158-9F7107981272}">
      <dsp:nvSpPr>
        <dsp:cNvPr id="0" name=""/>
        <dsp:cNvSpPr/>
      </dsp:nvSpPr>
      <dsp:spPr>
        <a:xfrm>
          <a:off x="2087070" y="3463864"/>
          <a:ext cx="2191047" cy="1095523"/>
        </a:xfrm>
        <a:prstGeom prst="roundRect">
          <a:avLst/>
        </a:prstGeom>
        <a:solidFill>
          <a:srgbClr val="0070C0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600" b="1" kern="1200" dirty="0" smtClean="0">
              <a:latin typeface="NikoshBAN" pitchFamily="2" charset="0"/>
              <a:cs typeface="NikoshBAN" pitchFamily="2" charset="0"/>
            </a:rPr>
            <a:t>নফল</a:t>
          </a:r>
          <a:endParaRPr lang="en-US" sz="4600" b="1" kern="1200" dirty="0">
            <a:latin typeface="NikoshBAN" pitchFamily="2" charset="0"/>
            <a:cs typeface="NikoshBAN" pitchFamily="2" charset="0"/>
          </a:endParaRPr>
        </a:p>
      </dsp:txBody>
      <dsp:txXfrm>
        <a:off x="2140549" y="3517343"/>
        <a:ext cx="2084089" cy="988565"/>
      </dsp:txXfrm>
    </dsp:sp>
    <dsp:sp modelId="{D0D6C893-4CAE-456F-9602-C636231671DC}">
      <dsp:nvSpPr>
        <dsp:cNvPr id="0" name=""/>
        <dsp:cNvSpPr/>
      </dsp:nvSpPr>
      <dsp:spPr>
        <a:xfrm>
          <a:off x="2087070" y="1155611"/>
          <a:ext cx="2191047" cy="1095523"/>
        </a:xfrm>
        <a:prstGeom prst="roundRect">
          <a:avLst/>
        </a:prstGeom>
        <a:solidFill>
          <a:srgbClr val="7030A0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600" b="1" kern="1200" dirty="0" smtClean="0">
              <a:latin typeface="NikoshBAN" pitchFamily="2" charset="0"/>
              <a:cs typeface="NikoshBAN" pitchFamily="2" charset="0"/>
            </a:rPr>
            <a:t>মাকরূহ</a:t>
          </a:r>
          <a:endParaRPr lang="en-US" sz="4600" b="1" kern="1200" dirty="0">
            <a:latin typeface="NikoshBAN" pitchFamily="2" charset="0"/>
            <a:cs typeface="NikoshBAN" pitchFamily="2" charset="0"/>
          </a:endParaRPr>
        </a:p>
      </dsp:txBody>
      <dsp:txXfrm>
        <a:off x="2140549" y="1209090"/>
        <a:ext cx="2084089" cy="988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স্লাইডটি সম্মানিত শিক্ষকের জন্য তাই </a:t>
            </a:r>
            <a:r>
              <a:rPr lang="en-US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Slide </a:t>
            </a:r>
            <a:r>
              <a:rPr lang="bn-BD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Hide </a:t>
            </a:r>
            <a:r>
              <a:rPr lang="bn-BD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 রাখা হয়েছে। </a:t>
            </a:r>
            <a:endParaRPr lang="en-US" sz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304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/>
              <a:t>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দলীয় কাজে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সময় ৪/৫মিঃ দেয়া যেতে পারে । কাজ শিক্ষক নিজে তদারকী করবেন এবং তাদের স্বক্রিয়তা যাচাই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52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মূলায়ানের প্রশ্ন সূনির্দিষ্ট</a:t>
            </a:r>
            <a:r>
              <a:rPr lang="bn-BD" b="1" baseline="0" dirty="0" smtClean="0"/>
              <a:t> ভাবে শিক্ষার্থীদের থেকে করা যেতে পারে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EBF57-0416-47A7-9CAB-2AEC3D92580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41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কুশল</a:t>
            </a:r>
            <a:r>
              <a:rPr lang="bn-BD" b="1" baseline="0" dirty="0" smtClean="0"/>
              <a:t> বিনিময়ের পর শিক্ষক শ্রেণি বিন্যাসের দিকে নজরদিতে পারে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3048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বাড়ির কাজ</a:t>
            </a:r>
            <a:r>
              <a:rPr lang="bn-BD" b="1" baseline="0" dirty="0" smtClean="0"/>
              <a:t> শিক্ষার্থীদেরকে নিজ নিজ খাতায় লিখতে বলবেন 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809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28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77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শিক্ষার্থীদের</a:t>
            </a:r>
            <a:r>
              <a:rPr lang="bn-BD" b="1" baseline="0" dirty="0" smtClean="0"/>
              <a:t> এভাবে প্রশ্ন করাযেতে পারে । ছবি</a:t>
            </a:r>
            <a:r>
              <a:rPr lang="bn-IN" b="1" baseline="0" dirty="0" smtClean="0"/>
              <a:t> দু</a:t>
            </a:r>
            <a:r>
              <a:rPr lang="bn-BD" b="1" baseline="0" dirty="0" smtClean="0"/>
              <a:t>টিতে  সবাই একত্র হয়ে কী করছে ? এভাবে প্রশ্ন করে সাওমের বিষয়টা তাদের  মুখ থেকে বের করার চেষ্টা 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দ্বিতীয় আয়াতের অর্থ শিক্ষক নিজেই বর্ণনা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59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image" Target="../media/image1.png"/><Relationship Id="rId2" Type="http://schemas.openxmlformats.org/officeDocument/2006/relationships/slide" Target="../slides/slide17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6.xml"/><Relationship Id="rId5" Type="http://schemas.openxmlformats.org/officeDocument/2006/relationships/slide" Target="../slides/slide14.xml"/><Relationship Id="rId4" Type="http://schemas.openxmlformats.org/officeDocument/2006/relationships/slide" Target="../slides/slide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8131" y="42203"/>
            <a:ext cx="12121662" cy="67595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96946" y="168811"/>
            <a:ext cx="11812169" cy="645707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37625" y="295422"/>
            <a:ext cx="11502680" cy="61757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2" action="ppaction://hlinksldjump"/>
          </p:cNvPr>
          <p:cNvSpPr/>
          <p:nvPr userDrawn="1"/>
        </p:nvSpPr>
        <p:spPr>
          <a:xfrm>
            <a:off x="5671566" y="6388100"/>
            <a:ext cx="1271101" cy="381000"/>
          </a:xfrm>
          <a:prstGeom prst="roundRect">
            <a:avLst>
              <a:gd name="adj" fmla="val 46131"/>
            </a:avLst>
          </a:prstGeom>
          <a:solidFill>
            <a:srgbClr val="00206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মূল আলোচনা</a:t>
            </a:r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" name="Rounded Rectangle 2">
            <a:hlinkClick r:id="" action="ppaction://noaction"/>
          </p:cNvPr>
          <p:cNvSpPr/>
          <p:nvPr userDrawn="1"/>
        </p:nvSpPr>
        <p:spPr>
          <a:xfrm>
            <a:off x="7026232" y="6384976"/>
            <a:ext cx="1271101" cy="381000"/>
          </a:xfrm>
          <a:prstGeom prst="roundRect">
            <a:avLst>
              <a:gd name="adj" fmla="val 46131"/>
            </a:avLst>
          </a:prstGeom>
          <a:solidFill>
            <a:srgbClr val="00206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দলীয় কাজ</a:t>
            </a:r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4" name="Rounded Rectangle 3">
            <a:hlinkClick r:id="" action="ppaction://noaction"/>
          </p:cNvPr>
          <p:cNvSpPr/>
          <p:nvPr userDrawn="1"/>
        </p:nvSpPr>
        <p:spPr>
          <a:xfrm>
            <a:off x="8343710" y="6396696"/>
            <a:ext cx="1271101" cy="381000"/>
          </a:xfrm>
          <a:prstGeom prst="roundRect">
            <a:avLst>
              <a:gd name="adj" fmla="val 46131"/>
            </a:avLst>
          </a:prstGeom>
          <a:solidFill>
            <a:srgbClr val="C0000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মূল্যায়ন</a:t>
            </a: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5" name="Rounded Rectangle 4">
            <a:hlinkClick r:id="" action="ppaction://noaction"/>
          </p:cNvPr>
          <p:cNvSpPr/>
          <p:nvPr userDrawn="1"/>
        </p:nvSpPr>
        <p:spPr>
          <a:xfrm>
            <a:off x="9681443" y="6388100"/>
            <a:ext cx="1254168" cy="381000"/>
          </a:xfrm>
          <a:prstGeom prst="roundRect">
            <a:avLst>
              <a:gd name="adj" fmla="val 46131"/>
            </a:avLst>
          </a:prstGeom>
          <a:solidFill>
            <a:srgbClr val="00206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বাড়ীর কাজ</a:t>
            </a:r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" name="Rounded Rectangle 5">
            <a:hlinkClick r:id="" action="ppaction://noaction"/>
          </p:cNvPr>
          <p:cNvSpPr/>
          <p:nvPr userDrawn="1"/>
        </p:nvSpPr>
        <p:spPr>
          <a:xfrm>
            <a:off x="10996639" y="6400800"/>
            <a:ext cx="1097144" cy="381000"/>
          </a:xfrm>
          <a:prstGeom prst="roundRect">
            <a:avLst>
              <a:gd name="adj" fmla="val 46131"/>
            </a:avLst>
          </a:prstGeom>
          <a:solidFill>
            <a:srgbClr val="C0000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400" u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ধন্যবাদ</a:t>
            </a:r>
            <a:endParaRPr lang="en-US" sz="1400" u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7" name="Rounded Rectangle 6">
            <a:hlinkClick r:id="rId3" action="ppaction://hlinksldjump"/>
          </p:cNvPr>
          <p:cNvSpPr/>
          <p:nvPr userDrawn="1"/>
        </p:nvSpPr>
        <p:spPr>
          <a:xfrm>
            <a:off x="3011712" y="6384976"/>
            <a:ext cx="1271101" cy="381000"/>
          </a:xfrm>
          <a:prstGeom prst="roundRect">
            <a:avLst>
              <a:gd name="adj" fmla="val 46131"/>
            </a:avLst>
          </a:prstGeom>
          <a:solidFill>
            <a:srgbClr val="C0000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400" u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শিখনফল</a:t>
            </a:r>
            <a:endParaRPr lang="en-US" sz="1400" u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Rounded Rectangle 7">
            <a:hlinkClick r:id="rId4" action="ppaction://hlinksldjump"/>
          </p:cNvPr>
          <p:cNvSpPr/>
          <p:nvPr userDrawn="1"/>
        </p:nvSpPr>
        <p:spPr>
          <a:xfrm>
            <a:off x="1690011" y="6388100"/>
            <a:ext cx="1271101" cy="381000"/>
          </a:xfrm>
          <a:prstGeom prst="roundRect">
            <a:avLst>
              <a:gd name="adj" fmla="val 46131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400" u="non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পরিচিতি</a:t>
            </a:r>
            <a:endParaRPr lang="en-US" sz="1400" u="none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Rounded Rectangle 8">
            <a:hlinkClick r:id="rId5" action="ppaction://hlinksldjump"/>
          </p:cNvPr>
          <p:cNvSpPr/>
          <p:nvPr userDrawn="1"/>
        </p:nvSpPr>
        <p:spPr>
          <a:xfrm>
            <a:off x="4313158" y="6386204"/>
            <a:ext cx="1271101" cy="381000"/>
          </a:xfrm>
          <a:prstGeom prst="roundRect">
            <a:avLst>
              <a:gd name="adj" fmla="val 46131"/>
            </a:avLst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পাঠ</a:t>
            </a:r>
            <a:r>
              <a:rPr lang="bn-BD" sz="1200" b="0" cap="none" spc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1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ঘোষনা</a:t>
            </a:r>
            <a:endParaRPr lang="en-US" sz="1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0" name="Rounded Rectangle 9">
            <a:hlinkClick r:id="rId6" action="ppaction://hlinksldjump"/>
          </p:cNvPr>
          <p:cNvSpPr/>
          <p:nvPr userDrawn="1"/>
        </p:nvSpPr>
        <p:spPr>
          <a:xfrm>
            <a:off x="67734" y="6384976"/>
            <a:ext cx="1571477" cy="381000"/>
          </a:xfrm>
          <a:prstGeom prst="roundRect">
            <a:avLst>
              <a:gd name="adj" fmla="val 46131"/>
            </a:avLst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শুভেচ্ছা বিনিময়</a:t>
            </a:r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-16933" y="6311900"/>
            <a:ext cx="12208933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0" y="838200"/>
            <a:ext cx="1219200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1" y="76200"/>
            <a:ext cx="955312" cy="7164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Straight Connector 13"/>
          <p:cNvCxnSpPr/>
          <p:nvPr userDrawn="1"/>
        </p:nvCxnSpPr>
        <p:spPr>
          <a:xfrm>
            <a:off x="-16933" y="6858000"/>
            <a:ext cx="12208933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0" y="0"/>
            <a:ext cx="1219200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ction Button: Home 15">
            <a:hlinkClick r:id="" action="ppaction://hlinkshowjump?jump=firstslide" highlightClick="1"/>
          </p:cNvPr>
          <p:cNvSpPr/>
          <p:nvPr userDrawn="1"/>
        </p:nvSpPr>
        <p:spPr>
          <a:xfrm>
            <a:off x="11296225" y="191968"/>
            <a:ext cx="816183" cy="493833"/>
          </a:xfrm>
          <a:prstGeom prst="actionButtonHom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ction Button: End 16">
            <a:hlinkClick r:id="" action="ppaction://hlinkshowjump?jump=lastslide" highlightClick="1"/>
          </p:cNvPr>
          <p:cNvSpPr/>
          <p:nvPr userDrawn="1"/>
        </p:nvSpPr>
        <p:spPr>
          <a:xfrm>
            <a:off x="10482758" y="186683"/>
            <a:ext cx="765873" cy="497942"/>
          </a:xfrm>
          <a:prstGeom prst="actionButtonEnd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Forward or Next 17">
            <a:hlinkClick r:id="" action="ppaction://hlinkshowjump?jump=nextslide" highlightClick="1"/>
          </p:cNvPr>
          <p:cNvSpPr/>
          <p:nvPr userDrawn="1"/>
        </p:nvSpPr>
        <p:spPr>
          <a:xfrm>
            <a:off x="9567333" y="186683"/>
            <a:ext cx="867947" cy="497942"/>
          </a:xfrm>
          <a:prstGeom prst="actionButtonForwardNex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Back or Previous 18">
            <a:hlinkClick r:id="" action="ppaction://hlinkshowjump?jump=previousslide" highlightClick="1"/>
          </p:cNvPr>
          <p:cNvSpPr/>
          <p:nvPr userDrawn="1"/>
        </p:nvSpPr>
        <p:spPr>
          <a:xfrm>
            <a:off x="8652933" y="186683"/>
            <a:ext cx="867947" cy="497942"/>
          </a:xfrm>
          <a:prstGeom prst="actionButtonBackPrevious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eginning 19">
            <a:hlinkClick r:id="" action="ppaction://hlinkshowjump?jump=firstslide" highlightClick="1"/>
          </p:cNvPr>
          <p:cNvSpPr/>
          <p:nvPr userDrawn="1"/>
        </p:nvSpPr>
        <p:spPr>
          <a:xfrm>
            <a:off x="7729517" y="191966"/>
            <a:ext cx="872617" cy="493833"/>
          </a:xfrm>
          <a:prstGeom prst="actionButtonBeginning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1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image" Target="../media/image18.jpeg"/><Relationship Id="rId7" Type="http://schemas.openxmlformats.org/officeDocument/2006/relationships/image" Target="../media/image22.jp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Relationship Id="rId9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gif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11582400" cy="1803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261" tIns="49630" rIns="99261" bIns="49630" rtlCol="0" anchor="ctr"/>
          <a:lstStyle/>
          <a:p>
            <a:pPr algn="ctr"/>
            <a:r>
              <a:rPr lang="bn-BD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স্লাইডটি সম্মানিত শিক্ষকের জন্য তাই 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Slide </a:t>
            </a:r>
            <a:r>
              <a:rPr lang="bn-BD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Hide </a:t>
            </a:r>
            <a:r>
              <a:rPr lang="bn-BD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 রাখা হয়েছে। 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2362200"/>
            <a:ext cx="11582400" cy="4191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261" tIns="49630" rIns="99261" bIns="49630" rtlCol="0" anchor="ctr"/>
          <a:lstStyle/>
          <a:p>
            <a:pPr algn="just"/>
            <a:r>
              <a:rPr lang="bn-BD" sz="3600" dirty="0">
                <a:solidFill>
                  <a:schemeClr val="tx1"/>
                </a:solidFill>
                <a:latin typeface="NikoshBAN"/>
                <a:cs typeface="NikoshBAN" pitchFamily="2" charset="0"/>
              </a:rPr>
              <a:t>এই পাঠটি উপস্থাপনের জন্য স্লাইডের নিচে প্রয়োজনীয় নির্দেশনা দেয়া আছে। পাঠটি উপস্থাপনের পূর্বে নির্দেশনাবলী দেখে নিবেন এবং পাঠটি পাঠ্যবইয়ের সাথে মিলিয়ে নিবেন। এক্ষেত্রে শিক্ষক নিজস্ব কৌশল প্রয়োগ করতে পারেন। </a:t>
            </a:r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প্রেজেন্টেশনটি </a:t>
            </a:r>
            <a:r>
              <a:rPr lang="en-AU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F</a:t>
            </a:r>
            <a:r>
              <a:rPr lang="en-A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AU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Key </a:t>
            </a:r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চেপে শুরু করতে পারেন। তাহলে </a:t>
            </a:r>
            <a:r>
              <a:rPr lang="en-AU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Hide Slide Show </a:t>
            </a:r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করবে না।</a:t>
            </a:r>
            <a:endParaRPr lang="en-AU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22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064000" y="228600"/>
            <a:ext cx="3860800" cy="533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সাওমের গুরুত্ব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792025"/>
            <a:ext cx="406400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সাওম পালন করলে মানুষ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3200" y="1350998"/>
            <a:ext cx="45720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পরস্পর সহানুভুতিশীল হয়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30" y="899158"/>
            <a:ext cx="2857500" cy="1580430"/>
          </a:xfrm>
          <a:prstGeom prst="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4" r="1" b="7810"/>
          <a:stretch/>
        </p:blipFill>
        <p:spPr>
          <a:xfrm>
            <a:off x="8516472" y="685801"/>
            <a:ext cx="2761128" cy="176518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6753" y="2158599"/>
            <a:ext cx="136068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ধনীরা </a:t>
            </a:r>
          </a:p>
        </p:txBody>
      </p:sp>
      <p:pic>
        <p:nvPicPr>
          <p:cNvPr id="10" name="Picture 2" descr="C:\Users\islam\Desktop\yousuf\2storey-hous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130" y="2056107"/>
            <a:ext cx="2946399" cy="166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0"/>
          <a:stretch/>
        </p:blipFill>
        <p:spPr>
          <a:xfrm>
            <a:off x="1727201" y="2893075"/>
            <a:ext cx="1112207" cy="7278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51389" y="4127691"/>
            <a:ext cx="187661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অনাহারে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45165" y="4130484"/>
            <a:ext cx="1326035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অর্ধাহারে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6401" y="3634694"/>
            <a:ext cx="187661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গরীবদের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01787" y="4572000"/>
            <a:ext cx="644861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জীবনযাপনের কষ্ঠ অনুধাবন করতে পারে ।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680" y="2404238"/>
            <a:ext cx="2641600" cy="181523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892800" y="5334000"/>
            <a:ext cx="57912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মানুষকে দান খয়রাতে উৎসাহিত করে 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473" y="2489474"/>
            <a:ext cx="2133600" cy="1638216"/>
          </a:xfrm>
          <a:prstGeom prst="rect">
            <a:avLst/>
          </a:prstGeom>
        </p:spPr>
      </p:pic>
      <p:pic>
        <p:nvPicPr>
          <p:cNvPr id="25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19" y="5212881"/>
            <a:ext cx="1811163" cy="12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2"/>
          <a:stretch/>
        </p:blipFill>
        <p:spPr bwMode="auto">
          <a:xfrm>
            <a:off x="329030" y="4361315"/>
            <a:ext cx="1348404" cy="779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05857">
            <a:off x="1281767" y="5022644"/>
            <a:ext cx="1038365" cy="37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053" y="5226328"/>
            <a:ext cx="2050676" cy="1186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3" descr="miskin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75200" y="2513902"/>
            <a:ext cx="2384613" cy="155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45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2" grpId="0" animBg="1"/>
      <p:bldP spid="16" grpId="0" animBg="1"/>
      <p:bldP spid="17" grpId="0" animBg="1"/>
      <p:bldP spid="19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588000" y="392206"/>
            <a:ext cx="3795805" cy="533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সাওমের গুরুত্ব</a:t>
            </a:r>
            <a:endParaRPr lang="en-US" sz="4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5507" y="467380"/>
            <a:ext cx="487680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রোযা পালনের মাধ্যমে মানুষ--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635" y="1239327"/>
            <a:ext cx="1888565" cy="17509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6" r="7149"/>
          <a:stretch/>
        </p:blipFill>
        <p:spPr>
          <a:xfrm>
            <a:off x="5689600" y="1252773"/>
            <a:ext cx="2316008" cy="1737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I_Hate_Me_by_xXxBleedingAsylumxXx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608" y="1239327"/>
            <a:ext cx="1951192" cy="175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880412" y="2389110"/>
            <a:ext cx="2088776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পরনিন্দা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" r="12549" b="15480"/>
          <a:stretch/>
        </p:blipFill>
        <p:spPr>
          <a:xfrm>
            <a:off x="3021651" y="1239326"/>
            <a:ext cx="2364325" cy="175098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956800" y="2360742"/>
            <a:ext cx="17272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ধূমপান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19331" y="3112383"/>
            <a:ext cx="5782869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ইত্যাদি বদঅভ্যাস  ত্যাগ করতে পারে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930" y="3810001"/>
            <a:ext cx="3547671" cy="24383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9" r="12170" b="26685"/>
          <a:stretch/>
        </p:blipFill>
        <p:spPr bwMode="auto">
          <a:xfrm>
            <a:off x="8005608" y="4343401"/>
            <a:ext cx="3779992" cy="700239"/>
          </a:xfrm>
          <a:prstGeom prst="rect">
            <a:avLst/>
          </a:prstGeom>
          <a:solidFill>
            <a:srgbClr val="FF66FF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21" name="TextBox 20"/>
          <p:cNvSpPr txBox="1"/>
          <p:nvPr/>
        </p:nvSpPr>
        <p:spPr>
          <a:xfrm>
            <a:off x="451767" y="4339141"/>
            <a:ext cx="3559623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রাসুল (সাঃ) বলেন-- 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43" y="1147142"/>
            <a:ext cx="2678376" cy="1852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1550261" y="2108877"/>
            <a:ext cx="2653553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হিংসা,বিদ্বেষ</a:t>
            </a:r>
          </a:p>
        </p:txBody>
      </p:sp>
      <p:sp>
        <p:nvSpPr>
          <p:cNvPr id="24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38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6" grpId="0" animBg="1"/>
      <p:bldP spid="17" grpId="0" animBg="1"/>
      <p:bldP spid="21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878542"/>
            <a:ext cx="3133985" cy="2169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4425576" y="304800"/>
            <a:ext cx="3352800" cy="533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সাওমের গুরুত্ব</a:t>
            </a:r>
            <a:endParaRPr lang="en-US" sz="36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200" y="1381408"/>
            <a:ext cx="271603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কুপ্রবৃত্তির বিরুদ্ধে 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491" y="905639"/>
            <a:ext cx="3118295" cy="21423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245601" y="878542"/>
            <a:ext cx="2641599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আত্বরক্ষার হাতিয়ার  হলো সাওম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22400" y="4417953"/>
            <a:ext cx="254778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এতে অনেক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55706" y="5344180"/>
            <a:ext cx="3204295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রোগ ব্যাধি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দূর হয়  </a:t>
            </a:r>
          </a:p>
        </p:txBody>
      </p:sp>
      <p:pic>
        <p:nvPicPr>
          <p:cNvPr id="2050" name="Picture 2" descr="C:\Users\Computer City\Pictures\190007_3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471" y="3276601"/>
            <a:ext cx="2110823" cy="191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200" y="3276601"/>
            <a:ext cx="2438400" cy="1991380"/>
          </a:xfrm>
          <a:prstGeom prst="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964" y="3276601"/>
            <a:ext cx="2462307" cy="1928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4665813" y="3200400"/>
            <a:ext cx="7221388" cy="27432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63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22400" y="838200"/>
            <a:ext cx="8788397" cy="533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রমযানের ফজিলাতও গুরুত্ব সম্পর্কে রাসুল সাঃ বলেন -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1431821"/>
            <a:ext cx="7873997" cy="169237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711200" y="3276600"/>
            <a:ext cx="10668000" cy="156966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অন্য এক হাদিসে তিনি বলেন –’জান্নাতে রাইয়ান নামক একটি দরজা আছে । কিয়ামতের দিন সিয়াম পালনকারী ব্যাতীত অন্য কেউ এই দরজা দিয়ে কেউ প্রবেশ করবেনা’।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(বুখারি)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2800" y="5029200"/>
            <a:ext cx="10668000" cy="107721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তিনি আরোবলেন – ‘যেব্যক্তি ইমানের সাথে আখিরাতে সাওয়াবের আশায় সাওম পালন করে , তার জীবনের সকল গুনাহ মাপ করে দেয়া হবে’।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(বুখারী-মুসলিম) </a:t>
            </a:r>
          </a:p>
        </p:txBody>
      </p:sp>
      <p:pic>
        <p:nvPicPr>
          <p:cNvPr id="7" name="Picture 2" descr="C:\Users\TSS\Desktop\Picture\bukari_tawheed_pub-229x198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8" r="10949"/>
          <a:stretch/>
        </p:blipFill>
        <p:spPr bwMode="auto">
          <a:xfrm>
            <a:off x="291691" y="1295401"/>
            <a:ext cx="2045109" cy="1828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omputer City\Pictures\sahih-muslim-part-0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0" t="5478" r="7183" b="17360"/>
          <a:stretch/>
        </p:blipFill>
        <p:spPr bwMode="auto">
          <a:xfrm>
            <a:off x="10312398" y="1288027"/>
            <a:ext cx="1574801" cy="183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962400" y="253181"/>
            <a:ext cx="4470400" cy="533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ফযিলাত ও গুরুত্ব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08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460376" y="304800"/>
            <a:ext cx="5283200" cy="533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সাওমের প্রকারভেদ 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70920331"/>
              </p:ext>
            </p:extLst>
          </p:nvPr>
        </p:nvGraphicFramePr>
        <p:xfrm>
          <a:off x="914400" y="838200"/>
          <a:ext cx="103632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6-Point Star 5"/>
          <p:cNvSpPr/>
          <p:nvPr/>
        </p:nvSpPr>
        <p:spPr>
          <a:xfrm>
            <a:off x="4572000" y="1752600"/>
            <a:ext cx="3149600" cy="3733800"/>
          </a:xfrm>
          <a:prstGeom prst="star6">
            <a:avLst/>
          </a:prstGeom>
          <a:solidFill>
            <a:srgbClr val="FF66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সাওম</a:t>
            </a:r>
            <a:endParaRPr lang="en-US" sz="4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75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460376" y="304800"/>
            <a:ext cx="5283200" cy="533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সাওমের প্রকারভেদ 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90532" y="1828800"/>
            <a:ext cx="3550024" cy="533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r>
              <a:rPr lang="en-US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ফরজ রোযা 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990600"/>
            <a:ext cx="3962400" cy="2431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8164632" y="762001"/>
            <a:ext cx="3925769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রমজানের </a:t>
            </a:r>
            <a:r>
              <a:rPr lang="bn-BD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রোযা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পালনকরা প্রত্যেক মুসলমান নারী পুরুষের উপর ফরজ এর অস্বীকারকারী কাফির , বিনা ওযরে ত্যাগকারী ফাসিক হিসেবে গণ্য ।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0533" y="5029200"/>
            <a:ext cx="3976668" cy="533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</a:t>
            </a:r>
            <a:r>
              <a:rPr lang="en-US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ওয়াজিব রোযা 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6" t="16718" r="11656" b="30242"/>
          <a:stretch/>
        </p:blipFill>
        <p:spPr>
          <a:xfrm>
            <a:off x="4368800" y="4343400"/>
            <a:ext cx="3149600" cy="2206010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5486401" y="3657600"/>
            <a:ext cx="2576631" cy="914400"/>
          </a:xfrm>
          <a:prstGeom prst="wedgeEllipseCallout">
            <a:avLst>
              <a:gd name="adj1" fmla="val -46126"/>
              <a:gd name="adj2" fmla="val 60491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পরীক্ষায়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A+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পেলে ১টা রোযা রাখব।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24801" y="4154031"/>
            <a:ext cx="3925769" cy="1877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মানতের রোযা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কোনো নির্দিষ্টদিনে রোযা পালনের মানত করলে তা পরবর্তীতে পূরণকরা ওয়াজিব 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38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9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460376" y="304800"/>
            <a:ext cx="5283200" cy="533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সাওমের প্রকারভেদ 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90532" y="1600200"/>
            <a:ext cx="3550024" cy="533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en-US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সূন্নাত রোযা 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136" y="947420"/>
            <a:ext cx="3831064" cy="21767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992136" y="2930964"/>
            <a:ext cx="3831064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৯ জিলহজ আরাফার দিন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23201" y="685801"/>
            <a:ext cx="3925769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সকল রোযা রাসুল (সাঃ) নিজে পালন করেছেন  এবং অন্যকে পালনে উৎসাহিত করেছেন ।যেমন আরাফার দিন ও আশুরার দিন রোযা রাখা 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90533" y="5105400"/>
            <a:ext cx="3701604" cy="533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</a:t>
            </a:r>
            <a:r>
              <a:rPr lang="en-US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মুস্তাহাব রোযা 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9"/>
          <a:stretch>
            <a:fillRect/>
          </a:stretch>
        </p:blipFill>
        <p:spPr>
          <a:xfrm>
            <a:off x="3962401" y="4191000"/>
            <a:ext cx="3564308" cy="24560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14" name="Rectangle 13"/>
          <p:cNvSpPr/>
          <p:nvPr/>
        </p:nvSpPr>
        <p:spPr>
          <a:xfrm>
            <a:off x="7628309" y="3657601"/>
            <a:ext cx="4258891" cy="2677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প্রতি চন্দ্রমাসে ১৩,১৪ ও ১৫ তারিখ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 ।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শাওয়ালের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রো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 ।শবে বরাতের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রোযা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algn="ctr"/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 জুমার দিনের রো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algn="ctr"/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৫।জিলহাজ্জ মাসের ১ম ৯দিনের রো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pic>
        <p:nvPicPr>
          <p:cNvPr id="15" name="Picture 14" descr="http://quantummethod.org.bd/sites/default/files/images/article/eid-article-copy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70" t="12163" r="10565" b="70790"/>
          <a:stretch/>
        </p:blipFill>
        <p:spPr bwMode="auto">
          <a:xfrm>
            <a:off x="6101977" y="4326967"/>
            <a:ext cx="1170039" cy="8849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1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18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460376" y="304800"/>
            <a:ext cx="5283200" cy="533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সাওমের প্রকারভেদ 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0533" y="1600200"/>
            <a:ext cx="3476663" cy="533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ঙ</a:t>
            </a:r>
            <a:r>
              <a:rPr lang="en-US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নফল রোযা 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16802" y="1041911"/>
            <a:ext cx="4470399" cy="181588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ফরজ,সূন্নাত,ওয়াজিব,মুস্তাহাব ছাড়া যেসকল দিনে রোযা রাখা হারাম এবং মাকরুহ, ঐ দিন ছাড়া যে কোনদিন রোযা রাখা নফল 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195" y="1041911"/>
            <a:ext cx="3446405" cy="23806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767197" y="3112390"/>
            <a:ext cx="3446404" cy="31661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আমি আজ রোযা রেখেছি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0032" y="4343400"/>
            <a:ext cx="2423169" cy="1219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</a:t>
            </a:r>
            <a:r>
              <a:rPr lang="en-US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মাকরুহ  রোযা 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0" y="3810001"/>
            <a:ext cx="2166131" cy="2399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korbani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7444" y="3810000"/>
            <a:ext cx="2133600" cy="239987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416802" y="3200400"/>
            <a:ext cx="4470399" cy="2677656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b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মাকরুহে তাহরিমি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দুই ঈদের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জিলহাজ্জ মাসের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১১,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১৩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সওম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b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মাকরুহে তানযিহি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মহররম মাসের ৯ও১১ তারিখ পালন না করে কেবল ১০ তারিখ পালন করা ।</a:t>
            </a:r>
            <a:endParaRPr lang="bn-IN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24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48595" y="522705"/>
            <a:ext cx="3676204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5187" y="5335548"/>
            <a:ext cx="7591213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সাওমের প্রকার সমুহ লিখ ।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3" t="33979" r="10448" b="24604"/>
          <a:stretch/>
        </p:blipFill>
        <p:spPr>
          <a:xfrm>
            <a:off x="4129824" y="2423160"/>
            <a:ext cx="3667407" cy="25077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8404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600" y="5417404"/>
            <a:ext cx="10464800" cy="83099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‘রোজা 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ঢাল স্বরুপ’- </a:t>
            </a:r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 কর । </a:t>
            </a:r>
          </a:p>
        </p:txBody>
      </p:sp>
      <p:sp>
        <p:nvSpPr>
          <p:cNvPr id="8" name="Rectangle 7"/>
          <p:cNvSpPr/>
          <p:nvPr/>
        </p:nvSpPr>
        <p:spPr>
          <a:xfrm>
            <a:off x="4064000" y="457200"/>
            <a:ext cx="4572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976" y="1691640"/>
            <a:ext cx="4878048" cy="33527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2817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omputer City\Pictures\BLOK POST\18581759_277197879410907_610170271314229171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152400"/>
            <a:ext cx="11785601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49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3962400" y="381000"/>
            <a:ext cx="3149600" cy="762000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54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8000" y="1540907"/>
            <a:ext cx="11176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rgbClr val="0070C0"/>
              </a:buClr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সাওম শব্দের অর্থ কী?</a:t>
            </a:r>
          </a:p>
          <a:p>
            <a:pPr marL="514350" indent="-514350">
              <a:buClr>
                <a:srgbClr val="0070C0"/>
              </a:buClr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রমযনের পরবর্তী মাসের নাম কী ?</a:t>
            </a:r>
          </a:p>
          <a:p>
            <a:pPr marL="514350" indent="-514350">
              <a:buClr>
                <a:srgbClr val="0070C0"/>
              </a:buClr>
              <a:buFont typeface="+mj-lt"/>
              <a:buAutoNum type="arabicPeriod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কোন মাসে আমাদের ফরয রোযা রাখতে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হয় ?</a:t>
            </a:r>
          </a:p>
          <a:p>
            <a:pPr marL="514350" indent="-514350">
              <a:buClr>
                <a:srgbClr val="0070C0"/>
              </a:buClr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সাওমের প্রকার সমুহ বল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?</a:t>
            </a:r>
            <a:endParaRPr lang="bn-BD" sz="4000" b="1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Clr>
                <a:srgbClr val="0070C0"/>
              </a:buClr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সাওমের উপকারিতা সমুহ বল ?</a:t>
            </a:r>
          </a:p>
          <a:p>
            <a:pPr marL="514350" indent="-514350">
              <a:buClr>
                <a:srgbClr val="0070C0"/>
              </a:buClr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রমযানকে কয়ভাগে ভাগ করাহয়েছে ?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99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uter City\Downloads\10806408_803608059712000_438770873798327933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6200"/>
            <a:ext cx="117856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03200" y="5936060"/>
            <a:ext cx="11785600" cy="6171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ইসলামের আলোকে </a:t>
            </a:r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সাওমের</a:t>
            </a:r>
            <a:r>
              <a:rPr lang="bn-IN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গুরুত্ব</a:t>
            </a:r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তাৎপর্য বিশ্লেষণ কর ।</a:t>
            </a:r>
            <a:endParaRPr lang="bn-BD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1"/>
          <p:cNvSpPr>
            <a:spLocks noChangeArrowheads="1"/>
          </p:cNvSpPr>
          <p:nvPr/>
        </p:nvSpPr>
        <p:spPr bwMode="auto">
          <a:xfrm>
            <a:off x="4459818" y="76200"/>
            <a:ext cx="4074583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45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76200"/>
            <a:ext cx="11988800" cy="655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4"/>
          <p:cNvSpPr txBox="1">
            <a:spLocks noChangeArrowheads="1"/>
          </p:cNvSpPr>
          <p:nvPr/>
        </p:nvSpPr>
        <p:spPr>
          <a:xfrm>
            <a:off x="406402" y="2321828"/>
            <a:ext cx="11785599" cy="1564373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n-BD" sz="9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13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 </a:t>
            </a:r>
            <a:r>
              <a:rPr lang="as-IN" sz="13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সকল </a:t>
            </a:r>
            <a:r>
              <a:rPr lang="en-US" sz="138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endParaRPr lang="en-US" sz="9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Date Placeholder 1"/>
          <p:cNvSpPr txBox="1">
            <a:spLocks/>
          </p:cNvSpPr>
          <p:nvPr/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pPr/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04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12"/>
            </p:par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C7F854-B571-47C3-B81D-C3C225D692F2}" type="slidenum">
              <a:rPr lang="en-US" b="1" smtClean="0">
                <a:latin typeface="NikoshBAN" pitchFamily="2" charset="0"/>
                <a:cs typeface="NikoshBAN" pitchFamily="2" charset="0"/>
              </a:rPr>
              <a:pPr/>
              <a:t>3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89498" y="340994"/>
            <a:ext cx="2425703" cy="57340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197602" y="1371600"/>
            <a:ext cx="30636" cy="431615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04802" y="1143000"/>
            <a:ext cx="5667372" cy="48105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6401" y="3276600"/>
            <a:ext cx="5446427" cy="264687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মোবাইল-০১৮১৭৭১৫৬৭৭ 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235" y="1225685"/>
            <a:ext cx="1762758" cy="20493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5" name="Group 7"/>
          <p:cNvGrpSpPr>
            <a:grpSpLocks/>
          </p:cNvGrpSpPr>
          <p:nvPr/>
        </p:nvGrpSpPr>
        <p:grpSpPr bwMode="auto">
          <a:xfrm>
            <a:off x="6502403" y="1295400"/>
            <a:ext cx="5079999" cy="4495800"/>
            <a:chOff x="1928813" y="898525"/>
            <a:chExt cx="5094287" cy="5227638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8813" y="898525"/>
              <a:ext cx="5094287" cy="5227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3000" y="3200400"/>
              <a:ext cx="4114800" cy="2117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Rectangle 20"/>
          <p:cNvSpPr/>
          <p:nvPr/>
        </p:nvSpPr>
        <p:spPr>
          <a:xfrm>
            <a:off x="6502400" y="1143000"/>
            <a:ext cx="5384800" cy="48105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291131" y="1371600"/>
            <a:ext cx="30636" cy="431615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968744" y="2667003"/>
            <a:ext cx="249605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সময়ঃ- ৫০ মিঃ</a:t>
            </a:r>
          </a:p>
        </p:txBody>
      </p:sp>
    </p:spTree>
    <p:extLst>
      <p:ext uri="{BB962C8B-B14F-4D97-AF65-F5344CB8AC3E}">
        <p14:creationId xmlns:p14="http://schemas.microsoft.com/office/powerpoint/2010/main" val="245545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C:\Users\Khairul\Desktop\bzmbd_1282310478_1-dhormo_iftarer-ananda-biswa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180622" y="1303597"/>
            <a:ext cx="4948324" cy="329888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22" name="Rounded Rectangle 21"/>
          <p:cNvSpPr/>
          <p:nvPr/>
        </p:nvSpPr>
        <p:spPr>
          <a:xfrm>
            <a:off x="2336800" y="450530"/>
            <a:ext cx="7823200" cy="616270"/>
          </a:xfrm>
          <a:prstGeom prst="round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গুলো দেখ এবং চিন্তা করে বল  </a:t>
            </a:r>
            <a:endParaRPr lang="en-US" sz="3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946" y="1303597"/>
            <a:ext cx="4983480" cy="3304265"/>
          </a:xfrm>
          <a:prstGeom prst="rect">
            <a:avLst/>
          </a:prstGeom>
        </p:spPr>
      </p:pic>
      <p:sp>
        <p:nvSpPr>
          <p:cNvPr id="8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58933" y="5051280"/>
            <a:ext cx="3578934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ইফতারে অংশগ্রহণ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2816" y="5081837"/>
            <a:ext cx="523116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সাধারণতঃ ইফতার কারা করে ?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98752" y="5059757"/>
            <a:ext cx="4721934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যারা সাওম পালন করে ?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23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http://cms.somewhereinblog.net/images/thumbs/Masoom007_1312412993_1-ramadan4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25" y="152400"/>
            <a:ext cx="11716775" cy="647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22" name="TextBox 21"/>
          <p:cNvSpPr txBox="1"/>
          <p:nvPr/>
        </p:nvSpPr>
        <p:spPr>
          <a:xfrm>
            <a:off x="914400" y="2074308"/>
            <a:ext cx="10261600" cy="455509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5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 -</a:t>
            </a:r>
          </a:p>
          <a:p>
            <a:pPr algn="ctr"/>
            <a:r>
              <a:rPr lang="bn-BD" sz="96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সাওম</a:t>
            </a:r>
          </a:p>
          <a:p>
            <a:pPr algn="ctr"/>
            <a:r>
              <a:rPr lang="bn-BD" sz="4800" b="1" dirty="0">
                <a:latin typeface="NikoshBAN" pitchFamily="2" charset="0"/>
                <a:cs typeface="NikoshBAN" pitchFamily="2" charset="0"/>
              </a:rPr>
              <a:t>দ্বিতীয় অধ্যায় (ইবাদত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(পাঠ - ৭)</a:t>
            </a:r>
            <a:endParaRPr lang="bn-BD" sz="48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পৃষ্ঠাঃ ৩৭, ৩৮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50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8527" y="2556808"/>
            <a:ext cx="95827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সাওমের পরিচিতি বলতে পারবে।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সাওম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এর গুরুত্ব ও ফযিলত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বর্ণনা করতে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সাওমের প্রকারভেদ 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বিশ্লেষ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ণ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।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9247" y="1766654"/>
            <a:ext cx="63906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</a:t>
            </a:r>
            <a:r>
              <a:rPr lang="en-US" sz="3600" b="1" dirty="0" smtClean="0"/>
              <a:t>…</a:t>
            </a:r>
            <a:endParaRPr lang="bn-BD" sz="36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064000" y="304800"/>
            <a:ext cx="3556000" cy="685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  </a:t>
            </a:r>
            <a:endParaRPr lang="en-US" sz="5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83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6401" y="572870"/>
            <a:ext cx="59747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সাওম শব্দের অর্থ বিরত থাকা 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72" y="4114801"/>
            <a:ext cx="5119328" cy="2124997"/>
          </a:xfrm>
          <a:prstGeom prst="rect">
            <a:avLst/>
          </a:prstGeom>
        </p:spPr>
      </p:pic>
      <p:sp>
        <p:nvSpPr>
          <p:cNvPr id="7" name="Multiply 6"/>
          <p:cNvSpPr/>
          <p:nvPr/>
        </p:nvSpPr>
        <p:spPr>
          <a:xfrm>
            <a:off x="1320800" y="4495800"/>
            <a:ext cx="3149600" cy="1905000"/>
          </a:xfrm>
          <a:prstGeom prst="mathMultiply">
            <a:avLst/>
          </a:prstGeom>
          <a:solidFill>
            <a:srgbClr val="FF0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2" y="1487322"/>
            <a:ext cx="5079999" cy="20940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319981"/>
            <a:ext cx="5435597" cy="2261419"/>
          </a:xfrm>
          <a:prstGeom prst="rect">
            <a:avLst/>
          </a:prstGeom>
        </p:spPr>
      </p:pic>
      <p:sp>
        <p:nvSpPr>
          <p:cNvPr id="13" name="Round Same Side Corner Rectangle 12"/>
          <p:cNvSpPr/>
          <p:nvPr/>
        </p:nvSpPr>
        <p:spPr>
          <a:xfrm>
            <a:off x="812800" y="1066800"/>
            <a:ext cx="2540000" cy="457200"/>
          </a:xfrm>
          <a:prstGeom prst="round2Same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পরিভাষায়-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064000" y="228600"/>
            <a:ext cx="4775200" cy="4755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সাওমের পরিচিতি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 Same Side Corner Rectangle 14"/>
          <p:cNvSpPr/>
          <p:nvPr/>
        </p:nvSpPr>
        <p:spPr>
          <a:xfrm>
            <a:off x="304800" y="3581400"/>
            <a:ext cx="5181600" cy="457200"/>
          </a:xfrm>
          <a:prstGeom prst="round2Same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সুবহে সাদিক থেকে শুরু করে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 Same Side Corner Rectangle 15"/>
          <p:cNvSpPr/>
          <p:nvPr/>
        </p:nvSpPr>
        <p:spPr>
          <a:xfrm>
            <a:off x="7209509" y="6096001"/>
            <a:ext cx="4982492" cy="597209"/>
          </a:xfrm>
          <a:prstGeom prst="round2Same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বিরত থাকার নাম সাওম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 Same Side Corner Rectangle 16"/>
          <p:cNvSpPr/>
          <p:nvPr/>
        </p:nvSpPr>
        <p:spPr>
          <a:xfrm>
            <a:off x="7340602" y="3581400"/>
            <a:ext cx="2717799" cy="457200"/>
          </a:xfrm>
          <a:prstGeom prst="round2Same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সূর্যাস্ত পর্যন্ত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1" y="4038600"/>
            <a:ext cx="3301999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75"/>
          <a:stretch/>
        </p:blipFill>
        <p:spPr>
          <a:xfrm>
            <a:off x="9753601" y="3844978"/>
            <a:ext cx="2281905" cy="2098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Multiply 20"/>
          <p:cNvSpPr/>
          <p:nvPr/>
        </p:nvSpPr>
        <p:spPr>
          <a:xfrm>
            <a:off x="7006712" y="4114801"/>
            <a:ext cx="4270889" cy="2170189"/>
          </a:xfrm>
          <a:prstGeom prst="mathMultiply">
            <a:avLst/>
          </a:prstGeom>
          <a:solidFill>
            <a:srgbClr val="FF0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 Same Side Corner Rectangle 21"/>
          <p:cNvSpPr/>
          <p:nvPr/>
        </p:nvSpPr>
        <p:spPr>
          <a:xfrm>
            <a:off x="1727200" y="6213423"/>
            <a:ext cx="2336800" cy="654410"/>
          </a:xfrm>
          <a:prstGeom prst="round2Same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পানাহারও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ound Same Side Corner Rectangle 22"/>
          <p:cNvSpPr/>
          <p:nvPr/>
        </p:nvSpPr>
        <p:spPr>
          <a:xfrm>
            <a:off x="4294245" y="6181468"/>
            <a:ext cx="3325756" cy="597504"/>
          </a:xfrm>
          <a:prstGeom prst="round2Same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ইন্দ্রিয় তৃপ্ত থেকে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101600" y="6284607"/>
            <a:ext cx="17272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15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13" grpId="0"/>
      <p:bldP spid="15" grpId="0"/>
      <p:bldP spid="16" grpId="0"/>
      <p:bldP spid="17" grpId="0"/>
      <p:bldP spid="21" grpId="0" animBg="1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41600" y="304800"/>
            <a:ext cx="5384800" cy="533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আল্লাহ তায়ালা বলেন--</a:t>
            </a:r>
            <a:endParaRPr lang="en-US" sz="36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990600"/>
            <a:ext cx="11379200" cy="2362200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5" name="Picture 4" descr="Roja-8.png"/>
          <p:cNvPicPr>
            <a:picLocks noChangeAspect="1"/>
          </p:cNvPicPr>
          <p:nvPr/>
        </p:nvPicPr>
        <p:blipFill rotWithShape="1">
          <a:blip r:embed="rId4"/>
          <a:srcRect l="2864"/>
          <a:stretch/>
        </p:blipFill>
        <p:spPr>
          <a:xfrm>
            <a:off x="406400" y="3581401"/>
            <a:ext cx="11349317" cy="291353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86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600523" y="4994368"/>
            <a:ext cx="8137077" cy="1480781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সাওম কাকে বলে লিখ  ।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4557" b="39687"/>
          <a:stretch/>
        </p:blipFill>
        <p:spPr>
          <a:xfrm>
            <a:off x="8432800" y="1676401"/>
            <a:ext cx="3523397" cy="3243943"/>
          </a:xfrm>
          <a:prstGeom prst="rect">
            <a:avLst/>
          </a:prstGeom>
          <a:noFill/>
        </p:spPr>
      </p:pic>
      <p:sp>
        <p:nvSpPr>
          <p:cNvPr id="5" name="Flowchart: Terminator 4"/>
          <p:cNvSpPr/>
          <p:nvPr/>
        </p:nvSpPr>
        <p:spPr>
          <a:xfrm>
            <a:off x="1828800" y="617201"/>
            <a:ext cx="4876800" cy="1211600"/>
          </a:xfrm>
          <a:prstGeom prst="flowChartTerminator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7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7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http://cms.somewhereinblog.net/images/thumbs/Masoom007_1312412993_1-ramadan44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4666" y="1885408"/>
            <a:ext cx="4467614" cy="3064562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98241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2816</TotalTime>
  <Words>823</Words>
  <Application>Microsoft Office PowerPoint</Application>
  <PresentationFormat>Custom</PresentationFormat>
  <Paragraphs>165</Paragraphs>
  <Slides>22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370</cp:revision>
  <dcterms:created xsi:type="dcterms:W3CDTF">2013-12-14T06:41:16Z</dcterms:created>
  <dcterms:modified xsi:type="dcterms:W3CDTF">2020-09-21T05:44:54Z</dcterms:modified>
</cp:coreProperties>
</file>